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2" r:id="rId2"/>
    <p:sldId id="263" r:id="rId3"/>
    <p:sldId id="274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58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3" pos="4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D30"/>
    <a:srgbClr val="00AB75"/>
    <a:srgbClr val="FFE500"/>
    <a:srgbClr val="114C8F"/>
    <a:srgbClr val="2062AF"/>
    <a:srgbClr val="FFBC00"/>
    <a:srgbClr val="FF9D00"/>
    <a:srgbClr val="F4F4F4"/>
    <a:srgbClr val="DEE8EE"/>
    <a:srgbClr val="207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66"/>
      </p:cViewPr>
      <p:guideLst>
        <p:guide orient="horz" pos="2614"/>
        <p:guide pos="49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5E0BC-BB73-4967-86BE-742CA7B49D9E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7A056-2CC8-40E8-99F5-7C620AA4AE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50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31760-96CD-47C4-A1EB-81501A350778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12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86;p13">
            <a:extLst>
              <a:ext uri="{FF2B5EF4-FFF2-40B4-BE49-F238E27FC236}">
                <a16:creationId xmlns:a16="http://schemas.microsoft.com/office/drawing/2014/main" id="{94794F7A-A289-1723-B2FB-C8E02A38FD9B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49000"/>
          </a:blip>
          <a:srcRect/>
          <a:stretch/>
        </p:blipFill>
        <p:spPr>
          <a:xfrm>
            <a:off x="8482431" y="143788"/>
            <a:ext cx="5296576" cy="6570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60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5EB00-F7F4-4FF9-9713-D37B7F29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508BAC-DC59-4974-94B1-0683A5A45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223562-6325-4138-8A6E-7E8688A4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5FEDD-CC60-497E-A553-B906A6FA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73415-71D7-4DB0-8726-82A553AB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17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E676A6-E66C-48B6-9DE9-4B087AA1E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3950D2-97F4-4F17-BA1B-D5F62D5D0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A028FD-A615-46D8-A239-61223D8B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212201-8901-4F9E-B587-4504AED3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281B6E-600C-40BF-9D1F-29F2902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11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D9A36-243C-4930-9D13-E8EA40F6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9AE088-C215-4745-91E2-76EBE699D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0C4DE8-5BBD-4955-9685-7EFB7389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A910B7-A006-4E65-9724-C2DCB1B2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0073C3-8075-423F-860C-BFE3F223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20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81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01469-5F94-4828-833B-6401CC2A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6D2201-C0FA-4368-A639-599C1C001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103066-DFB3-4237-993E-E710BA88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68A5C4-238B-459C-97E3-6A720DDD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B22B3-13D6-4E9E-84B1-7DD9D921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66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9D5ED-1047-48E3-B2CD-0A815679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F0E6FB-2B64-45E6-82A6-F321DFCF9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3DEB15-279D-4693-AFED-299F4E7BB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7D3785-12CC-4B38-8E05-BFBDC09A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AC0F05-CE8D-4F2D-BADE-6E4068C4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F43249-3C1A-46C0-ABCB-790DD574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80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1DB6E-C2C5-4C05-B55E-37625CBF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D45E57-7BF0-4B2B-8504-0380D6CDF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C06C84-8EA3-4BED-94F3-F58B6B9CA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79826E-C6DA-494D-B357-DB5E025E6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CE110F1-77E2-434C-B34E-D95C14619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E7D6AB-B187-40A4-B037-B89389D1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C16F3BB-88FC-4B78-A07B-395AC5AC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9229F39-4963-4331-B6E8-F860D1FB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48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1FEA6-7B67-490A-B948-BAEB5532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0145B9-B2FE-47F8-802F-4DDBCF2C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E1DEC83-E115-44AA-98EA-90192CE6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DE59C2-8CC9-4A9E-A9B0-7B35D604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75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62E2550-A4F4-47A1-942F-1F0892C3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2B9FAE-9D85-4E51-95AC-C017D676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2078B3-61A5-45BC-9435-EB04AA8D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88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BA9F4-F17C-4F73-AAB3-1BDF3015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9288C0-155B-43F9-82C2-C9FE4BE8C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C3D631-AC6B-4C45-BFB0-005D443BF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A00AEA-7D54-4B0C-B307-B83BD26F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4ACEC5-43A6-4E2D-BED3-CAA95E64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B1E432-2453-44D6-B2FE-B6CD1F46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99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37E0A-0707-47E8-9BF8-366B8FCD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4CBF242-4522-48F7-8B0B-CC93A7535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EFB21A-DC6A-429C-B0A7-C756C2BF1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3AF571-76BC-4689-B30C-F9311487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1F32E5-3F47-4674-A9C4-8F907DE0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18A7-21BC-4274-9A1E-042B7ABB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2C8D43-BA2F-44EB-927B-10260ADB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373E27-DF21-4EED-AFC1-FF4071DCA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6F06BA-4530-4B45-91AD-CBB470309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7757-98C7-4702-A98C-4F8B6AEBF902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DE2526-A18B-4C39-A5AD-D5DAE953A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A76968-7ADE-40AC-AEDC-DC60E1D46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10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qam@pbh.gov.br" TargetMode="External"/><Relationship Id="rId4" Type="http://schemas.openxmlformats.org/officeDocument/2006/relationships/hyperlink" Target="mailto:gclim@pbh.gob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C8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0B2D96-E90C-34C3-ECDE-94BABA13E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CEDA8D40-F7FA-4188-8C12-DDA30C335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20"/>
          <a:stretch/>
        </p:blipFill>
        <p:spPr>
          <a:xfrm>
            <a:off x="8919762" y="1339775"/>
            <a:ext cx="3272238" cy="317918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E7238343-D606-465C-BC2D-3A628AA00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806" r="65838"/>
          <a:stretch/>
        </p:blipFill>
        <p:spPr>
          <a:xfrm>
            <a:off x="0" y="1339775"/>
            <a:ext cx="748146" cy="317918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7175466-FC11-4E6D-AA4D-F99C5B99D445}"/>
              </a:ext>
            </a:extLst>
          </p:cNvPr>
          <p:cNvSpPr txBox="1"/>
          <p:nvPr/>
        </p:nvSpPr>
        <p:spPr>
          <a:xfrm>
            <a:off x="1487016" y="1753903"/>
            <a:ext cx="7119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2ª Reunião do Comclima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8E24F1-836F-4A34-8429-5930C4476121}"/>
              </a:ext>
            </a:extLst>
          </p:cNvPr>
          <p:cNvSpPr/>
          <p:nvPr/>
        </p:nvSpPr>
        <p:spPr>
          <a:xfrm>
            <a:off x="1487017" y="1254162"/>
            <a:ext cx="1886823" cy="418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rgbClr val="FFE500"/>
                </a:solidFill>
                <a:latin typeface="Arial Black" panose="020B0A04020102020204" pitchFamily="34" charset="0"/>
              </a:rPr>
              <a:t>PBH.GOV.BR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B5FEEC-CE60-504D-3A5C-DD9847C10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16" y="4380822"/>
            <a:ext cx="4111252" cy="215422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7CB3C3E-E8FC-F71B-FB5F-2F5A425F3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13" y="3686066"/>
            <a:ext cx="2505420" cy="35437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AC86D95-DA52-449A-8DD9-4BA05BABAA81}"/>
              </a:ext>
            </a:extLst>
          </p:cNvPr>
          <p:cNvSpPr txBox="1"/>
          <p:nvPr/>
        </p:nvSpPr>
        <p:spPr>
          <a:xfrm>
            <a:off x="1487016" y="2762736"/>
            <a:ext cx="6688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</a:rPr>
              <a:t>Plano Local de Ação Climática</a:t>
            </a:r>
          </a:p>
          <a:p>
            <a:r>
              <a:rPr lang="pt-BR" sz="2800" dirty="0">
                <a:solidFill>
                  <a:schemeClr val="bg1"/>
                </a:solidFill>
                <a:latin typeface="Arial Black" panose="020B0A04020102020204" pitchFamily="34" charset="0"/>
              </a:rPr>
              <a:t>PLAC – BH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2BD4D71-3D52-49ED-B4FA-72A2223A8624}"/>
              </a:ext>
            </a:extLst>
          </p:cNvPr>
          <p:cNvSpPr txBox="1"/>
          <p:nvPr/>
        </p:nvSpPr>
        <p:spPr>
          <a:xfrm>
            <a:off x="1569712" y="5957047"/>
            <a:ext cx="232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19/05/2026</a:t>
            </a:r>
          </a:p>
        </p:txBody>
      </p:sp>
    </p:spTree>
    <p:extLst>
      <p:ext uri="{BB962C8B-B14F-4D97-AF65-F5344CB8AC3E}">
        <p14:creationId xmlns:p14="http://schemas.microsoft.com/office/powerpoint/2010/main" val="348965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246A9A1-E74C-434C-B619-E24A6BBEE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233"/>
            <a:ext cx="8329613" cy="635876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EA448CB-C25E-4D8C-B32F-DA764EB37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438" y="1997635"/>
            <a:ext cx="3357562" cy="44510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CC42DB-DD95-42EC-919B-BD1F0B84E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56" y="105398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F9F7F69-A828-45C8-97B8-E27B8C76A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2" y="400050"/>
            <a:ext cx="8505286" cy="6457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304C1D2-CFE7-4A8B-BD08-AA629B0A9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825" y="2204810"/>
            <a:ext cx="3275083" cy="43286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FE9E9A6-0B92-4386-AFC4-F6CB81970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27" y="43633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43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D73E503-206F-45F7-920D-7074C79A0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69" y="2071497"/>
            <a:ext cx="11218094" cy="355634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D72A8B0-EF07-415D-894C-56F5A28A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099" y="104080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0D23934-D186-4EE0-92E3-986576744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485"/>
            <a:ext cx="8329613" cy="62410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9024B6A-5F80-4599-B1E3-547EDB0E5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5" y="1892704"/>
            <a:ext cx="3248025" cy="45907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EFBEC47-9D3E-4697-90F0-88673B21D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27" y="0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69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F63738D-FE02-4BAC-B5BE-592B7CED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643"/>
            <a:ext cx="8370815" cy="643335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E60B06A-DC13-4A50-B33E-C3E907EDC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238" y="2022155"/>
            <a:ext cx="3433762" cy="414692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7D3A6CF-0905-4444-98CE-6B4CFA08D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53" y="0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5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5526B4D-B6FE-43AE-A80B-2D7FF8D29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73088"/>
            <a:ext cx="8129588" cy="62600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7EEF036-1749-4078-B4E7-5CB6E26C5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538" y="2155071"/>
            <a:ext cx="3319462" cy="44396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9494C12-9D75-4A4D-8816-08839E9E9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540" y="157868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8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9FBF0E8-C4B7-4B6B-A3A0-FC5241CBC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037"/>
            <a:ext cx="8496748" cy="640717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AD56470-1680-4789-82BC-7E0602572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819" y="1726622"/>
            <a:ext cx="3142181" cy="47194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7730E64-B171-422C-8A0A-9BB5E1519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441" y="0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2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14EE24E-F63A-4145-8CA6-7D8E3E7D0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188"/>
            <a:ext cx="8658672" cy="656154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9FF0C94-2D04-4EED-B9DB-C2E28AD3E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359" y="2028603"/>
            <a:ext cx="3064641" cy="411502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940288A-5C32-4067-BAF6-7C61495BF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27" y="0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9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1892A19-3983-4F43-8A77-B565086B4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96" y="2066736"/>
            <a:ext cx="10762808" cy="33768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D9CEDF7-70CD-4F31-ACF1-23037669B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88" y="0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67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7085F2-173F-42D5-A826-8B8F1A391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075"/>
            <a:ext cx="8282907" cy="62579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2B5FF10-64C4-4029-8A90-3D200806C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244" y="2042893"/>
            <a:ext cx="3174844" cy="43293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421CD16-391E-409F-8BD2-1255B2E80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29" y="238551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5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A40DD-3028-5DF3-5F2D-7913CFEE2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E4D944D6-A9B4-2BDF-5E9A-9D9F840C192E}"/>
              </a:ext>
            </a:extLst>
          </p:cNvPr>
          <p:cNvSpPr txBox="1"/>
          <p:nvPr/>
        </p:nvSpPr>
        <p:spPr>
          <a:xfrm>
            <a:off x="728117" y="1586419"/>
            <a:ext cx="9647783" cy="3473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5" dirty="0">
                <a:latin typeface="Arial Black" panose="020B0A04020102020204" pitchFamily="34" charset="0"/>
                <a:cs typeface="Arial" panose="020B0604020202020204" pitchFamily="34" charset="0"/>
              </a:rPr>
              <a:t>REM</a:t>
            </a:r>
            <a:r>
              <a:rPr b="1" spc="-1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b="1" spc="-40" dirty="0">
                <a:latin typeface="Arial Black" panose="020B0A04020102020204" pitchFamily="34" charset="0"/>
                <a:cs typeface="Arial" panose="020B0604020202020204" pitchFamily="34" charset="0"/>
              </a:rPr>
              <a:t>QUI</a:t>
            </a:r>
            <a:r>
              <a:rPr b="1" spc="-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b="1" spc="-90" dirty="0">
                <a:latin typeface="Arial Black" panose="020B0A04020102020204" pitchFamily="34" charset="0"/>
                <a:cs typeface="Arial" panose="020B0604020202020204" pitchFamily="34" charset="0"/>
              </a:rPr>
              <a:t>IL</a:t>
            </a:r>
            <a:r>
              <a:rPr b="1" spc="-10" dirty="0">
                <a:latin typeface="Arial Black" panose="020B0A04020102020204" pitchFamily="34" charset="0"/>
                <a:cs typeface="Arial" panose="020B0604020202020204" pitchFamily="34" charset="0"/>
              </a:rPr>
              <a:t> EXERUPT </a:t>
            </a:r>
            <a:r>
              <a:rPr b="1" spc="-40" dirty="0">
                <a:latin typeface="Arial Black" panose="020B0A04020102020204" pitchFamily="34" charset="0"/>
                <a:cs typeface="Arial" panose="020B0604020202020204" pitchFamily="34" charset="0"/>
              </a:rPr>
              <a:t>ATEMQUIA</a:t>
            </a:r>
            <a:r>
              <a:rPr b="1" spc="-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b="1" spc="-40" dirty="0">
                <a:latin typeface="Arial Black" panose="020B0A04020102020204" pitchFamily="34" charset="0"/>
                <a:cs typeface="Arial" panose="020B0604020202020204" pitchFamily="34" charset="0"/>
              </a:rPr>
              <a:t>QUI</a:t>
            </a:r>
            <a:r>
              <a:rPr b="1" spc="-1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b="1" spc="-55" dirty="0">
                <a:latin typeface="Arial Black" panose="020B0A04020102020204" pitchFamily="34" charset="0"/>
                <a:cs typeface="Arial" panose="020B0604020202020204" pitchFamily="34" charset="0"/>
              </a:rPr>
              <a:t>OMMO</a:t>
            </a:r>
            <a:r>
              <a:rPr b="1" spc="-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b="1" spc="-45" dirty="0">
                <a:latin typeface="Arial Black" panose="020B0A04020102020204" pitchFamily="34" charset="0"/>
                <a:cs typeface="Arial" panose="020B0604020202020204" pitchFamily="34" charset="0"/>
              </a:rPr>
              <a:t>CONE</a:t>
            </a:r>
            <a:r>
              <a:rPr b="1" spc="-1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b="1" spc="10" dirty="0">
                <a:latin typeface="Arial Black" panose="020B0A04020102020204" pitchFamily="34" charset="0"/>
                <a:cs typeface="Arial" panose="020B0604020202020204" pitchFamily="34" charset="0"/>
              </a:rPr>
              <a:t>RESSIMUS</a:t>
            </a:r>
            <a:endParaRPr lang="pt-BR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Font typeface="Wingdings" panose="05000000000000000000" pitchFamily="2" charset="2"/>
              <a:buChar char="§"/>
            </a:pPr>
            <a:endParaRPr lang="pt-BR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sequi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corrupti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ducimus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delectus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repellat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praesentium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atque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provident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eaque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harum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sunt.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omnis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blanditiis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numquam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accusantium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aperiam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voluptates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explicabo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laboriosam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nihil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itaque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endParaRPr lang="pt-BR" sz="17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porro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exercitationem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dolorum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corporis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debitis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sunt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numquam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Quo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rerum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consequuntur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nesciunt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quos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itaque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autem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14;p16">
            <a:extLst>
              <a:ext uri="{FF2B5EF4-FFF2-40B4-BE49-F238E27FC236}">
                <a16:creationId xmlns:a16="http://schemas.microsoft.com/office/drawing/2014/main" id="{736B9EDF-2F05-F88C-1FC2-79AE789ADE5B}"/>
              </a:ext>
            </a:extLst>
          </p:cNvPr>
          <p:cNvSpPr txBox="1"/>
          <p:nvPr/>
        </p:nvSpPr>
        <p:spPr>
          <a:xfrm>
            <a:off x="537883" y="615879"/>
            <a:ext cx="748958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LOREM IPSUM DOLOR SIT AMET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592CF60-C032-49BE-9759-8FF2BF482426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FE5C00-7BDA-E4B8-813F-7C1D5F399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81" y="4899196"/>
            <a:ext cx="3272237" cy="17145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F7382B9-FBFC-4CC7-1A96-BA75370BF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22" y="3429000"/>
            <a:ext cx="3697556" cy="52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2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D5581AF-F6E3-4160-8115-6B85C148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739"/>
            <a:ext cx="8273917" cy="622396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A25ACAC-7C50-4A54-9674-8E45C2F00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833" y="2021769"/>
            <a:ext cx="3042168" cy="419694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0493CC2-F057-4988-85EF-8366DACFB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27" y="20171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03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FE3D02A-78E6-45EC-A7ED-E506E7FEE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356"/>
            <a:ext cx="8372920" cy="636092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F4E7435-C0DA-4155-B46A-5F7591F84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832" y="1942882"/>
            <a:ext cx="3042168" cy="425123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2C26A5D-C70D-4914-80F9-E8564816E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27" y="130974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7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17E5C9-48BE-4E03-8029-F4D685AAA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476"/>
            <a:ext cx="7863331" cy="593281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17FF3C2-DC6C-4EED-8E20-957D3091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0" y="2045213"/>
            <a:ext cx="3333750" cy="46730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654FAF9-B455-44B9-99B3-68202ED48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05" y="0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6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768023-368D-41DA-9403-F7F07FA61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459"/>
            <a:ext cx="8160991" cy="61785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52216DE-33D0-4C20-90B6-4AD6780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839" y="1992108"/>
            <a:ext cx="3205162" cy="429517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5D70C2E-80D8-450B-9C47-86C39A1C1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27" y="144422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42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7A2353F-392C-4AAB-A021-2F74ECD81D5B}"/>
              </a:ext>
            </a:extLst>
          </p:cNvPr>
          <p:cNvSpPr txBox="1"/>
          <p:nvPr/>
        </p:nvSpPr>
        <p:spPr>
          <a:xfrm>
            <a:off x="1028700" y="1246939"/>
            <a:ext cx="1092993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+mj-lt"/>
              </a:rPr>
              <a:t>Efetivar as ações que dependem de vários setores e secretarias que não se apropriaram ainda do PLAC .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Não está no senso comum da população, do setor econômico e de vários atores institucionais – </a:t>
            </a:r>
            <a:r>
              <a:rPr lang="pt-BR" sz="2000" b="1" dirty="0">
                <a:latin typeface="+mj-lt"/>
              </a:rPr>
              <a:t>relação causa - consequência das mudanças climáticas</a:t>
            </a:r>
            <a:r>
              <a:rPr lang="pt-BR" sz="2000" dirty="0">
                <a:latin typeface="+mj-lt"/>
              </a:rPr>
              <a:t>.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r>
              <a:rPr lang="pt-BR" sz="2000" b="1" dirty="0">
                <a:latin typeface="+mj-lt"/>
              </a:rPr>
              <a:t>A emergência </a:t>
            </a:r>
            <a:r>
              <a:rPr lang="pt-BR" sz="2000" dirty="0">
                <a:latin typeface="+mj-lt"/>
              </a:rPr>
              <a:t>– precisamos implementar imediatamente adaptação, alterar a forma de fazer projetos e de intervir e ainda estamos em uma etapa de sensibilização.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A academia, as empresas de consultoria, as entidades de classe profissional precisam se capacitar para uma nova abordagem, integrando a biodiversidade e a necessidade de vegetação, considerando todos os serviços ecossistêmicos entregues. </a:t>
            </a:r>
            <a:r>
              <a:rPr lang="pt-BR" sz="2000" b="1" dirty="0">
                <a:latin typeface="+mj-lt"/>
              </a:rPr>
              <a:t>O planejamento não tem descido para os desenhos urbanos</a:t>
            </a:r>
            <a:r>
              <a:rPr lang="pt-BR" sz="2000" dirty="0">
                <a:latin typeface="+mj-lt"/>
              </a:rPr>
              <a:t>. 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Projetos prontos, licenciados, com recursos assegurados que não atendem critérios de sustentabilidade, de biodiversidade e de boa adaptação – </a:t>
            </a:r>
            <a:r>
              <a:rPr lang="pt-BR" sz="2000" b="1" dirty="0">
                <a:latin typeface="+mj-lt"/>
              </a:rPr>
              <a:t>promover mecanismos para rever projetos concluídos</a:t>
            </a:r>
            <a:r>
              <a:rPr lang="pt-BR" sz="2000" dirty="0">
                <a:latin typeface="+mj-lt"/>
              </a:rPr>
              <a:t>.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Territórios vulneráveis com ocupações precárias que mais sofrem com as emergências climáticas e que têm menor disponibilidade de área para implantação de SBN e ampliação de áreas verdes.</a:t>
            </a:r>
          </a:p>
          <a:p>
            <a:pPr algn="just"/>
            <a:endParaRPr lang="pt-BR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34FD912-6BC1-4103-9201-97069DB358CF}"/>
              </a:ext>
            </a:extLst>
          </p:cNvPr>
          <p:cNvSpPr/>
          <p:nvPr/>
        </p:nvSpPr>
        <p:spPr>
          <a:xfrm>
            <a:off x="1028700" y="252412"/>
            <a:ext cx="8000135" cy="92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a-DK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DESAFIOS IMPLEMENTAÇÃO DO PLAC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ED49A5B7-BE2C-4110-9FC4-375FDD853EDD}"/>
              </a:ext>
            </a:extLst>
          </p:cNvPr>
          <p:cNvSpPr/>
          <p:nvPr/>
        </p:nvSpPr>
        <p:spPr>
          <a:xfrm>
            <a:off x="495299" y="1283095"/>
            <a:ext cx="414337" cy="308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BE2876A5-A3DC-41A3-897B-B9506E51B058}"/>
              </a:ext>
            </a:extLst>
          </p:cNvPr>
          <p:cNvSpPr/>
          <p:nvPr/>
        </p:nvSpPr>
        <p:spPr>
          <a:xfrm>
            <a:off x="495300" y="2170316"/>
            <a:ext cx="414337" cy="308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D4975EA9-4CB4-4C2F-A087-778F029D57D1}"/>
              </a:ext>
            </a:extLst>
          </p:cNvPr>
          <p:cNvSpPr/>
          <p:nvPr/>
        </p:nvSpPr>
        <p:spPr>
          <a:xfrm>
            <a:off x="471485" y="2959471"/>
            <a:ext cx="414337" cy="308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362E8311-C5A7-45A2-A0AF-92D52D3715EB}"/>
              </a:ext>
            </a:extLst>
          </p:cNvPr>
          <p:cNvSpPr/>
          <p:nvPr/>
        </p:nvSpPr>
        <p:spPr>
          <a:xfrm>
            <a:off x="471485" y="3893284"/>
            <a:ext cx="414337" cy="308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AA953300-E4BC-432E-A81B-E601E966D4F9}"/>
              </a:ext>
            </a:extLst>
          </p:cNvPr>
          <p:cNvSpPr/>
          <p:nvPr/>
        </p:nvSpPr>
        <p:spPr>
          <a:xfrm>
            <a:off x="471484" y="5050005"/>
            <a:ext cx="414337" cy="308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0C6EF1D7-FBE2-4639-ADAB-AF6D8228F593}"/>
              </a:ext>
            </a:extLst>
          </p:cNvPr>
          <p:cNvSpPr/>
          <p:nvPr/>
        </p:nvSpPr>
        <p:spPr>
          <a:xfrm>
            <a:off x="495299" y="5937226"/>
            <a:ext cx="414337" cy="308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9781741-E6FE-4615-8776-003989756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28" y="6012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30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6C8897E-A375-65C5-5E64-5BB3DEA9E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16" y="1908555"/>
            <a:ext cx="4111252" cy="21542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7E3A99A-2F75-63E3-F15A-4C70707F2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13" y="1239933"/>
            <a:ext cx="2505420" cy="35437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8FE916A-F8E3-4ED8-BEF9-35FC09DBBFCA}"/>
              </a:ext>
            </a:extLst>
          </p:cNvPr>
          <p:cNvSpPr txBox="1"/>
          <p:nvPr/>
        </p:nvSpPr>
        <p:spPr>
          <a:xfrm>
            <a:off x="1411941" y="4450976"/>
            <a:ext cx="9668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Arial Black" panose="020B0A04020102020204" pitchFamily="34" charset="0"/>
              </a:rPr>
              <a:t>OBRIGADA!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9B1446-2483-4228-B666-76C29E0AADD9}"/>
              </a:ext>
            </a:extLst>
          </p:cNvPr>
          <p:cNvSpPr txBox="1"/>
          <p:nvPr/>
        </p:nvSpPr>
        <p:spPr>
          <a:xfrm>
            <a:off x="1559859" y="5526741"/>
            <a:ext cx="8888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gclim@pbh.gob.br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dqam@pbh.gov.br</a:t>
            </a:r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963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505872F-08A9-4F38-8166-CB85A6CD0903}"/>
              </a:ext>
            </a:extLst>
          </p:cNvPr>
          <p:cNvSpPr txBox="1"/>
          <p:nvPr/>
        </p:nvSpPr>
        <p:spPr>
          <a:xfrm>
            <a:off x="79202" y="908119"/>
            <a:ext cx="6973556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PLAC publicado em novembro de 2022, 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visa a </a:t>
            </a: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adaptação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às vulnerabilidades urbanas e sociais e 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mitigação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das fontes de emissão de GEE e 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reforçando os principais compromissos definidos pelo PREGEE. </a:t>
            </a: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O PLAC-BH é composto por 16 ações separadas dentre os 3 eixos estratégicos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sendo utilizado 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três horizontes temporais nas ações: Curto prazo – 2024, médio prazo – 2030, longo prazo – 2050.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A391D5-A394-4928-B00C-6E2E98475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774" y="1761710"/>
            <a:ext cx="4881225" cy="490182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819F6CA-65B9-44A3-9F7F-9E3E46318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774" y="147495"/>
            <a:ext cx="1595494" cy="1107460"/>
          </a:xfrm>
          <a:prstGeom prst="rect">
            <a:avLst/>
          </a:prstGeom>
        </p:spPr>
      </p:pic>
      <p:sp>
        <p:nvSpPr>
          <p:cNvPr id="9" name="Google Shape;114;p16">
            <a:extLst>
              <a:ext uri="{FF2B5EF4-FFF2-40B4-BE49-F238E27FC236}">
                <a16:creationId xmlns:a16="http://schemas.microsoft.com/office/drawing/2014/main" id="{4AB2DAE3-2B30-4698-9216-669E2C6999D2}"/>
              </a:ext>
            </a:extLst>
          </p:cNvPr>
          <p:cNvSpPr txBox="1"/>
          <p:nvPr/>
        </p:nvSpPr>
        <p:spPr>
          <a:xfrm>
            <a:off x="373243" y="194231"/>
            <a:ext cx="748958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PLANO LOCAL DE AÇÃO CLIMÁTICA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D089AA0-B9DF-4B7A-BFE0-92877BBD7423}"/>
              </a:ext>
            </a:extLst>
          </p:cNvPr>
          <p:cNvSpPr txBox="1"/>
          <p:nvPr/>
        </p:nvSpPr>
        <p:spPr>
          <a:xfrm>
            <a:off x="373243" y="4988859"/>
            <a:ext cx="214135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  <a:latin typeface="Arial Black" panose="020B0A04020102020204" pitchFamily="34" charset="0"/>
              </a:rPr>
              <a:t>88 SUBAÇÕES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C0FF7E0-CF00-4A75-9225-9EB04590AD43}"/>
              </a:ext>
            </a:extLst>
          </p:cNvPr>
          <p:cNvSpPr txBox="1"/>
          <p:nvPr/>
        </p:nvSpPr>
        <p:spPr>
          <a:xfrm>
            <a:off x="3565980" y="4988859"/>
            <a:ext cx="214135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  <a:latin typeface="Arial Black" panose="020B0A04020102020204" pitchFamily="34" charset="0"/>
              </a:rPr>
              <a:t>87 METAS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4B8C9BBE-6601-4314-92C7-AE1BA93756ED}"/>
              </a:ext>
            </a:extLst>
          </p:cNvPr>
          <p:cNvSpPr/>
          <p:nvPr/>
        </p:nvSpPr>
        <p:spPr>
          <a:xfrm>
            <a:off x="2772617" y="4988859"/>
            <a:ext cx="717465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FE7C434-46A7-4DD5-82DE-3F814CFB8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84" y="0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2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EFB46DB-126F-462E-A6B4-060EB480A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36" y="1771418"/>
            <a:ext cx="8440328" cy="331516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5194BF-D69A-411C-B93C-213B9EE99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71614"/>
            <a:ext cx="11923995" cy="46291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FE39312-6F89-4B6A-B0D0-86A073ECD4E2}"/>
              </a:ext>
            </a:extLst>
          </p:cNvPr>
          <p:cNvSpPr txBox="1"/>
          <p:nvPr/>
        </p:nvSpPr>
        <p:spPr>
          <a:xfrm>
            <a:off x="606325" y="6215902"/>
            <a:ext cx="214135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  <a:latin typeface="Arial Black" panose="020B0A04020102020204" pitchFamily="34" charset="0"/>
              </a:rPr>
              <a:t>99 METAS </a:t>
            </a:r>
          </a:p>
        </p:txBody>
      </p:sp>
      <p:sp>
        <p:nvSpPr>
          <p:cNvPr id="9" name="Google Shape;114;p16">
            <a:extLst>
              <a:ext uri="{FF2B5EF4-FFF2-40B4-BE49-F238E27FC236}">
                <a16:creationId xmlns:a16="http://schemas.microsoft.com/office/drawing/2014/main" id="{57FEF9ED-B74C-47A1-9DB0-7160EF7D4894}"/>
              </a:ext>
            </a:extLst>
          </p:cNvPr>
          <p:cNvSpPr txBox="1"/>
          <p:nvPr/>
        </p:nvSpPr>
        <p:spPr>
          <a:xfrm>
            <a:off x="373243" y="194231"/>
            <a:ext cx="748958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PLANO DE REDUÇÃO DE EMISSÕES DE GASES DE EFEITO ESTUFA - PREGEE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F1FC999-3A77-408E-8F34-8F43D5A49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523" y="61787"/>
            <a:ext cx="2654473" cy="139089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7F3515E-1675-4D0B-A538-EEA778DAD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523" y="61788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5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C0EC663-B086-4665-962F-2481C0F3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41" y="1682406"/>
            <a:ext cx="11904519" cy="512185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836EBE5-B505-4412-B4BE-D8E5EEAEE1B2}"/>
              </a:ext>
            </a:extLst>
          </p:cNvPr>
          <p:cNvSpPr/>
          <p:nvPr/>
        </p:nvSpPr>
        <p:spPr>
          <a:xfrm>
            <a:off x="143741" y="225319"/>
            <a:ext cx="6447121" cy="924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DETALHAMENTO DAS AÇÕES - PLAC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C140133-022B-472A-8F18-791837ECA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523" y="61788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4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5C064D4-46F8-4491-A547-5D38E6053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" y="1608755"/>
            <a:ext cx="11672887" cy="364049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979F509-EFA5-4BA2-8017-40A5E2A9C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970" y="5467104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9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8864E29-3AF4-4364-9FF6-00E1AE3C1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499729"/>
            <a:ext cx="8149081" cy="611181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39E224-433C-42BF-9021-36D3846BA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804" y="1412453"/>
            <a:ext cx="3929195" cy="519908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EAFDEF0-98DF-4F03-9F9B-4DAA9412F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317" y="144375"/>
            <a:ext cx="304216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3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D8F6DEB-F9AF-4AF0-97DB-733CF956C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748"/>
            <a:ext cx="8692012" cy="65992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2772FC5-B5E5-489C-885E-D03345F4F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890" y="2162867"/>
            <a:ext cx="3391030" cy="44363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930577B-0CFF-4E19-9929-0C3EE1C34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27" y="0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7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2818E16-3D89-4475-A3F3-132E9A8BE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7" y="576704"/>
            <a:ext cx="8001445" cy="613842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561A356-6F39-4CC5-9BB4-FE1DFB9C8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938" y="1967918"/>
            <a:ext cx="3519266" cy="48963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C1FBC70-E3D6-4D57-BCD3-1A79CF1A9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730" y="165420"/>
            <a:ext cx="2654473" cy="13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91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338</Words>
  <Application>Microsoft Office PowerPoint</Application>
  <PresentationFormat>Widescreen</PresentationFormat>
  <Paragraphs>36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GUIMARAES PROTZNER PR00312140</dc:creator>
  <cp:lastModifiedBy>Ana Paula Barbosa</cp:lastModifiedBy>
  <cp:revision>64</cp:revision>
  <dcterms:created xsi:type="dcterms:W3CDTF">2023-09-05T17:43:33Z</dcterms:created>
  <dcterms:modified xsi:type="dcterms:W3CDTF">2026-05-19T03:54:36Z</dcterms:modified>
</cp:coreProperties>
</file>