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6" r:id="rId4"/>
    <p:sldId id="278" r:id="rId5"/>
    <p:sldId id="279" r:id="rId6"/>
    <p:sldId id="265" r:id="rId7"/>
    <p:sldId id="280" r:id="rId8"/>
    <p:sldId id="264" r:id="rId9"/>
    <p:sldId id="283" r:id="rId10"/>
    <p:sldId id="284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3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E81D30"/>
    <a:srgbClr val="00AB75"/>
    <a:srgbClr val="FFE500"/>
    <a:srgbClr val="114C8F"/>
    <a:srgbClr val="2062AF"/>
    <a:srgbClr val="FFBC00"/>
    <a:srgbClr val="FF9D00"/>
    <a:srgbClr val="DEE8EE"/>
    <a:srgbClr val="20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8" y="192"/>
      </p:cViewPr>
      <p:guideLst>
        <p:guide orient="horz" pos="2614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p13">
            <a:extLst>
              <a:ext uri="{FF2B5EF4-FFF2-40B4-BE49-F238E27FC236}">
                <a16:creationId xmlns:a16="http://schemas.microsoft.com/office/drawing/2014/main" id="{94794F7A-A289-1723-B2FB-C8E02A38FD9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9000"/>
          </a:blip>
          <a:srcRect/>
          <a:stretch/>
        </p:blipFill>
        <p:spPr>
          <a:xfrm>
            <a:off x="8482431" y="143788"/>
            <a:ext cx="5296576" cy="657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EB00-F7F4-4FF9-9713-D37B7F29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508BAC-DC59-4974-94B1-0683A5A4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23562-6325-4138-8A6E-7E8688A4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5FEDD-CC60-497E-A553-B906A6F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73415-71D7-4DB0-8726-82A553A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1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676A6-E66C-48B6-9DE9-4B087AA1E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950D2-97F4-4F17-BA1B-D5F62D5D0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028FD-A615-46D8-A239-61223D8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12201-8901-4F9E-B587-4504AED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81B6E-600C-40BF-9D1F-29F2902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1469-5F94-4828-833B-6401CC2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2201-C0FA-4368-A639-599C1C00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03066-DFB3-4237-993E-E710BA8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8A5C4-238B-459C-97E3-6A720DD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B22B3-13D6-4E9E-84B1-7DD9D92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66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D5ED-1047-48E3-B2CD-0A815679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0E6FB-2B64-45E6-82A6-F321DFCF9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3DEB15-279D-4693-AFED-299F4E7B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7D3785-12CC-4B38-8E05-BFBDC09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C0F05-CE8D-4F2D-BADE-6E4068C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F43249-3C1A-46C0-ABCB-790DD57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8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DB6E-C2C5-4C05-B55E-37625CBF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5E57-7BF0-4B2B-8504-0380D6CD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06C84-8EA3-4BED-94F3-F58B6B9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9826E-C6DA-494D-B357-DB5E025E6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110F1-77E2-434C-B34E-D95C1461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7D6AB-B187-40A4-B037-B89389D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16F3BB-88FC-4B78-A07B-395AC5AC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229F39-4963-4331-B6E8-F860D1F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4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FEA6-7B67-490A-B948-BAEB5532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0145B9-B2FE-47F8-802F-4DDBCF2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1DEC83-E115-44AA-98EA-90192CE6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E59C2-8CC9-4A9E-A9B0-7B35D60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7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2E2550-A4F4-47A1-942F-1F0892C3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B9FAE-9D85-4E51-95AC-C017D676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078B3-61A5-45BC-9435-EB04AA8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A9F4-F17C-4F73-AAB3-1BDF301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88C0-155B-43F9-82C2-C9FE4BE8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3D631-AC6B-4C45-BFB0-005D443B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A00AEA-7D54-4B0C-B307-B83BD26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ACEC5-43A6-4E2D-BED3-CAA95E6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E432-2453-44D6-B2FE-B6CD1F4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9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37E0A-0707-47E8-9BF8-366B8FCD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CBF242-4522-48F7-8B0B-CC93A753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EFB21A-DC6A-429C-B0A7-C756C2BF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AF571-76BC-4689-B30C-F931148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F32E5-3F47-4674-A9C4-8F907D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18A7-21BC-4274-9A1E-042B7A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C8D43-BA2F-44EB-927B-10260ADB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73E27-DF21-4EED-AFC1-FF4071DC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F06BA-4530-4B45-91AD-CBB470309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7757-98C7-4702-A98C-4F8B6AEBF902}" type="datetimeFigureOut">
              <a:rPr lang="pt-BR" smtClean="0"/>
              <a:t>18/05/2026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E2526-A18B-4C39-A5AD-D5DAE953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76968-7ADE-40AC-AEDC-DC60E1D4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AA89-7DF2-4DD2-B559-D6A07016BCE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Relationship Id="rId1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m-web.pbh.gov.br/visualizacao/edicao/7315" TargetMode="External"/><Relationship Id="rId4" Type="http://schemas.openxmlformats.org/officeDocument/2006/relationships/hyperlink" Target="https://cmbh.mg.gov.br/atividade-legislativa/pesquisar-legislaca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B2D96-E90C-34C3-ECDE-94BABA13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EDA8D40-F7FA-4188-8C12-DDA30C335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20"/>
          <a:stretch/>
        </p:blipFill>
        <p:spPr>
          <a:xfrm>
            <a:off x="8919762" y="1339775"/>
            <a:ext cx="3272238" cy="317918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7238343-D606-465C-BC2D-3A628AA0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06" r="65838"/>
          <a:stretch/>
        </p:blipFill>
        <p:spPr>
          <a:xfrm>
            <a:off x="0" y="1339775"/>
            <a:ext cx="748146" cy="317918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175466-FC11-4E6D-AA4D-F99C5B99D445}"/>
              </a:ext>
            </a:extLst>
          </p:cNvPr>
          <p:cNvSpPr txBox="1"/>
          <p:nvPr/>
        </p:nvSpPr>
        <p:spPr>
          <a:xfrm>
            <a:off x="1487017" y="1638312"/>
            <a:ext cx="7293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POLÍTICA MUNICIPAL DE ENFRENTAMENTO Á EMERGENCIA CLIMÁTICA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8E24F1-836F-4A34-8429-5930C4476121}"/>
              </a:ext>
            </a:extLst>
          </p:cNvPr>
          <p:cNvSpPr/>
          <p:nvPr/>
        </p:nvSpPr>
        <p:spPr>
          <a:xfrm>
            <a:off x="1487018" y="1219253"/>
            <a:ext cx="1886823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FFE500"/>
                </a:solidFill>
                <a:latin typeface="Arial Black" panose="020B0A04020102020204" pitchFamily="34" charset="0"/>
              </a:rPr>
              <a:t>PBH.GOV.BR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B5FEEC-CE60-504D-3A5C-DD9847C10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16" y="4380822"/>
            <a:ext cx="4111252" cy="21542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CB3C3E-E8FC-F71B-FB5F-2F5A425F3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3" y="3686066"/>
            <a:ext cx="2505420" cy="35437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2395BD9-91B5-4B25-8E72-470428D39ECD}"/>
              </a:ext>
            </a:extLst>
          </p:cNvPr>
          <p:cNvSpPr/>
          <p:nvPr/>
        </p:nvSpPr>
        <p:spPr>
          <a:xfrm>
            <a:off x="1643741" y="4337270"/>
            <a:ext cx="2323141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F4F4F4"/>
                </a:solidFill>
                <a:latin typeface="Arial Black" panose="020B0A04020102020204" pitchFamily="34" charset="0"/>
              </a:rPr>
              <a:t>LEI N° 11.793/2024</a:t>
            </a:r>
          </a:p>
        </p:txBody>
      </p:sp>
    </p:spTree>
    <p:extLst>
      <p:ext uri="{BB962C8B-B14F-4D97-AF65-F5344CB8AC3E}">
        <p14:creationId xmlns:p14="http://schemas.microsoft.com/office/powerpoint/2010/main" val="348965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FBEB-3171-7D51-E5BA-878F7AEA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0822708-B63F-43C5-7D4D-BB63E844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22" y="687123"/>
            <a:ext cx="2571603" cy="254872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B3F7F09-FEF6-3D05-1869-D91567951AB9}"/>
              </a:ext>
            </a:extLst>
          </p:cNvPr>
          <p:cNvSpPr/>
          <p:nvPr/>
        </p:nvSpPr>
        <p:spPr>
          <a:xfrm>
            <a:off x="9316879" y="637475"/>
            <a:ext cx="2706565" cy="262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D994289-1400-4227-A5C0-A146DBD4A182}"/>
              </a:ext>
            </a:extLst>
          </p:cNvPr>
          <p:cNvSpPr/>
          <p:nvPr/>
        </p:nvSpPr>
        <p:spPr>
          <a:xfrm>
            <a:off x="6436661" y="3429000"/>
            <a:ext cx="2706565" cy="262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0E47EFB-6A45-948E-D4C3-1E61B969CC1D}"/>
              </a:ext>
            </a:extLst>
          </p:cNvPr>
          <p:cNvSpPr/>
          <p:nvPr/>
        </p:nvSpPr>
        <p:spPr>
          <a:xfrm>
            <a:off x="9316879" y="3429000"/>
            <a:ext cx="2706565" cy="262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3200DA7-85D5-48B3-9951-AC3F2C61383D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815F62C4-E024-4ADA-8C2D-D8DFE103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6878" y="2485162"/>
            <a:ext cx="781050" cy="781050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10B5E7A2-1E75-49B2-9B83-0F6AC58B7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2176" y="3429000"/>
            <a:ext cx="781050" cy="781050"/>
          </a:xfrm>
          <a:prstGeom prst="rect">
            <a:avLst/>
          </a:prstGeom>
        </p:spPr>
      </p:pic>
      <p:sp>
        <p:nvSpPr>
          <p:cNvPr id="17" name="Google Shape;114;p16">
            <a:extLst>
              <a:ext uri="{FF2B5EF4-FFF2-40B4-BE49-F238E27FC236}">
                <a16:creationId xmlns:a16="http://schemas.microsoft.com/office/drawing/2014/main" id="{CFC62130-D274-475A-AA3C-584B0668708A}"/>
              </a:ext>
            </a:extLst>
          </p:cNvPr>
          <p:cNvSpPr txBox="1"/>
          <p:nvPr/>
        </p:nvSpPr>
        <p:spPr>
          <a:xfrm>
            <a:off x="624000" y="636977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Instrumentos Institucionais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277F6AA-C44A-4200-9BB8-021B23D663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r="5375"/>
          <a:stretch/>
        </p:blipFill>
        <p:spPr>
          <a:xfrm>
            <a:off x="9316878" y="3426539"/>
            <a:ext cx="2706564" cy="2613890"/>
          </a:xfrm>
          <a:prstGeom prst="rect">
            <a:avLst/>
          </a:prstGeom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id="{23EDD92D-A878-4BFE-9325-69F7654DD7BF}"/>
              </a:ext>
            </a:extLst>
          </p:cNvPr>
          <p:cNvSpPr txBox="1"/>
          <p:nvPr/>
        </p:nvSpPr>
        <p:spPr>
          <a:xfrm>
            <a:off x="624000" y="2021028"/>
            <a:ext cx="5534888" cy="2896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de Emissões de GEE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Redução de Emissões (PREGEE)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Local de Ação Climática (PLAC)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vulnerabilidade climática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monitoramento climático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8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Conferência Municipal do Clima</a:t>
            </a:r>
            <a:b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9D37A371-D0C6-4541-8BB6-F45F5C93B5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2176" y="2484664"/>
            <a:ext cx="781050" cy="781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628805-0192-4B41-A86A-9189657864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62" y="716192"/>
            <a:ext cx="1655448" cy="254977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E9C53FD-08F8-433F-AEF3-0218F464CD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13" y="3429000"/>
            <a:ext cx="1846362" cy="261142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C5EBF6E2-DE1F-4F8B-9A4E-EA0D8F9EB9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6878" y="3428502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C8897E-A375-65C5-5E64-5BB3DEA9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6" y="1908555"/>
            <a:ext cx="4111252" cy="21542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E3A99A-2F75-63E3-F15A-4C70707F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13" y="1239933"/>
            <a:ext cx="2505420" cy="35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543613" y="1432088"/>
            <a:ext cx="9253529" cy="3671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nº 11.793, de 27 de dezembro de 2024 - Institui a Política Municipal de Enfrentamento à Emergência Climática.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1º - Fica instituída a Política Municipal de Enfrentamento à Emergência Climática, que orientará a elaboração de 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planos, programas, projetos e ações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relacionados direta ou indiretamente aos desafios gerados pelo aumento global da temperatura e à promoção do desenvolvimento territorial resiliente ao clima e de baixo carbono.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Parágrafo único - Entende-se por 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 climática a urgência em mobilizar soluções e transformações frente ao cenário de intensificação das mudanças climáticas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têm ocasionado maior frequência de eventos extremos e seus efeitos adversos.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Disposições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Gerais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FE5C00-7BDA-E4B8-813F-7C1D5F39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81" y="4899196"/>
            <a:ext cx="3272237" cy="17145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7382B9-FBFC-4CC7-1A96-BA75370BF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2" y="3429000"/>
            <a:ext cx="3697556" cy="522992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925C72-A3AF-3D7D-07CF-2113F8BB5318}"/>
              </a:ext>
            </a:extLst>
          </p:cNvPr>
          <p:cNvSpPr txBox="1"/>
          <p:nvPr/>
        </p:nvSpPr>
        <p:spPr>
          <a:xfrm>
            <a:off x="365502" y="5808404"/>
            <a:ext cx="4410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hlinkClick r:id="rId4"/>
              </a:rPr>
              <a:t>https://cmbh.mg.gov.br/atividade-legislativa/pesquisar-legislacao</a:t>
            </a:r>
            <a:endParaRPr lang="pt-BR" sz="1200" dirty="0"/>
          </a:p>
          <a:p>
            <a:endParaRPr lang="pt-BR" sz="1200" dirty="0"/>
          </a:p>
          <a:p>
            <a:r>
              <a:rPr lang="pt-BR" sz="1200" b="1" dirty="0">
                <a:hlinkClick r:id="rId5"/>
              </a:rPr>
              <a:t>https://dom-web.pbh.gov.br/visualizacao/edicao/7315</a:t>
            </a:r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4602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FBEB-3171-7D51-E5BA-878F7AEA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BE52A37-B5C1-38FF-1056-9D0D5CEB453A}"/>
              </a:ext>
            </a:extLst>
          </p:cNvPr>
          <p:cNvSpPr/>
          <p:nvPr/>
        </p:nvSpPr>
        <p:spPr>
          <a:xfrm>
            <a:off x="6436661" y="637475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B3F7F09-FEF6-3D05-1869-D91567951AB9}"/>
              </a:ext>
            </a:extLst>
          </p:cNvPr>
          <p:cNvSpPr/>
          <p:nvPr/>
        </p:nvSpPr>
        <p:spPr>
          <a:xfrm>
            <a:off x="9316879" y="637475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D994289-1400-4227-A5C0-A146DBD4A182}"/>
              </a:ext>
            </a:extLst>
          </p:cNvPr>
          <p:cNvSpPr/>
          <p:nvPr/>
        </p:nvSpPr>
        <p:spPr>
          <a:xfrm>
            <a:off x="6436661" y="3429000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0E47EFB-6A45-948E-D4C3-1E61B969CC1D}"/>
              </a:ext>
            </a:extLst>
          </p:cNvPr>
          <p:cNvSpPr/>
          <p:nvPr/>
        </p:nvSpPr>
        <p:spPr>
          <a:xfrm>
            <a:off x="9316879" y="3429000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3200DA7-85D5-48B3-9951-AC3F2C61383D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47E543-672C-457F-93A6-1E5BCEA74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78" y="3428004"/>
            <a:ext cx="2706565" cy="262823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C5EBF6E2-DE1F-4F8B-9A4E-EA0D8F9EB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6878" y="3428502"/>
            <a:ext cx="781050" cy="781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4D3ED2-141A-4F82-927F-A56B763E4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/>
          <a:stretch/>
        </p:blipFill>
        <p:spPr>
          <a:xfrm>
            <a:off x="6436660" y="636556"/>
            <a:ext cx="2706564" cy="2628239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D37A371-D0C6-4541-8BB6-F45F5C93B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2176" y="2484664"/>
            <a:ext cx="781050" cy="781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B40B6D3-2482-48A3-9752-6161FF7C56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/>
          <a:stretch/>
        </p:blipFill>
        <p:spPr>
          <a:xfrm>
            <a:off x="9316877" y="634517"/>
            <a:ext cx="2706563" cy="264909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815F62C4-E024-4ADA-8C2D-D8DFE103F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6878" y="2485162"/>
            <a:ext cx="781050" cy="7810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6E179D3-DC0A-4BD5-8EF4-ED15BCE513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515"/>
          <a:stretch/>
        </p:blipFill>
        <p:spPr>
          <a:xfrm>
            <a:off x="6436660" y="3427670"/>
            <a:ext cx="2706564" cy="2628239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10B5E7A2-1E75-49B2-9B83-0F6AC58B7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62176" y="3429000"/>
            <a:ext cx="781050" cy="781050"/>
          </a:xfrm>
          <a:prstGeom prst="rect">
            <a:avLst/>
          </a:prstGeom>
        </p:spPr>
      </p:pic>
      <p:sp>
        <p:nvSpPr>
          <p:cNvPr id="17" name="Google Shape;114;p16">
            <a:extLst>
              <a:ext uri="{FF2B5EF4-FFF2-40B4-BE49-F238E27FC236}">
                <a16:creationId xmlns:a16="http://schemas.microsoft.com/office/drawing/2014/main" id="{CFC62130-D274-475A-AA3C-584B0668708A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Conceitos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22055E6-AC96-4D0E-9D4B-43CA68FF2303}"/>
              </a:ext>
            </a:extLst>
          </p:cNvPr>
          <p:cNvSpPr txBox="1"/>
          <p:nvPr/>
        </p:nvSpPr>
        <p:spPr>
          <a:xfrm>
            <a:off x="399052" y="1476720"/>
            <a:ext cx="5887332" cy="4391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dirty="0"/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Adaptação: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para reduzir impactos das mudanças climáticas.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Mitigação: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para diminuir emissões de gases de efeito estufa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Resiliência: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de enfrentar impactos e recuperar-se.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Ecoeficiência: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Produzir mais com menor impacto ambiental.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 Climática: 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dos grupos mais vulneráveis aos impactos climáticos.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1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FBEB-3171-7D51-E5BA-878F7AEA9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3BE52A37-B5C1-38FF-1056-9D0D5CEB453A}"/>
              </a:ext>
            </a:extLst>
          </p:cNvPr>
          <p:cNvSpPr/>
          <p:nvPr/>
        </p:nvSpPr>
        <p:spPr>
          <a:xfrm>
            <a:off x="6436661" y="637475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B3F7F09-FEF6-3D05-1869-D91567951AB9}"/>
              </a:ext>
            </a:extLst>
          </p:cNvPr>
          <p:cNvSpPr/>
          <p:nvPr/>
        </p:nvSpPr>
        <p:spPr>
          <a:xfrm>
            <a:off x="9316879" y="637475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D994289-1400-4227-A5C0-A146DBD4A182}"/>
              </a:ext>
            </a:extLst>
          </p:cNvPr>
          <p:cNvSpPr/>
          <p:nvPr/>
        </p:nvSpPr>
        <p:spPr>
          <a:xfrm>
            <a:off x="6436661" y="3429000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0E47EFB-6A45-948E-D4C3-1E61B969CC1D}"/>
              </a:ext>
            </a:extLst>
          </p:cNvPr>
          <p:cNvSpPr/>
          <p:nvPr/>
        </p:nvSpPr>
        <p:spPr>
          <a:xfrm>
            <a:off x="9316879" y="3429000"/>
            <a:ext cx="2706565" cy="2628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3200DA7-85D5-48B3-9951-AC3F2C61383D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D683A0-5DFE-4464-AB0C-E19DA4A44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76" y="3428502"/>
            <a:ext cx="2706565" cy="262823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C5EBF6E2-DE1F-4F8B-9A4E-EA0D8F9EB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6878" y="3428502"/>
            <a:ext cx="781050" cy="7810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92CCA46-D56D-42CC-863C-DC2288D86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60" y="636977"/>
            <a:ext cx="2706565" cy="2628239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D37A371-D0C6-4541-8BB6-F45F5C93B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2176" y="2484664"/>
            <a:ext cx="781050" cy="7810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4DB555-97F7-496E-94E9-EF86BED884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/>
          <a:stretch/>
        </p:blipFill>
        <p:spPr>
          <a:xfrm>
            <a:off x="9316873" y="592864"/>
            <a:ext cx="2706565" cy="265871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815F62C4-E024-4ADA-8C2D-D8DFE103F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6878" y="2485162"/>
            <a:ext cx="781050" cy="781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995BF0-E006-46ED-B67C-3A31629EE8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"/>
          <a:stretch/>
        </p:blipFill>
        <p:spPr>
          <a:xfrm>
            <a:off x="6436658" y="3428503"/>
            <a:ext cx="2706564" cy="2624572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10B5E7A2-1E75-49B2-9B83-0F6AC58B75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62176" y="3429000"/>
            <a:ext cx="781050" cy="781050"/>
          </a:xfrm>
          <a:prstGeom prst="rect">
            <a:avLst/>
          </a:prstGeom>
        </p:spPr>
      </p:pic>
      <p:sp>
        <p:nvSpPr>
          <p:cNvPr id="17" name="Google Shape;114;p16">
            <a:extLst>
              <a:ext uri="{FF2B5EF4-FFF2-40B4-BE49-F238E27FC236}">
                <a16:creationId xmlns:a16="http://schemas.microsoft.com/office/drawing/2014/main" id="{CFC62130-D274-475A-AA3C-584B0668708A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Conceitos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23EDD92D-A878-4BFE-9325-69F7654DD7BF}"/>
              </a:ext>
            </a:extLst>
          </p:cNvPr>
          <p:cNvSpPr txBox="1"/>
          <p:nvPr/>
        </p:nvSpPr>
        <p:spPr>
          <a:xfrm>
            <a:off x="456990" y="1551668"/>
            <a:ext cx="5639010" cy="4015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Ativo: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Deslocamento por meios não motorizados, como caminhada e bicicleta.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Energética: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de fontes poluentes por energias limpas.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Hídrica: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de água em quantidade e qualidade adequadas.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14"/>
              </a:buBlip>
            </a:pP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Soluções Baseadas na Natureza (</a:t>
            </a:r>
            <a:r>
              <a:rPr lang="pt-BR" b="1" spc="55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SBNs</a:t>
            </a:r>
            <a:r>
              <a:rPr lang="pt-BR" b="1" spc="5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t-BR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processos naturais para enfrentar desafios climáticos.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9647783" cy="3842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4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Solidariedade intergeracional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 comum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Transversalidade e a multidisciplinaridade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social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e precaução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Princípios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FE5C00-7BDA-E4B8-813F-7C1D5F399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81" y="4899196"/>
            <a:ext cx="3272237" cy="17145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7382B9-FBFC-4CC7-1A96-BA75370B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2" y="3429000"/>
            <a:ext cx="3697556" cy="52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5DD3F5A-07C4-4955-8EB0-D428C1A65527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14C8F"/>
              </a:solidFill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616D272-DD24-4AE4-96B7-0447DFE1C601}"/>
              </a:ext>
            </a:extLst>
          </p:cNvPr>
          <p:cNvSpPr txBox="1"/>
          <p:nvPr/>
        </p:nvSpPr>
        <p:spPr>
          <a:xfrm>
            <a:off x="728117" y="1920632"/>
            <a:ext cx="9647783" cy="4041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as contribuição do Município para Acordo de Paris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emissões de GEE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resiliência urbana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de desastres e gestão de risco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energética mais eficiente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Atração de investimentos verdes 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da cooperação subnacional, nacional e internacional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endParaRPr lang="pt-BR" sz="20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14;p16">
            <a:extLst>
              <a:ext uri="{FF2B5EF4-FFF2-40B4-BE49-F238E27FC236}">
                <a16:creationId xmlns:a16="http://schemas.microsoft.com/office/drawing/2014/main" id="{4D6D5457-72A8-4DD6-8A83-533D8E201B60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Objetivos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B56FE9E5-D83E-4676-BE1F-2F8D60E9A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3814" y="779928"/>
            <a:ext cx="853113" cy="85311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4BB8E461-4E9D-4247-9BBB-9F33A1A7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2229" y="4839399"/>
            <a:ext cx="1238673" cy="12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5DD3F5A-07C4-4955-8EB0-D428C1A65527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14C8F"/>
              </a:solidFill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616D272-DD24-4AE4-96B7-0447DFE1C601}"/>
              </a:ext>
            </a:extLst>
          </p:cNvPr>
          <p:cNvSpPr txBox="1"/>
          <p:nvPr/>
        </p:nvSpPr>
        <p:spPr>
          <a:xfrm>
            <a:off x="728117" y="1586419"/>
            <a:ext cx="9647783" cy="2838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4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entre políticas públicas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e monitoramento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 à inovação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Soluções Baseadas na Natureza, </a:t>
            </a:r>
            <a:r>
              <a:rPr lang="pt-BR" sz="24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SBNs</a:t>
            </a:r>
            <a:endParaRPr lang="pt-BR" sz="24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14;p16">
            <a:extLst>
              <a:ext uri="{FF2B5EF4-FFF2-40B4-BE49-F238E27FC236}">
                <a16:creationId xmlns:a16="http://schemas.microsoft.com/office/drawing/2014/main" id="{4D6D5457-72A8-4DD6-8A83-533D8E201B60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II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Diretrizes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7996C2-8E22-473D-9E10-FA8B6437E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2" y="3429000"/>
            <a:ext cx="3697556" cy="52299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BD3E7D-B479-40E5-8B8A-71E5304A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81" y="4899196"/>
            <a:ext cx="3272237" cy="1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4;p16">
            <a:extLst>
              <a:ext uri="{FF2B5EF4-FFF2-40B4-BE49-F238E27FC236}">
                <a16:creationId xmlns:a16="http://schemas.microsoft.com/office/drawing/2014/main" id="{1DB0A288-519B-48C6-02AE-6DD172A8BE60}"/>
              </a:ext>
            </a:extLst>
          </p:cNvPr>
          <p:cNvSpPr txBox="1"/>
          <p:nvPr/>
        </p:nvSpPr>
        <p:spPr>
          <a:xfrm>
            <a:off x="623999" y="637475"/>
            <a:ext cx="899227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Capítulo III - Estratégias de Mitigação e Adaptação</a:t>
            </a:r>
          </a:p>
          <a:p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01B6E64-A742-4AB0-863A-27D4761F6665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14C8F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9DFA07-C0E4-4BE3-94C4-33140B19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14" y="1357758"/>
            <a:ext cx="8841869" cy="4862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7C1B421-104F-4FA3-BCBB-44F86E23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615" y="1285965"/>
            <a:ext cx="510203" cy="51020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305AD77-BF0A-4653-AA8B-C003E7D79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0879" y="5782115"/>
            <a:ext cx="510203" cy="5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49B6-ABC8-689A-D35E-AA839332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5DD3F5A-07C4-4955-8EB0-D428C1A65527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14C8F"/>
              </a:solidFill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616D272-DD24-4AE4-96B7-0447DFE1C601}"/>
              </a:ext>
            </a:extLst>
          </p:cNvPr>
          <p:cNvSpPr txBox="1"/>
          <p:nvPr/>
        </p:nvSpPr>
        <p:spPr>
          <a:xfrm>
            <a:off x="728117" y="1586419"/>
            <a:ext cx="9647783" cy="2597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/>
              <a:t>Coordenação institucional: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de Meio Ambiente de Belo Horizonte SMMA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400" b="1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/>
              <a:t>Comitê Consultivo: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 Municipal sobre Mudanças Climáticas COM-CLIMA</a:t>
            </a:r>
            <a:br>
              <a:rPr lang="pt-BR" sz="24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14;p16">
            <a:extLst>
              <a:ext uri="{FF2B5EF4-FFF2-40B4-BE49-F238E27FC236}">
                <a16:creationId xmlns:a16="http://schemas.microsoft.com/office/drawing/2014/main" id="{4D6D5457-72A8-4DD6-8A83-533D8E201B60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Capítulo</a:t>
            </a:r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 IV - </a:t>
            </a:r>
            <a:r>
              <a:rPr lang="da-DK" sz="2400" b="1" dirty="0" err="1">
                <a:solidFill>
                  <a:srgbClr val="114C8F"/>
                </a:solidFill>
                <a:latin typeface="Arial Black" panose="020B0A04020102020204" pitchFamily="34" charset="0"/>
              </a:rPr>
              <a:t>Gestão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7996C2-8E22-473D-9E10-FA8B6437E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2" y="3429000"/>
            <a:ext cx="3697556" cy="52299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BD3E7D-B479-40E5-8B8A-71E5304A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81" y="4899196"/>
            <a:ext cx="3272237" cy="1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23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426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GUIMARAES PROTZNER PR00312140</dc:creator>
  <cp:lastModifiedBy>Dany Silvio Amaral</cp:lastModifiedBy>
  <cp:revision>77</cp:revision>
  <dcterms:created xsi:type="dcterms:W3CDTF">2023-09-05T17:43:33Z</dcterms:created>
  <dcterms:modified xsi:type="dcterms:W3CDTF">2026-05-19T02:30:31Z</dcterms:modified>
</cp:coreProperties>
</file>