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Arial Black" panose="020B0A04020102020204" pitchFamily="34" charset="0"/>
      <p:regular r:id="rId36"/>
      <p:bold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ad0d11cdf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g3ad0d11cd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2e36fc4a4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372e36fc4a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ad0d11cdf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3ad0d11cd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ad0d11cdf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g3ad0d11cdf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ad0d11cdf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3ad0d11cd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af09629e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3af09629e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ad0d11cdf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3ad0d11cdf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d0d11cdf4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g3ad0d11cdf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ad0d11cdf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g3ad0d11cdf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d0d11cdf4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g3ad0d11cdf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ad0d11cdf4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g3ad0d11cdf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addd93c9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g3addd93c9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aee271d8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3aee271d8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af09629ef1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g3af09629e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af09629ef1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g3af09629ef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af09629ef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g3af09629e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aee271d8e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7" name="Google Shape;327;g3aee271d8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af09629ef1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7" name="Google Shape;337;g3af09629e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af3ac313f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g3af3ac313f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af3ac313f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6" name="Google Shape;356;g3af3ac313f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72e36fc4a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g372e36fc4a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af3ac313f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g3af3ac313f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af3ac313f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4" name="Google Shape;374;g3af3ac313f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ee271d8ec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g3aee271d8e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72e36fc4a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g372e36fc4a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72e36fc4a4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372e36fc4a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aa7f5ffc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3aa7f5ffc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72e36fc4a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g372e36fc4a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72e36fc4a4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372e36fc4a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72e36fc4a4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g372e36fc4a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servicos.pbh.gov.b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servicos.pbh.gov.b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servicos.pbh.gov.b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servicos.pbh.gov.b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79EC"/>
        </a:solid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l="285" t="585" b="585"/>
          <a:stretch/>
        </p:blipFill>
        <p:spPr>
          <a:xfrm>
            <a:off x="0" y="0"/>
            <a:ext cx="3048000" cy="6858000"/>
          </a:xfrm>
          <a:prstGeom prst="rect">
            <a:avLst/>
          </a:prstGeom>
          <a:noFill/>
          <a:ln>
            <a:noFill/>
          </a:ln>
        </p:spPr>
      </p:pic>
      <p:sp>
        <p:nvSpPr>
          <p:cNvPr id="85" name="Google Shape;85;p13"/>
          <p:cNvSpPr/>
          <p:nvPr/>
        </p:nvSpPr>
        <p:spPr>
          <a:xfrm>
            <a:off x="1934817" y="2148178"/>
            <a:ext cx="9356612" cy="2162538"/>
          </a:xfrm>
          <a:prstGeom prst="rect">
            <a:avLst/>
          </a:prstGeom>
          <a:solidFill>
            <a:srgbClr val="2E75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FD640C"/>
              </a:solidFill>
              <a:latin typeface="Arial Black"/>
              <a:ea typeface="Arial Black"/>
              <a:cs typeface="Arial Black"/>
              <a:sym typeface="Arial Black"/>
            </a:endParaRPr>
          </a:p>
        </p:txBody>
      </p:sp>
      <p:sp>
        <p:nvSpPr>
          <p:cNvPr id="86" name="Google Shape;86;p13"/>
          <p:cNvSpPr/>
          <p:nvPr/>
        </p:nvSpPr>
        <p:spPr>
          <a:xfrm>
            <a:off x="1414325" y="1405600"/>
            <a:ext cx="10170000" cy="342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Arial Black"/>
              <a:ea typeface="Arial Black"/>
              <a:cs typeface="Arial Black"/>
              <a:sym typeface="Arial Black"/>
            </a:endParaRPr>
          </a:p>
        </p:txBody>
      </p:sp>
      <p:sp>
        <p:nvSpPr>
          <p:cNvPr id="87" name="Google Shape;87;p13"/>
          <p:cNvSpPr txBox="1"/>
          <p:nvPr/>
        </p:nvSpPr>
        <p:spPr>
          <a:xfrm>
            <a:off x="1934775" y="1405600"/>
            <a:ext cx="95733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pt-BR" sz="4000" b="1" dirty="0">
                <a:solidFill>
                  <a:schemeClr val="dk1"/>
                </a:solidFill>
              </a:rPr>
              <a:t>FISCALIZAÇÃO DE CONTROLE URBANÍSTICO E AMBIENTAL </a:t>
            </a:r>
            <a:endParaRPr sz="4000" b="1" dirty="0">
              <a:solidFill>
                <a:schemeClr val="dk1"/>
              </a:solidFill>
            </a:endParaRPr>
          </a:p>
          <a:p>
            <a:pPr marL="0" marR="0" lvl="0" indent="0" algn="l" rtl="0">
              <a:lnSpc>
                <a:spcPct val="100000"/>
              </a:lnSpc>
              <a:spcBef>
                <a:spcPts val="0"/>
              </a:spcBef>
              <a:spcAft>
                <a:spcPts val="0"/>
              </a:spcAft>
              <a:buClr>
                <a:srgbClr val="000000"/>
              </a:buClr>
              <a:buSzPts val="4000"/>
              <a:buFont typeface="Arial"/>
              <a:buNone/>
            </a:pPr>
            <a:r>
              <a:rPr lang="pt-BR" sz="4000" b="1" dirty="0">
                <a:solidFill>
                  <a:schemeClr val="dk1"/>
                </a:solidFill>
              </a:rPr>
              <a:t>DESAFIOS E RESULTADOS NO ACOMPANHAMENTO DOS RSS</a:t>
            </a:r>
            <a:endParaRPr sz="4000" b="1" dirty="0">
              <a:solidFill>
                <a:schemeClr val="dk1"/>
              </a:solidFill>
            </a:endParaRPr>
          </a:p>
        </p:txBody>
      </p:sp>
      <p:sp>
        <p:nvSpPr>
          <p:cNvPr id="88" name="Google Shape;88;p13"/>
          <p:cNvSpPr/>
          <p:nvPr/>
        </p:nvSpPr>
        <p:spPr>
          <a:xfrm>
            <a:off x="1061281" y="875664"/>
            <a:ext cx="1886823" cy="4187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1800" b="0" i="0" u="none" strike="noStrike" cap="none">
                <a:solidFill>
                  <a:srgbClr val="1879EC"/>
                </a:solidFill>
                <a:latin typeface="Arial Black"/>
                <a:ea typeface="Arial Black"/>
                <a:cs typeface="Arial Black"/>
                <a:sym typeface="Arial Black"/>
              </a:rPr>
              <a:t>PBH.GOV.BR</a:t>
            </a:r>
            <a:endParaRPr sz="1400" b="0" i="0" u="none" strike="noStrike" cap="none">
              <a:solidFill>
                <a:srgbClr val="000000"/>
              </a:solidFill>
              <a:latin typeface="Arial"/>
              <a:ea typeface="Arial"/>
              <a:cs typeface="Arial"/>
              <a:sym typeface="Arial"/>
            </a:endParaRPr>
          </a:p>
        </p:txBody>
      </p:sp>
      <p:pic>
        <p:nvPicPr>
          <p:cNvPr id="89" name="Google Shape;89;p13"/>
          <p:cNvPicPr preferRelativeResize="0"/>
          <p:nvPr/>
        </p:nvPicPr>
        <p:blipFill rotWithShape="1">
          <a:blip r:embed="rId4">
            <a:alphaModFix/>
          </a:blip>
          <a:srcRect/>
          <a:stretch/>
        </p:blipFill>
        <p:spPr>
          <a:xfrm>
            <a:off x="8243428" y="5268056"/>
            <a:ext cx="3048001" cy="1274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82"/>
        <p:cNvGrpSpPr/>
        <p:nvPr/>
      </p:nvGrpSpPr>
      <p:grpSpPr>
        <a:xfrm>
          <a:off x="0" y="0"/>
          <a:ext cx="0" cy="0"/>
          <a:chOff x="0" y="0"/>
          <a:chExt cx="0" cy="0"/>
        </a:xfrm>
      </p:grpSpPr>
      <p:sp>
        <p:nvSpPr>
          <p:cNvPr id="183" name="Google Shape;183;p22"/>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4" name="Google Shape;184;p22"/>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85" name="Google Shape;185;p22"/>
          <p:cNvSpPr/>
          <p:nvPr/>
        </p:nvSpPr>
        <p:spPr>
          <a:xfrm>
            <a:off x="647700" y="541725"/>
            <a:ext cx="8713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a:t>
            </a:r>
            <a:r>
              <a:rPr lang="pt-BR" sz="3200" b="1">
                <a:solidFill>
                  <a:schemeClr val="lt1"/>
                </a:solidFill>
              </a:rPr>
              <a:t>ESTABELECIMENTOS DE SAÚDE</a:t>
            </a:r>
            <a:endParaRPr sz="2700" b="1" i="0" u="none" strike="noStrike" cap="none">
              <a:solidFill>
                <a:schemeClr val="lt1"/>
              </a:solidFill>
              <a:latin typeface="Arial Black"/>
              <a:ea typeface="Arial Black"/>
              <a:cs typeface="Arial Black"/>
              <a:sym typeface="Arial Black"/>
            </a:endParaRPr>
          </a:p>
        </p:txBody>
      </p:sp>
      <p:sp>
        <p:nvSpPr>
          <p:cNvPr id="186" name="Google Shape;186;p22"/>
          <p:cNvSpPr txBox="1"/>
          <p:nvPr/>
        </p:nvSpPr>
        <p:spPr>
          <a:xfrm>
            <a:off x="783475" y="1943450"/>
            <a:ext cx="6969900" cy="42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As ações fiscais no nível central são realizadas  por demanda da SLU nos seguintes estabelecimentos:</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Drogarias;</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Hospitais;</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Casas de repouso;</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Condomínios comerciais;</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Clínicas veterinárias;</a:t>
            </a:r>
            <a:endParaRPr sz="2800">
              <a:solidFill>
                <a:schemeClr val="dk1"/>
              </a:solidFill>
              <a:latin typeface="Calibri"/>
              <a:ea typeface="Calibri"/>
              <a:cs typeface="Calibri"/>
              <a:sym typeface="Calibri"/>
            </a:endParaRPr>
          </a:p>
          <a:p>
            <a:pPr marL="457200" lvl="0" indent="-406400" algn="just" rtl="0">
              <a:spcBef>
                <a:spcPts val="0"/>
              </a:spcBef>
              <a:spcAft>
                <a:spcPts val="0"/>
              </a:spcAft>
              <a:buClr>
                <a:schemeClr val="dk1"/>
              </a:buClr>
              <a:buSzPts val="2800"/>
              <a:buFont typeface="Calibri"/>
              <a:buChar char="●"/>
            </a:pPr>
            <a:r>
              <a:rPr lang="pt-BR" sz="2800">
                <a:solidFill>
                  <a:schemeClr val="dk1"/>
                </a:solidFill>
                <a:latin typeface="Calibri"/>
                <a:ea typeface="Calibri"/>
                <a:cs typeface="Calibri"/>
                <a:sym typeface="Calibri"/>
              </a:rPr>
              <a:t>Clínicas médicas;</a:t>
            </a:r>
            <a:endParaRPr sz="2800">
              <a:solidFill>
                <a:schemeClr val="dk1"/>
              </a:solidFill>
              <a:latin typeface="Calibri"/>
              <a:ea typeface="Calibri"/>
              <a:cs typeface="Calibri"/>
              <a:sym typeface="Calibri"/>
            </a:endParaRPr>
          </a:p>
        </p:txBody>
      </p:sp>
      <p:pic>
        <p:nvPicPr>
          <p:cNvPr id="187" name="Google Shape;187;p22"/>
          <p:cNvPicPr preferRelativeResize="0"/>
          <p:nvPr/>
        </p:nvPicPr>
        <p:blipFill>
          <a:blip r:embed="rId4">
            <a:alphaModFix/>
          </a:blip>
          <a:stretch>
            <a:fillRect/>
          </a:stretch>
        </p:blipFill>
        <p:spPr>
          <a:xfrm>
            <a:off x="7811350" y="1804725"/>
            <a:ext cx="2857500" cy="1600200"/>
          </a:xfrm>
          <a:prstGeom prst="rect">
            <a:avLst/>
          </a:prstGeom>
          <a:solidFill>
            <a:schemeClr val="lt1"/>
          </a:solidFill>
          <a:ln>
            <a:noFill/>
          </a:ln>
        </p:spPr>
      </p:pic>
      <p:pic>
        <p:nvPicPr>
          <p:cNvPr id="188" name="Google Shape;188;p22"/>
          <p:cNvPicPr preferRelativeResize="0"/>
          <p:nvPr/>
        </p:nvPicPr>
        <p:blipFill>
          <a:blip r:embed="rId5">
            <a:alphaModFix/>
          </a:blip>
          <a:stretch>
            <a:fillRect/>
          </a:stretch>
        </p:blipFill>
        <p:spPr>
          <a:xfrm>
            <a:off x="9898063" y="2916838"/>
            <a:ext cx="2143125" cy="2143125"/>
          </a:xfrm>
          <a:prstGeom prst="rect">
            <a:avLst/>
          </a:prstGeom>
          <a:solidFill>
            <a:schemeClr val="lt1"/>
          </a:solidFill>
          <a:ln>
            <a:noFill/>
          </a:ln>
        </p:spPr>
      </p:pic>
      <p:pic>
        <p:nvPicPr>
          <p:cNvPr id="189" name="Google Shape;189;p22"/>
          <p:cNvPicPr preferRelativeResize="0"/>
          <p:nvPr/>
        </p:nvPicPr>
        <p:blipFill>
          <a:blip r:embed="rId6">
            <a:alphaModFix/>
          </a:blip>
          <a:stretch>
            <a:fillRect/>
          </a:stretch>
        </p:blipFill>
        <p:spPr>
          <a:xfrm>
            <a:off x="8721200" y="4947950"/>
            <a:ext cx="2292275" cy="1438275"/>
          </a:xfrm>
          <a:prstGeom prst="rect">
            <a:avLst/>
          </a:prstGeom>
          <a:solidFill>
            <a:schemeClr val="lt1"/>
          </a:solidFill>
          <a:ln>
            <a:noFill/>
          </a:ln>
        </p:spPr>
      </p:pic>
      <p:pic>
        <p:nvPicPr>
          <p:cNvPr id="190" name="Google Shape;190;p22"/>
          <p:cNvPicPr preferRelativeResize="0"/>
          <p:nvPr/>
        </p:nvPicPr>
        <p:blipFill>
          <a:blip r:embed="rId7">
            <a:alphaModFix/>
          </a:blip>
          <a:stretch>
            <a:fillRect/>
          </a:stretch>
        </p:blipFill>
        <p:spPr>
          <a:xfrm>
            <a:off x="7315875" y="3907700"/>
            <a:ext cx="1707200" cy="1708925"/>
          </a:xfrm>
          <a:prstGeom prst="rect">
            <a:avLst/>
          </a:prstGeom>
          <a:solidFill>
            <a:schemeClr val="lt1"/>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94"/>
        <p:cNvGrpSpPr/>
        <p:nvPr/>
      </p:nvGrpSpPr>
      <p:grpSpPr>
        <a:xfrm>
          <a:off x="0" y="0"/>
          <a:ext cx="0" cy="0"/>
          <a:chOff x="0" y="0"/>
          <a:chExt cx="0" cy="0"/>
        </a:xfrm>
      </p:grpSpPr>
      <p:sp>
        <p:nvSpPr>
          <p:cNvPr id="195" name="Google Shape;195;p23"/>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23"/>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DOCUMENTOS EXPEDIDOS. </a:t>
            </a:r>
            <a:r>
              <a:rPr lang="pt-BR" sz="2400" b="1" i="0" u="none" strike="noStrike" cap="none">
                <a:solidFill>
                  <a:schemeClr val="lt1"/>
                </a:solidFill>
                <a:latin typeface="Arial Black"/>
                <a:ea typeface="Arial Black"/>
                <a:cs typeface="Arial Black"/>
                <a:sym typeface="Arial Black"/>
              </a:rPr>
              <a:t> </a:t>
            </a:r>
            <a:endParaRPr sz="3300" b="1" i="0" u="none" strike="noStrike" cap="none">
              <a:solidFill>
                <a:schemeClr val="lt1"/>
              </a:solidFill>
              <a:latin typeface="Arial Black"/>
              <a:ea typeface="Arial Black"/>
              <a:cs typeface="Arial Black"/>
              <a:sym typeface="Arial Black"/>
            </a:endParaRPr>
          </a:p>
        </p:txBody>
      </p:sp>
      <p:sp>
        <p:nvSpPr>
          <p:cNvPr id="197" name="Google Shape;197;p23"/>
          <p:cNvSpPr txBox="1"/>
          <p:nvPr/>
        </p:nvSpPr>
        <p:spPr>
          <a:xfrm>
            <a:off x="301750" y="2670650"/>
            <a:ext cx="4226100" cy="320700"/>
          </a:xfrm>
          <a:prstGeom prst="rect">
            <a:avLst/>
          </a:prstGeom>
          <a:noFill/>
          <a:ln>
            <a:noFill/>
          </a:ln>
        </p:spPr>
        <p:txBody>
          <a:bodyPr spcFirstLastPara="1" wrap="square" lIns="0" tIns="12700" rIns="0" bIns="0" anchor="t" anchorCtr="0">
            <a:spAutoFit/>
          </a:bodyPr>
          <a:lstStyle/>
          <a:p>
            <a:pPr marL="0" marR="5080" lvl="0" indent="0" algn="l" rtl="0">
              <a:lnSpc>
                <a:spcPct val="136100"/>
              </a:lnSpc>
              <a:spcBef>
                <a:spcPts val="0"/>
              </a:spcBef>
              <a:spcAft>
                <a:spcPts val="0"/>
              </a:spcAft>
              <a:buClr>
                <a:srgbClr val="000000"/>
              </a:buClr>
              <a:buSzPts val="2000"/>
              <a:buFont typeface="Arial"/>
              <a:buNone/>
            </a:pPr>
            <a:endParaRPr sz="2000" b="1" i="0" u="none" strike="noStrike" cap="none">
              <a:solidFill>
                <a:srgbClr val="1879EC"/>
              </a:solidFill>
              <a:latin typeface="Arial Black"/>
              <a:ea typeface="Arial Black"/>
              <a:cs typeface="Arial Black"/>
              <a:sym typeface="Arial Black"/>
            </a:endParaRPr>
          </a:p>
        </p:txBody>
      </p:sp>
      <p:pic>
        <p:nvPicPr>
          <p:cNvPr id="198" name="Google Shape;198;p23"/>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99" name="Google Shape;199;p23"/>
          <p:cNvSpPr txBox="1"/>
          <p:nvPr/>
        </p:nvSpPr>
        <p:spPr>
          <a:xfrm>
            <a:off x="4120900" y="1587300"/>
            <a:ext cx="7631100" cy="511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700">
                <a:solidFill>
                  <a:schemeClr val="dk1"/>
                </a:solidFill>
                <a:latin typeface="Calibri"/>
                <a:ea typeface="Calibri"/>
                <a:cs typeface="Calibri"/>
                <a:sym typeface="Calibri"/>
              </a:rPr>
              <a:t>As irregularidades mais frequentes estão relacionadas ao mal acondicionamento, armazenamento final, coleta e transporte de resíduos bem como  de elaboração de PGRSS, apresentação ou a implantação.</a:t>
            </a:r>
            <a:endParaRPr sz="2700">
              <a:solidFill>
                <a:schemeClr val="dk1"/>
              </a:solidFill>
              <a:latin typeface="Calibri"/>
              <a:ea typeface="Calibri"/>
              <a:cs typeface="Calibri"/>
              <a:sym typeface="Calibri"/>
            </a:endParaRPr>
          </a:p>
          <a:p>
            <a:pPr marL="0" lvl="0" indent="0" algn="l" rtl="0">
              <a:lnSpc>
                <a:spcPct val="115000"/>
              </a:lnSpc>
              <a:spcBef>
                <a:spcPts val="1500"/>
              </a:spcBef>
              <a:spcAft>
                <a:spcPts val="0"/>
              </a:spcAft>
              <a:buClr>
                <a:schemeClr val="dk1"/>
              </a:buClr>
              <a:buSzPts val="1100"/>
              <a:buFont typeface="Arial"/>
              <a:buNone/>
            </a:pPr>
            <a:r>
              <a:rPr lang="pt-BR" sz="2700">
                <a:solidFill>
                  <a:schemeClr val="dk1"/>
                </a:solidFill>
                <a:latin typeface="Calibri"/>
                <a:ea typeface="Calibri"/>
                <a:cs typeface="Calibri"/>
                <a:sym typeface="Calibri"/>
              </a:rPr>
              <a:t>A fiscalização aplica as legislações  municipais relacionadas às infrações cometidas. Para isso, são expedido Relatórios de Orientação, Autos de Notificação, Autos de infração e de apreensão conforme a gravidade e o que dispuser a lei.</a:t>
            </a:r>
            <a:endParaRPr sz="2800">
              <a:solidFill>
                <a:schemeClr val="dk1"/>
              </a:solidFill>
              <a:latin typeface="Calibri"/>
              <a:ea typeface="Calibri"/>
              <a:cs typeface="Calibri"/>
              <a:sym typeface="Calibri"/>
            </a:endParaRPr>
          </a:p>
          <a:p>
            <a:pPr marL="0" lvl="0" indent="0" algn="l" rtl="0">
              <a:spcBef>
                <a:spcPts val="1500"/>
              </a:spcBef>
              <a:spcAft>
                <a:spcPts val="0"/>
              </a:spcAft>
              <a:buNone/>
            </a:pPr>
            <a:endParaRPr sz="3000">
              <a:solidFill>
                <a:schemeClr val="dk1"/>
              </a:solidFill>
              <a:latin typeface="Calibri"/>
              <a:ea typeface="Calibri"/>
              <a:cs typeface="Calibri"/>
              <a:sym typeface="Calibri"/>
            </a:endParaRPr>
          </a:p>
        </p:txBody>
      </p:sp>
      <p:pic>
        <p:nvPicPr>
          <p:cNvPr id="200" name="Google Shape;200;p23"/>
          <p:cNvPicPr preferRelativeResize="0"/>
          <p:nvPr/>
        </p:nvPicPr>
        <p:blipFill>
          <a:blip r:embed="rId4">
            <a:alphaModFix/>
          </a:blip>
          <a:stretch>
            <a:fillRect/>
          </a:stretch>
        </p:blipFill>
        <p:spPr>
          <a:xfrm>
            <a:off x="596825" y="2315275"/>
            <a:ext cx="3422324" cy="3718550"/>
          </a:xfrm>
          <a:prstGeom prst="rect">
            <a:avLst/>
          </a:prstGeom>
          <a:solidFill>
            <a:schemeClr val="lt1"/>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04"/>
        <p:cNvGrpSpPr/>
        <p:nvPr/>
      </p:nvGrpSpPr>
      <p:grpSpPr>
        <a:xfrm>
          <a:off x="0" y="0"/>
          <a:ext cx="0" cy="0"/>
          <a:chOff x="0" y="0"/>
          <a:chExt cx="0" cy="0"/>
        </a:xfrm>
      </p:grpSpPr>
      <p:sp>
        <p:nvSpPr>
          <p:cNvPr id="205" name="Google Shape;205;p24"/>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6" name="Google Shape;206;p24"/>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07" name="Google Shape;207;p24"/>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CONTROLE NO ATENDIMENTO</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sp>
        <p:nvSpPr>
          <p:cNvPr id="208" name="Google Shape;208;p24"/>
          <p:cNvSpPr txBox="1"/>
          <p:nvPr/>
        </p:nvSpPr>
        <p:spPr>
          <a:xfrm>
            <a:off x="864875" y="1801000"/>
            <a:ext cx="6247500" cy="44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A GEACF/SUFIS consta com planilhas para o controle do atendimento das solicitações encaminhadas pela SLU.</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pt-BR" sz="2800">
                <a:solidFill>
                  <a:schemeClr val="dk1"/>
                </a:solidFill>
                <a:latin typeface="Calibri"/>
                <a:ea typeface="Calibri"/>
                <a:cs typeface="Calibri"/>
                <a:sym typeface="Calibri"/>
              </a:rPr>
              <a:t>O retorno da informação é realizado no próprio protocolo aberto pela SLU.</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pt-BR" sz="2800">
                <a:solidFill>
                  <a:schemeClr val="dk1"/>
                </a:solidFill>
                <a:latin typeface="Calibri"/>
                <a:ea typeface="Calibri"/>
                <a:cs typeface="Calibri"/>
                <a:sym typeface="Calibri"/>
              </a:rPr>
              <a:t>A fiscalização acompanha no BHDIGITAL a situação dos PGRSS.</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pt-BR" sz="2800">
                <a:solidFill>
                  <a:schemeClr val="dk1"/>
                </a:solidFill>
                <a:latin typeface="Calibri"/>
                <a:ea typeface="Calibri"/>
                <a:cs typeface="Calibri"/>
                <a:sym typeface="Calibri"/>
              </a:rPr>
              <a:t>Muitos estabelecimentos são notificados ou autuados pelo não atendimento à legislação municipal.</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09" name="Google Shape;209;p24"/>
          <p:cNvPicPr preferRelativeResize="0"/>
          <p:nvPr/>
        </p:nvPicPr>
        <p:blipFill>
          <a:blip r:embed="rId4">
            <a:alphaModFix/>
          </a:blip>
          <a:stretch>
            <a:fillRect/>
          </a:stretch>
        </p:blipFill>
        <p:spPr>
          <a:xfrm>
            <a:off x="7224300" y="2069075"/>
            <a:ext cx="4477025" cy="3486525"/>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13"/>
        <p:cNvGrpSpPr/>
        <p:nvPr/>
      </p:nvGrpSpPr>
      <p:grpSpPr>
        <a:xfrm>
          <a:off x="0" y="0"/>
          <a:ext cx="0" cy="0"/>
          <a:chOff x="0" y="0"/>
          <a:chExt cx="0" cy="0"/>
        </a:xfrm>
      </p:grpSpPr>
      <p:sp>
        <p:nvSpPr>
          <p:cNvPr id="214" name="Google Shape;214;p25"/>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5" name="Google Shape;215;p25"/>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16" name="Google Shape;216;p25"/>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LEVANTAMENTO DE AÇÕES ANO 2025</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sp>
        <p:nvSpPr>
          <p:cNvPr id="217" name="Google Shape;217;p25"/>
          <p:cNvSpPr txBox="1"/>
          <p:nvPr/>
        </p:nvSpPr>
        <p:spPr>
          <a:xfrm>
            <a:off x="691900" y="1811175"/>
            <a:ext cx="6390000" cy="45789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No período compreendido de janeiro a dezembro de 2025 foram realizadas 631  vistorias,em sua maioria na Regional de Venda Nova.</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As ações fiscais em Venda Nova foram realizadas a partir de um plano de ação visando a minimização da ocorrência de acidentes com os garis da coleta domiciliar devido à exposição irregular de perfurocortantes .</a:t>
            </a:r>
            <a:endParaRPr sz="27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18" name="Google Shape;218;p25"/>
          <p:cNvPicPr preferRelativeResize="0"/>
          <p:nvPr/>
        </p:nvPicPr>
        <p:blipFill>
          <a:blip r:embed="rId4">
            <a:alphaModFix/>
          </a:blip>
          <a:stretch>
            <a:fillRect/>
          </a:stretch>
        </p:blipFill>
        <p:spPr>
          <a:xfrm>
            <a:off x="7081850" y="1811175"/>
            <a:ext cx="4694626" cy="4527900"/>
          </a:xfrm>
          <a:prstGeom prst="rect">
            <a:avLst/>
          </a:prstGeom>
          <a:solidFill>
            <a:schemeClr val="lt1"/>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22"/>
        <p:cNvGrpSpPr/>
        <p:nvPr/>
      </p:nvGrpSpPr>
      <p:grpSpPr>
        <a:xfrm>
          <a:off x="0" y="0"/>
          <a:ext cx="0" cy="0"/>
          <a:chOff x="0" y="0"/>
          <a:chExt cx="0" cy="0"/>
        </a:xfrm>
      </p:grpSpPr>
      <p:sp>
        <p:nvSpPr>
          <p:cNvPr id="223" name="Google Shape;223;p26"/>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4" name="Google Shape;224;p26"/>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25" name="Google Shape;225;p26"/>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PONTOS FOCAIS EM 2025</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sp>
        <p:nvSpPr>
          <p:cNvPr id="226" name="Google Shape;226;p26"/>
          <p:cNvSpPr txBox="1"/>
          <p:nvPr/>
        </p:nvSpPr>
        <p:spPr>
          <a:xfrm>
            <a:off x="691900" y="1577125"/>
            <a:ext cx="10968600" cy="51180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As ações com vistorias regionais e do nível central.</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Priorização de atendimento de demandas quando há relato de acidentes com os garis da coleta domiciliar  com ações educativas junto aos geradores de RSS.</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Realização de ações educativas junto à população sobre a importância de não colocar os perfurocortantes de saúde junto aos resíduos domiciliares.</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Revisão de ações fiscais com o objetivo de verificar o atendimento aos Relatórios orientativos, autos de notificação ou autos de infração.</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pt-BR" sz="2700">
                <a:solidFill>
                  <a:schemeClr val="dk1"/>
                </a:solidFill>
                <a:latin typeface="Calibri"/>
                <a:ea typeface="Calibri"/>
                <a:cs typeface="Calibri"/>
                <a:sym typeface="Calibri"/>
              </a:rPr>
              <a:t>Conscientização dos profissionais de saúde quanto à importância da segregação correta dos resíduos e acondicionamento, contratação de coleta licenciada, bem como elaboração do PGRSS, apresentação e implantação .</a:t>
            </a:r>
            <a:endParaRPr sz="27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30"/>
        <p:cNvGrpSpPr/>
        <p:nvPr/>
      </p:nvGrpSpPr>
      <p:grpSpPr>
        <a:xfrm>
          <a:off x="0" y="0"/>
          <a:ext cx="0" cy="0"/>
          <a:chOff x="0" y="0"/>
          <a:chExt cx="0" cy="0"/>
        </a:xfrm>
      </p:grpSpPr>
      <p:sp>
        <p:nvSpPr>
          <p:cNvPr id="231" name="Google Shape;231;p27"/>
          <p:cNvSpPr/>
          <p:nvPr/>
        </p:nvSpPr>
        <p:spPr>
          <a:xfrm>
            <a:off x="-50875" y="15664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2" name="Google Shape;232;p27"/>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33" name="Google Shape;233;p27"/>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1">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a:t>
            </a:r>
            <a:r>
              <a:rPr lang="pt-BR" sz="2400" b="1">
                <a:solidFill>
                  <a:schemeClr val="lt1"/>
                </a:solidFill>
                <a:latin typeface="Arial Black"/>
                <a:ea typeface="Arial Black"/>
                <a:cs typeface="Arial Black"/>
                <a:sym typeface="Arial Black"/>
              </a:rPr>
              <a:t>LEVANTAMENTO DE AÇÕES FISCAIS</a:t>
            </a:r>
            <a:endParaRPr sz="2400" b="1">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endParaRPr sz="2400" b="1">
              <a:solidFill>
                <a:schemeClr val="lt1"/>
              </a:solidFill>
              <a:latin typeface="Arial Black"/>
              <a:ea typeface="Arial Black"/>
              <a:cs typeface="Arial Black"/>
              <a:sym typeface="Arial Black"/>
            </a:endParaRPr>
          </a:p>
        </p:txBody>
      </p:sp>
      <p:pic>
        <p:nvPicPr>
          <p:cNvPr id="234" name="Google Shape;234;p27" title="IMAGEM 01.png"/>
          <p:cNvPicPr preferRelativeResize="0"/>
          <p:nvPr/>
        </p:nvPicPr>
        <p:blipFill>
          <a:blip r:embed="rId4">
            <a:alphaModFix/>
          </a:blip>
          <a:stretch>
            <a:fillRect/>
          </a:stretch>
        </p:blipFill>
        <p:spPr>
          <a:xfrm>
            <a:off x="647700" y="1617275"/>
            <a:ext cx="11173151" cy="4984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38"/>
        <p:cNvGrpSpPr/>
        <p:nvPr/>
      </p:nvGrpSpPr>
      <p:grpSpPr>
        <a:xfrm>
          <a:off x="0" y="0"/>
          <a:ext cx="0" cy="0"/>
          <a:chOff x="0" y="0"/>
          <a:chExt cx="0" cy="0"/>
        </a:xfrm>
      </p:grpSpPr>
      <p:sp>
        <p:nvSpPr>
          <p:cNvPr id="239" name="Google Shape;239;p28"/>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0" name="Google Shape;240;p28"/>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41" name="Google Shape;241;p28"/>
          <p:cNvSpPr/>
          <p:nvPr/>
        </p:nvSpPr>
        <p:spPr>
          <a:xfrm>
            <a:off x="647700" y="366300"/>
            <a:ext cx="8265600" cy="8034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AÇÕES FISCAIS EM VENDA NOVA </a:t>
            </a:r>
            <a:endParaRPr sz="2700" b="1" i="0" u="none" strike="noStrike" cap="none">
              <a:solidFill>
                <a:schemeClr val="lt1"/>
              </a:solidFill>
              <a:latin typeface="Arial Black"/>
              <a:ea typeface="Arial Black"/>
              <a:cs typeface="Arial Black"/>
              <a:sym typeface="Arial Black"/>
            </a:endParaRPr>
          </a:p>
        </p:txBody>
      </p:sp>
      <p:pic>
        <p:nvPicPr>
          <p:cNvPr id="242" name="Google Shape;242;p28"/>
          <p:cNvPicPr preferRelativeResize="0"/>
          <p:nvPr/>
        </p:nvPicPr>
        <p:blipFill>
          <a:blip r:embed="rId4">
            <a:alphaModFix/>
          </a:blip>
          <a:stretch>
            <a:fillRect/>
          </a:stretch>
        </p:blipFill>
        <p:spPr>
          <a:xfrm>
            <a:off x="647700" y="1499900"/>
            <a:ext cx="10534700" cy="5120225"/>
          </a:xfrm>
          <a:prstGeom prst="rect">
            <a:avLst/>
          </a:prstGeom>
          <a:solidFill>
            <a:schemeClr val="lt1"/>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46"/>
        <p:cNvGrpSpPr/>
        <p:nvPr/>
      </p:nvGrpSpPr>
      <p:grpSpPr>
        <a:xfrm>
          <a:off x="0" y="0"/>
          <a:ext cx="0" cy="0"/>
          <a:chOff x="0" y="0"/>
          <a:chExt cx="0" cy="0"/>
        </a:xfrm>
      </p:grpSpPr>
      <p:sp>
        <p:nvSpPr>
          <p:cNvPr id="247" name="Google Shape;247;p29"/>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8" name="Google Shape;248;p29"/>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49" name="Google Shape;249;p29"/>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TÓPICOS MAIS ABORDADOS</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pic>
        <p:nvPicPr>
          <p:cNvPr id="250" name="Google Shape;250;p29"/>
          <p:cNvPicPr preferRelativeResize="0"/>
          <p:nvPr/>
        </p:nvPicPr>
        <p:blipFill>
          <a:blip r:embed="rId4">
            <a:alphaModFix/>
          </a:blip>
          <a:stretch>
            <a:fillRect/>
          </a:stretch>
        </p:blipFill>
        <p:spPr>
          <a:xfrm>
            <a:off x="681725" y="1617825"/>
            <a:ext cx="10828549" cy="4741499"/>
          </a:xfrm>
          <a:prstGeom prst="rect">
            <a:avLst/>
          </a:prstGeom>
          <a:solidFill>
            <a:schemeClr val="lt1"/>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54"/>
        <p:cNvGrpSpPr/>
        <p:nvPr/>
      </p:nvGrpSpPr>
      <p:grpSpPr>
        <a:xfrm>
          <a:off x="0" y="0"/>
          <a:ext cx="0" cy="0"/>
          <a:chOff x="0" y="0"/>
          <a:chExt cx="0" cy="0"/>
        </a:xfrm>
      </p:grpSpPr>
      <p:sp>
        <p:nvSpPr>
          <p:cNvPr id="255" name="Google Shape;255;p30"/>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6" name="Google Shape;256;p30"/>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57" name="Google Shape;257;p30"/>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SIT</a:t>
            </a:r>
            <a:r>
              <a:rPr lang="pt-BR" sz="2400" b="1">
                <a:solidFill>
                  <a:schemeClr val="lt1"/>
                </a:solidFill>
                <a:latin typeface="Arial Black"/>
                <a:ea typeface="Arial Black"/>
                <a:cs typeface="Arial Black"/>
                <a:sym typeface="Arial Black"/>
              </a:rPr>
              <a:t>UAÇÕES CONSTATADAS </a:t>
            </a:r>
            <a:endParaRPr sz="2700" b="1" i="0" u="none" strike="noStrike" cap="none">
              <a:solidFill>
                <a:schemeClr val="lt1"/>
              </a:solidFill>
              <a:latin typeface="Arial Black"/>
              <a:ea typeface="Arial Black"/>
              <a:cs typeface="Arial Black"/>
              <a:sym typeface="Arial Black"/>
            </a:endParaRPr>
          </a:p>
        </p:txBody>
      </p:sp>
      <p:pic>
        <p:nvPicPr>
          <p:cNvPr id="258" name="Google Shape;258;p30"/>
          <p:cNvPicPr preferRelativeResize="0"/>
          <p:nvPr/>
        </p:nvPicPr>
        <p:blipFill>
          <a:blip r:embed="rId4">
            <a:alphaModFix/>
          </a:blip>
          <a:stretch>
            <a:fillRect/>
          </a:stretch>
        </p:blipFill>
        <p:spPr>
          <a:xfrm>
            <a:off x="647700" y="1499900"/>
            <a:ext cx="10270151" cy="5148575"/>
          </a:xfrm>
          <a:prstGeom prst="rect">
            <a:avLst/>
          </a:prstGeom>
          <a:solidFill>
            <a:schemeClr val="lt1"/>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62"/>
        <p:cNvGrpSpPr/>
        <p:nvPr/>
      </p:nvGrpSpPr>
      <p:grpSpPr>
        <a:xfrm>
          <a:off x="0" y="0"/>
          <a:ext cx="0" cy="0"/>
          <a:chOff x="0" y="0"/>
          <a:chExt cx="0" cy="0"/>
        </a:xfrm>
      </p:grpSpPr>
      <p:sp>
        <p:nvSpPr>
          <p:cNvPr id="263" name="Google Shape;263;p31"/>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31"/>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65" name="Google Shape;265;p31"/>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EMISSÕES DE AUTOS</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sp>
        <p:nvSpPr>
          <p:cNvPr id="266" name="Google Shape;266;p31"/>
          <p:cNvSpPr txBox="1"/>
          <p:nvPr/>
        </p:nvSpPr>
        <p:spPr>
          <a:xfrm>
            <a:off x="8363900" y="1648350"/>
            <a:ext cx="3672900" cy="47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500">
                <a:solidFill>
                  <a:schemeClr val="dk1"/>
                </a:solidFill>
                <a:latin typeface="Calibri"/>
                <a:ea typeface="Calibri"/>
                <a:cs typeface="Calibri"/>
                <a:sym typeface="Calibri"/>
              </a:rPr>
              <a:t>Autos de notificação e Relatórios de orientação corresponderam a 96,13% dos documentos expedidos, totalizando 273 autos.</a:t>
            </a:r>
            <a:endParaRPr sz="2500">
              <a:solidFill>
                <a:schemeClr val="dk1"/>
              </a:solidFill>
              <a:latin typeface="Calibri"/>
              <a:ea typeface="Calibri"/>
              <a:cs typeface="Calibri"/>
              <a:sym typeface="Calibri"/>
            </a:endParaRPr>
          </a:p>
          <a:p>
            <a:pPr marL="0" lvl="0" indent="0" algn="just" rtl="0">
              <a:spcBef>
                <a:spcPts val="0"/>
              </a:spcBef>
              <a:spcAft>
                <a:spcPts val="0"/>
              </a:spcAft>
              <a:buNone/>
            </a:pPr>
            <a:endParaRPr sz="2500">
              <a:solidFill>
                <a:schemeClr val="dk1"/>
              </a:solidFill>
              <a:latin typeface="Calibri"/>
              <a:ea typeface="Calibri"/>
              <a:cs typeface="Calibri"/>
              <a:sym typeface="Calibri"/>
            </a:endParaRPr>
          </a:p>
          <a:p>
            <a:pPr marL="0" lvl="0" indent="0" algn="l" rtl="0">
              <a:spcBef>
                <a:spcPts val="0"/>
              </a:spcBef>
              <a:spcAft>
                <a:spcPts val="0"/>
              </a:spcAft>
              <a:buNone/>
            </a:pPr>
            <a:r>
              <a:rPr lang="pt-BR" sz="2500">
                <a:solidFill>
                  <a:schemeClr val="dk1"/>
                </a:solidFill>
                <a:latin typeface="Calibri"/>
                <a:ea typeface="Calibri"/>
                <a:cs typeface="Calibri"/>
                <a:sym typeface="Calibri"/>
              </a:rPr>
              <a:t>Infração - 3,87% totalizando 11 autos de infração.</a:t>
            </a:r>
            <a:endParaRPr sz="2500">
              <a:solidFill>
                <a:schemeClr val="dk1"/>
              </a:solidFill>
              <a:latin typeface="Calibri"/>
              <a:ea typeface="Calibri"/>
              <a:cs typeface="Calibri"/>
              <a:sym typeface="Calibri"/>
            </a:endParaRPr>
          </a:p>
        </p:txBody>
      </p:sp>
      <p:pic>
        <p:nvPicPr>
          <p:cNvPr id="267" name="Google Shape;267;p31"/>
          <p:cNvPicPr preferRelativeResize="0"/>
          <p:nvPr/>
        </p:nvPicPr>
        <p:blipFill>
          <a:blip r:embed="rId4">
            <a:alphaModFix/>
          </a:blip>
          <a:stretch>
            <a:fillRect/>
          </a:stretch>
        </p:blipFill>
        <p:spPr>
          <a:xfrm>
            <a:off x="590550" y="1648350"/>
            <a:ext cx="7295126" cy="4714350"/>
          </a:xfrm>
          <a:prstGeom prst="rect">
            <a:avLst/>
          </a:prstGeom>
          <a:solidFill>
            <a:schemeClr val="l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93"/>
        <p:cNvGrpSpPr/>
        <p:nvPr/>
      </p:nvGrpSpPr>
      <p:grpSpPr>
        <a:xfrm>
          <a:off x="0" y="0"/>
          <a:ext cx="0" cy="0"/>
          <a:chOff x="0" y="0"/>
          <a:chExt cx="0" cy="0"/>
        </a:xfrm>
      </p:grpSpPr>
      <p:sp>
        <p:nvSpPr>
          <p:cNvPr id="94" name="Google Shape;94;p14"/>
          <p:cNvSpPr/>
          <p:nvPr/>
        </p:nvSpPr>
        <p:spPr>
          <a:xfrm>
            <a:off x="0" y="1499900"/>
            <a:ext cx="12192000" cy="5358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4"/>
          <p:cNvSpPr/>
          <p:nvPr/>
        </p:nvSpPr>
        <p:spPr>
          <a:xfrm>
            <a:off x="647700" y="356125"/>
            <a:ext cx="8489400" cy="5088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33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pt-BR" sz="3300" b="1">
                <a:solidFill>
                  <a:schemeClr val="lt1"/>
                </a:solidFill>
              </a:rPr>
              <a:t>CONTEXTUALIZANDO…</a:t>
            </a:r>
            <a:endParaRPr sz="3300" b="1" i="0" u="none" strike="noStrike" cap="none">
              <a:solidFill>
                <a:schemeClr val="lt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Black"/>
              <a:ea typeface="Arial Black"/>
              <a:cs typeface="Arial Black"/>
              <a:sym typeface="Arial Black"/>
            </a:endParaRPr>
          </a:p>
        </p:txBody>
      </p:sp>
      <p:sp>
        <p:nvSpPr>
          <p:cNvPr id="96" name="Google Shape;96;p14"/>
          <p:cNvSpPr txBox="1"/>
          <p:nvPr/>
        </p:nvSpPr>
        <p:spPr>
          <a:xfrm>
            <a:off x="647700" y="1826123"/>
            <a:ext cx="10148100" cy="289800"/>
          </a:xfrm>
          <a:prstGeom prst="rect">
            <a:avLst/>
          </a:prstGeom>
          <a:noFill/>
          <a:ln>
            <a:noFill/>
          </a:ln>
        </p:spPr>
        <p:txBody>
          <a:bodyPr spcFirstLastPara="1" wrap="square" lIns="0" tIns="12700" rIns="0" bIns="0" anchor="t" anchorCtr="0">
            <a:spAutoFit/>
          </a:bodyPr>
          <a:lstStyle/>
          <a:p>
            <a:pPr marL="457200" marR="5080" lvl="0" indent="0" algn="l" rtl="0">
              <a:lnSpc>
                <a:spcPct val="1361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7" name="Google Shape;97;p14"/>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98" name="Google Shape;98;p14"/>
          <p:cNvSpPr txBox="1"/>
          <p:nvPr/>
        </p:nvSpPr>
        <p:spPr>
          <a:xfrm>
            <a:off x="834350" y="1984150"/>
            <a:ext cx="10073400" cy="389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pt-BR" sz="2800">
                <a:solidFill>
                  <a:schemeClr val="dk1"/>
                </a:solidFill>
              </a:rPr>
              <a:t>Até o início de 2000 a fiscalização dos resíduos sólidos oriundos dos estabelecimentos de saúde era realizada com diretrizes de trabalho coordenadas pela SLU, sendo na maior parte voltada para as situações que envolviam acidentes com equipe de coleta , visto que os serviços de coleta hospitalar eram executados pela Superintendência de Limpeza Urbana.</a:t>
            </a:r>
            <a:endParaRPr sz="28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71"/>
        <p:cNvGrpSpPr/>
        <p:nvPr/>
      </p:nvGrpSpPr>
      <p:grpSpPr>
        <a:xfrm>
          <a:off x="0" y="0"/>
          <a:ext cx="0" cy="0"/>
          <a:chOff x="0" y="0"/>
          <a:chExt cx="0" cy="0"/>
        </a:xfrm>
      </p:grpSpPr>
      <p:sp>
        <p:nvSpPr>
          <p:cNvPr id="272" name="Google Shape;272;p32"/>
          <p:cNvSpPr/>
          <p:nvPr/>
        </p:nvSpPr>
        <p:spPr>
          <a:xfrm>
            <a:off x="0" y="1306575"/>
            <a:ext cx="120495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 name="Google Shape;273;p32"/>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74" name="Google Shape;274;p32"/>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DEMANDAS POR PARTE DA SLU</a:t>
            </a:r>
            <a:r>
              <a:rPr lang="pt-BR" sz="2400" b="1" i="0" u="none" strike="noStrike" cap="none">
                <a:solidFill>
                  <a:schemeClr val="lt1"/>
                </a:solidFill>
                <a:latin typeface="Arial Black"/>
                <a:ea typeface="Arial Black"/>
                <a:cs typeface="Arial Black"/>
                <a:sym typeface="Arial Black"/>
              </a:rPr>
              <a:t> </a:t>
            </a:r>
            <a:endParaRPr sz="2700" b="1" i="0" u="none" strike="noStrike" cap="none">
              <a:solidFill>
                <a:schemeClr val="lt1"/>
              </a:solidFill>
              <a:latin typeface="Arial Black"/>
              <a:ea typeface="Arial Black"/>
              <a:cs typeface="Arial Black"/>
              <a:sym typeface="Arial Black"/>
            </a:endParaRPr>
          </a:p>
        </p:txBody>
      </p:sp>
      <p:pic>
        <p:nvPicPr>
          <p:cNvPr id="275" name="Google Shape;275;p32"/>
          <p:cNvPicPr preferRelativeResize="0"/>
          <p:nvPr/>
        </p:nvPicPr>
        <p:blipFill>
          <a:blip r:embed="rId4">
            <a:alphaModFix/>
          </a:blip>
          <a:stretch>
            <a:fillRect/>
          </a:stretch>
        </p:blipFill>
        <p:spPr>
          <a:xfrm>
            <a:off x="481025" y="1306573"/>
            <a:ext cx="11534775" cy="5260925"/>
          </a:xfrm>
          <a:prstGeom prst="rect">
            <a:avLst/>
          </a:prstGeom>
          <a:solidFill>
            <a:schemeClr val="lt1"/>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79"/>
        <p:cNvGrpSpPr/>
        <p:nvPr/>
      </p:nvGrpSpPr>
      <p:grpSpPr>
        <a:xfrm>
          <a:off x="0" y="0"/>
          <a:ext cx="0" cy="0"/>
          <a:chOff x="0" y="0"/>
          <a:chExt cx="0" cy="0"/>
        </a:xfrm>
      </p:grpSpPr>
      <p:sp>
        <p:nvSpPr>
          <p:cNvPr id="280" name="Google Shape;280;p33"/>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33"/>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82" name="Google Shape;282;p33"/>
          <p:cNvSpPr/>
          <p:nvPr/>
        </p:nvSpPr>
        <p:spPr>
          <a:xfrm>
            <a:off x="647700" y="541725"/>
            <a:ext cx="85506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SITUAÇÕES DE IRREGULARIDADES E PENALIDADES</a:t>
            </a:r>
            <a:endParaRPr sz="2700" b="1" i="0" u="none" strike="noStrike" cap="none">
              <a:solidFill>
                <a:schemeClr val="lt1"/>
              </a:solidFill>
              <a:latin typeface="Arial Black"/>
              <a:ea typeface="Arial Black"/>
              <a:cs typeface="Arial Black"/>
              <a:sym typeface="Arial Black"/>
            </a:endParaRPr>
          </a:p>
        </p:txBody>
      </p:sp>
      <p:pic>
        <p:nvPicPr>
          <p:cNvPr id="283" name="Google Shape;283;p33" title="FOTO 05.jpeg"/>
          <p:cNvPicPr preferRelativeResize="0"/>
          <p:nvPr/>
        </p:nvPicPr>
        <p:blipFill>
          <a:blip r:embed="rId4">
            <a:alphaModFix/>
          </a:blip>
          <a:stretch>
            <a:fillRect/>
          </a:stretch>
        </p:blipFill>
        <p:spPr>
          <a:xfrm>
            <a:off x="8964250" y="1648375"/>
            <a:ext cx="2808325" cy="4059849"/>
          </a:xfrm>
          <a:prstGeom prst="rect">
            <a:avLst/>
          </a:prstGeom>
          <a:noFill/>
          <a:ln>
            <a:noFill/>
          </a:ln>
        </p:spPr>
      </p:pic>
      <p:sp>
        <p:nvSpPr>
          <p:cNvPr id="284" name="Google Shape;284;p33"/>
          <p:cNvSpPr txBox="1"/>
          <p:nvPr/>
        </p:nvSpPr>
        <p:spPr>
          <a:xfrm>
            <a:off x="647700" y="2391125"/>
            <a:ext cx="3927600" cy="24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3000">
                <a:solidFill>
                  <a:schemeClr val="dk1"/>
                </a:solidFill>
                <a:latin typeface="Calibri"/>
                <a:ea typeface="Calibri"/>
                <a:cs typeface="Calibri"/>
                <a:sym typeface="Calibri"/>
              </a:rPr>
              <a:t>Segregação acondicionamento inadequado e exposição irregular de resíduos</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85" name="Google Shape;285;p33" title="FOTO11.jpeg"/>
          <p:cNvPicPr preferRelativeResize="0"/>
          <p:nvPr/>
        </p:nvPicPr>
        <p:blipFill>
          <a:blip r:embed="rId5">
            <a:alphaModFix/>
          </a:blip>
          <a:stretch>
            <a:fillRect/>
          </a:stretch>
        </p:blipFill>
        <p:spPr>
          <a:xfrm>
            <a:off x="4853500" y="1831500"/>
            <a:ext cx="4110751" cy="4700899"/>
          </a:xfrm>
          <a:prstGeom prst="rect">
            <a:avLst/>
          </a:prstGeom>
          <a:solidFill>
            <a:schemeClr val="lt1"/>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89"/>
        <p:cNvGrpSpPr/>
        <p:nvPr/>
      </p:nvGrpSpPr>
      <p:grpSpPr>
        <a:xfrm>
          <a:off x="0" y="0"/>
          <a:ext cx="0" cy="0"/>
          <a:chOff x="0" y="0"/>
          <a:chExt cx="0" cy="0"/>
        </a:xfrm>
      </p:grpSpPr>
      <p:sp>
        <p:nvSpPr>
          <p:cNvPr id="290" name="Google Shape;290;p34"/>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1" name="Google Shape;291;p34"/>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292" name="Google Shape;292;p34"/>
          <p:cNvSpPr/>
          <p:nvPr/>
        </p:nvSpPr>
        <p:spPr>
          <a:xfrm>
            <a:off x="647700" y="345950"/>
            <a:ext cx="7543200" cy="8238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EXPOSIÇÃO IRREGULAR DE RSS PARA COLETA DOMICILIAR</a:t>
            </a:r>
            <a:endParaRPr sz="2700" b="1" i="0" u="none" strike="noStrike" cap="none">
              <a:solidFill>
                <a:schemeClr val="lt1"/>
              </a:solidFill>
              <a:latin typeface="Arial Black"/>
              <a:ea typeface="Arial Black"/>
              <a:cs typeface="Arial Black"/>
              <a:sym typeface="Arial Black"/>
            </a:endParaRPr>
          </a:p>
        </p:txBody>
      </p:sp>
      <p:sp>
        <p:nvSpPr>
          <p:cNvPr id="293" name="Google Shape;293;p34"/>
          <p:cNvSpPr txBox="1"/>
          <p:nvPr/>
        </p:nvSpPr>
        <p:spPr>
          <a:xfrm>
            <a:off x="803825" y="2330100"/>
            <a:ext cx="3897000" cy="31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pt-BR" sz="3200">
                <a:solidFill>
                  <a:schemeClr val="dk1"/>
                </a:solidFill>
                <a:latin typeface="Calibri"/>
                <a:ea typeface="Calibri"/>
                <a:cs typeface="Calibri"/>
                <a:sym typeface="Calibri"/>
              </a:rPr>
              <a:t>Risco para a equipe de coleta , mas também os catadores de recicláveis e população</a:t>
            </a:r>
            <a:endParaRPr sz="3200">
              <a:solidFill>
                <a:schemeClr val="dk1"/>
              </a:solidFill>
              <a:latin typeface="Calibri"/>
              <a:ea typeface="Calibri"/>
              <a:cs typeface="Calibri"/>
              <a:sym typeface="Calibri"/>
            </a:endParaRPr>
          </a:p>
        </p:txBody>
      </p:sp>
      <p:pic>
        <p:nvPicPr>
          <p:cNvPr id="294" name="Google Shape;294;p34" title="FOTO 06.jpeg"/>
          <p:cNvPicPr preferRelativeResize="0"/>
          <p:nvPr/>
        </p:nvPicPr>
        <p:blipFill>
          <a:blip r:embed="rId4">
            <a:alphaModFix/>
          </a:blip>
          <a:stretch>
            <a:fillRect/>
          </a:stretch>
        </p:blipFill>
        <p:spPr>
          <a:xfrm>
            <a:off x="8394400" y="1729762"/>
            <a:ext cx="3629949" cy="3398474"/>
          </a:xfrm>
          <a:prstGeom prst="rect">
            <a:avLst/>
          </a:prstGeom>
          <a:solidFill>
            <a:schemeClr val="lt1"/>
          </a:solidFill>
          <a:ln>
            <a:noFill/>
          </a:ln>
        </p:spPr>
      </p:pic>
      <p:pic>
        <p:nvPicPr>
          <p:cNvPr id="295" name="Google Shape;295;p34" title="FOTO 07.jpeg"/>
          <p:cNvPicPr preferRelativeResize="0"/>
          <p:nvPr/>
        </p:nvPicPr>
        <p:blipFill>
          <a:blip r:embed="rId5">
            <a:alphaModFix/>
          </a:blip>
          <a:stretch>
            <a:fillRect/>
          </a:stretch>
        </p:blipFill>
        <p:spPr>
          <a:xfrm>
            <a:off x="4764450" y="2207975"/>
            <a:ext cx="3629949" cy="4243002"/>
          </a:xfrm>
          <a:prstGeom prst="rect">
            <a:avLst/>
          </a:prstGeom>
          <a:solidFill>
            <a:schemeClr val="lt1"/>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299"/>
        <p:cNvGrpSpPr/>
        <p:nvPr/>
      </p:nvGrpSpPr>
      <p:grpSpPr>
        <a:xfrm>
          <a:off x="0" y="0"/>
          <a:ext cx="0" cy="0"/>
          <a:chOff x="0" y="0"/>
          <a:chExt cx="0" cy="0"/>
        </a:xfrm>
      </p:grpSpPr>
      <p:sp>
        <p:nvSpPr>
          <p:cNvPr id="300" name="Google Shape;300;p35"/>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1" name="Google Shape;301;p35"/>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02" name="Google Shape;302;p35"/>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a:t>
            </a:r>
            <a:r>
              <a:rPr lang="pt-BR" sz="2500" b="1">
                <a:solidFill>
                  <a:schemeClr val="lt1"/>
                </a:solidFill>
                <a:latin typeface="Arial Black"/>
                <a:ea typeface="Arial Black"/>
                <a:cs typeface="Arial Black"/>
                <a:sym typeface="Arial Black"/>
              </a:rPr>
              <a:t>RISCO REAIS </a:t>
            </a:r>
            <a:endParaRPr sz="2800" b="1" i="0" u="none" strike="noStrike" cap="none">
              <a:solidFill>
                <a:schemeClr val="lt1"/>
              </a:solidFill>
              <a:latin typeface="Arial Black"/>
              <a:ea typeface="Arial Black"/>
              <a:cs typeface="Arial Black"/>
              <a:sym typeface="Arial Black"/>
            </a:endParaRPr>
          </a:p>
        </p:txBody>
      </p:sp>
      <p:pic>
        <p:nvPicPr>
          <p:cNvPr id="303" name="Google Shape;303;p35" title="FOTO 09.jpeg"/>
          <p:cNvPicPr preferRelativeResize="0"/>
          <p:nvPr/>
        </p:nvPicPr>
        <p:blipFill>
          <a:blip r:embed="rId4">
            <a:alphaModFix/>
          </a:blip>
          <a:stretch>
            <a:fillRect/>
          </a:stretch>
        </p:blipFill>
        <p:spPr>
          <a:xfrm>
            <a:off x="4039525" y="2991475"/>
            <a:ext cx="4324376" cy="3741374"/>
          </a:xfrm>
          <a:prstGeom prst="rect">
            <a:avLst/>
          </a:prstGeom>
          <a:solidFill>
            <a:schemeClr val="lt1"/>
          </a:solidFill>
          <a:ln>
            <a:noFill/>
          </a:ln>
        </p:spPr>
      </p:pic>
      <p:pic>
        <p:nvPicPr>
          <p:cNvPr id="304" name="Google Shape;304;p35" title="FOTO10.jpeg"/>
          <p:cNvPicPr preferRelativeResize="0"/>
          <p:nvPr/>
        </p:nvPicPr>
        <p:blipFill>
          <a:blip r:embed="rId5">
            <a:alphaModFix/>
          </a:blip>
          <a:stretch>
            <a:fillRect/>
          </a:stretch>
        </p:blipFill>
        <p:spPr>
          <a:xfrm>
            <a:off x="8414800" y="1702275"/>
            <a:ext cx="3612151" cy="3975426"/>
          </a:xfrm>
          <a:prstGeom prst="rect">
            <a:avLst/>
          </a:prstGeom>
          <a:solidFill>
            <a:schemeClr val="lt1"/>
          </a:solidFill>
          <a:ln>
            <a:noFill/>
          </a:ln>
        </p:spPr>
      </p:pic>
      <p:pic>
        <p:nvPicPr>
          <p:cNvPr id="305" name="Google Shape;305;p35" title="FOTO 08.jpeg"/>
          <p:cNvPicPr preferRelativeResize="0"/>
          <p:nvPr/>
        </p:nvPicPr>
        <p:blipFill>
          <a:blip r:embed="rId6">
            <a:alphaModFix/>
          </a:blip>
          <a:stretch>
            <a:fillRect/>
          </a:stretch>
        </p:blipFill>
        <p:spPr>
          <a:xfrm>
            <a:off x="647700" y="1577125"/>
            <a:ext cx="3571650" cy="40293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09"/>
        <p:cNvGrpSpPr/>
        <p:nvPr/>
      </p:nvGrpSpPr>
      <p:grpSpPr>
        <a:xfrm>
          <a:off x="0" y="0"/>
          <a:ext cx="0" cy="0"/>
          <a:chOff x="0" y="0"/>
          <a:chExt cx="0" cy="0"/>
        </a:xfrm>
      </p:grpSpPr>
      <p:sp>
        <p:nvSpPr>
          <p:cNvPr id="310" name="Google Shape;310;p36"/>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90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11" name="Google Shape;311;p36"/>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12" name="Google Shape;312;p36"/>
          <p:cNvSpPr/>
          <p:nvPr/>
        </p:nvSpPr>
        <p:spPr>
          <a:xfrm>
            <a:off x="647700" y="541725"/>
            <a:ext cx="87540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IRREGULARIDADES PASSÍVEIS DE NOTIFICAÇÃO E/OU AUTUAÇÃO</a:t>
            </a:r>
            <a:endParaRPr sz="2800" b="1" i="0" u="none" strike="noStrike" cap="none">
              <a:solidFill>
                <a:schemeClr val="lt1"/>
              </a:solidFill>
              <a:latin typeface="Arial Black"/>
              <a:ea typeface="Arial Black"/>
              <a:cs typeface="Arial Black"/>
              <a:sym typeface="Arial Black"/>
            </a:endParaRPr>
          </a:p>
        </p:txBody>
      </p:sp>
      <p:sp>
        <p:nvSpPr>
          <p:cNvPr id="313" name="Google Shape;313;p36"/>
          <p:cNvSpPr txBox="1"/>
          <p:nvPr/>
        </p:nvSpPr>
        <p:spPr>
          <a:xfrm>
            <a:off x="742775" y="2208000"/>
            <a:ext cx="5504700" cy="4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000" b="1">
                <a:solidFill>
                  <a:schemeClr val="dk1"/>
                </a:solidFill>
                <a:latin typeface="Calibri"/>
                <a:ea typeface="Calibri"/>
                <a:cs typeface="Calibri"/>
                <a:sym typeface="Calibri"/>
              </a:rPr>
              <a:t>EMPRESA NÃO LICENCIADA COLETANDO E TRANSPORTANDO RESÍDUOS SÓLIDOS ESPECIAIS (RSS) </a:t>
            </a:r>
            <a:endParaRPr sz="2000" b="1">
              <a:solidFill>
                <a:schemeClr val="dk1"/>
              </a:solidFill>
              <a:latin typeface="Calibri"/>
              <a:ea typeface="Calibri"/>
              <a:cs typeface="Calibri"/>
              <a:sym typeface="Calibri"/>
            </a:endParaRPr>
          </a:p>
          <a:p>
            <a:pPr marL="0" lvl="0" indent="0" algn="l" rtl="0">
              <a:spcBef>
                <a:spcPts val="0"/>
              </a:spcBef>
              <a:spcAft>
                <a:spcPts val="0"/>
              </a:spcAft>
              <a:buNone/>
            </a:pPr>
            <a:r>
              <a:rPr lang="pt-BR" sz="2000" b="1">
                <a:solidFill>
                  <a:schemeClr val="dk1"/>
                </a:solidFill>
                <a:latin typeface="Calibri"/>
                <a:ea typeface="Calibri"/>
                <a:cs typeface="Calibri"/>
                <a:sym typeface="Calibri"/>
              </a:rPr>
              <a:t>(PENALIDADE APLICADA A EMPRESA DE COLETA)</a:t>
            </a:r>
            <a:endParaRPr sz="2000" b="1">
              <a:solidFill>
                <a:schemeClr val="dk1"/>
              </a:solidFill>
              <a:latin typeface="Calibri"/>
              <a:ea typeface="Calibri"/>
              <a:cs typeface="Calibri"/>
              <a:sym typeface="Calibri"/>
            </a:endParaRPr>
          </a:p>
          <a:p>
            <a:pPr marL="0" lvl="0" indent="0" algn="l" rtl="0">
              <a:spcBef>
                <a:spcPts val="0"/>
              </a:spcBef>
              <a:spcAft>
                <a:spcPts val="0"/>
              </a:spcAft>
              <a:buNone/>
            </a:pPr>
            <a:endParaRPr sz="2000" b="1">
              <a:solidFill>
                <a:schemeClr val="dk1"/>
              </a:solidFill>
              <a:latin typeface="Calibri"/>
              <a:ea typeface="Calibri"/>
              <a:cs typeface="Calibri"/>
              <a:sym typeface="Calibri"/>
            </a:endParaRPr>
          </a:p>
          <a:p>
            <a:pPr marL="0" lvl="0" indent="0" algn="l" rtl="0">
              <a:spcBef>
                <a:spcPts val="0"/>
              </a:spcBef>
              <a:spcAft>
                <a:spcPts val="0"/>
              </a:spcAft>
              <a:buNone/>
            </a:pPr>
            <a:r>
              <a:rPr lang="pt-BR" sz="2400" b="1">
                <a:solidFill>
                  <a:schemeClr val="dk1"/>
                </a:solidFill>
                <a:latin typeface="Calibri"/>
                <a:ea typeface="Calibri"/>
                <a:cs typeface="Calibri"/>
                <a:sym typeface="Calibri"/>
              </a:rPr>
              <a:t>Lei 10534/12 - Arts. 12 e 41, caput – Notificação Prévia – Prazo – 30 ( Trinta) dias – não atendido “autuação” – Periodicidade de aplicação – a cada 02(Dois) dias. </a:t>
            </a: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Calibri"/>
              <a:buNone/>
            </a:pPr>
            <a:r>
              <a:rPr lang="pt-BR" sz="2400" b="1">
                <a:solidFill>
                  <a:schemeClr val="dk1"/>
                </a:solidFill>
                <a:latin typeface="Calibri"/>
                <a:ea typeface="Calibri"/>
                <a:cs typeface="Calibri"/>
                <a:sym typeface="Calibri"/>
              </a:rPr>
              <a:t>VALOR PENALIDADE: </a:t>
            </a:r>
            <a:r>
              <a:rPr lang="pt-BR" sz="2400" b="1">
                <a:solidFill>
                  <a:srgbClr val="FF0000"/>
                </a:solidFill>
                <a:latin typeface="Calibri"/>
                <a:ea typeface="Calibri"/>
                <a:cs typeface="Calibri"/>
                <a:sym typeface="Calibri"/>
              </a:rPr>
              <a:t>R$8.026,21</a:t>
            </a:r>
            <a:endParaRPr sz="2400" b="1">
              <a:solidFill>
                <a:srgbClr val="FF0000"/>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14" name="Google Shape;314;p36"/>
          <p:cNvPicPr preferRelativeResize="0"/>
          <p:nvPr/>
        </p:nvPicPr>
        <p:blipFill rotWithShape="1">
          <a:blip r:embed="rId4">
            <a:alphaModFix/>
          </a:blip>
          <a:srcRect r="50588"/>
          <a:stretch/>
        </p:blipFill>
        <p:spPr>
          <a:xfrm>
            <a:off x="6359425" y="1721800"/>
            <a:ext cx="3815650" cy="2185425"/>
          </a:xfrm>
          <a:prstGeom prst="rect">
            <a:avLst/>
          </a:prstGeom>
          <a:solidFill>
            <a:schemeClr val="lt1"/>
          </a:solidFill>
          <a:ln>
            <a:noFill/>
          </a:ln>
        </p:spPr>
      </p:pic>
      <p:pic>
        <p:nvPicPr>
          <p:cNvPr id="315" name="Google Shape;315;p36"/>
          <p:cNvPicPr preferRelativeResize="0"/>
          <p:nvPr/>
        </p:nvPicPr>
        <p:blipFill>
          <a:blip r:embed="rId5">
            <a:alphaModFix/>
          </a:blip>
          <a:stretch>
            <a:fillRect/>
          </a:stretch>
        </p:blipFill>
        <p:spPr>
          <a:xfrm>
            <a:off x="8231625" y="3529075"/>
            <a:ext cx="3378125" cy="2453875"/>
          </a:xfrm>
          <a:prstGeom prst="rect">
            <a:avLst/>
          </a:prstGeom>
          <a:solidFill>
            <a:schemeClr val="lt1"/>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19"/>
        <p:cNvGrpSpPr/>
        <p:nvPr/>
      </p:nvGrpSpPr>
      <p:grpSpPr>
        <a:xfrm>
          <a:off x="0" y="0"/>
          <a:ext cx="0" cy="0"/>
          <a:chOff x="0" y="0"/>
          <a:chExt cx="0" cy="0"/>
        </a:xfrm>
      </p:grpSpPr>
      <p:sp>
        <p:nvSpPr>
          <p:cNvPr id="320" name="Google Shape;320;p37"/>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37"/>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22" name="Google Shape;322;p37"/>
          <p:cNvSpPr/>
          <p:nvPr/>
        </p:nvSpPr>
        <p:spPr>
          <a:xfrm>
            <a:off x="647700" y="345950"/>
            <a:ext cx="7543200" cy="8238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EXPOSIÇÃO IRREGULAR DE RSS PARA COLETA DOMICILIAR</a:t>
            </a:r>
            <a:endParaRPr sz="2700" b="1" i="0" u="none" strike="noStrike" cap="none">
              <a:solidFill>
                <a:schemeClr val="lt1"/>
              </a:solidFill>
              <a:latin typeface="Arial Black"/>
              <a:ea typeface="Arial Black"/>
              <a:cs typeface="Arial Black"/>
              <a:sym typeface="Arial Black"/>
            </a:endParaRPr>
          </a:p>
        </p:txBody>
      </p:sp>
      <p:pic>
        <p:nvPicPr>
          <p:cNvPr id="323" name="Google Shape;323;p37" title="FOTO 13.jpeg"/>
          <p:cNvPicPr preferRelativeResize="0"/>
          <p:nvPr/>
        </p:nvPicPr>
        <p:blipFill>
          <a:blip r:embed="rId4">
            <a:alphaModFix/>
          </a:blip>
          <a:stretch>
            <a:fillRect/>
          </a:stretch>
        </p:blipFill>
        <p:spPr>
          <a:xfrm>
            <a:off x="6251200" y="1668700"/>
            <a:ext cx="5521350" cy="4975624"/>
          </a:xfrm>
          <a:prstGeom prst="rect">
            <a:avLst/>
          </a:prstGeom>
          <a:solidFill>
            <a:schemeClr val="lt1"/>
          </a:solidFill>
          <a:ln>
            <a:noFill/>
          </a:ln>
        </p:spPr>
      </p:pic>
      <p:sp>
        <p:nvSpPr>
          <p:cNvPr id="324" name="Google Shape;324;p37"/>
          <p:cNvSpPr txBox="1"/>
          <p:nvPr/>
        </p:nvSpPr>
        <p:spPr>
          <a:xfrm>
            <a:off x="647700" y="1668700"/>
            <a:ext cx="5436900" cy="49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Constatação recente de exposição de RSS proveniente de prédio comercial localizado na região hospitalar</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pt-BR" sz="2700">
                <a:solidFill>
                  <a:schemeClr val="dk1"/>
                </a:solidFill>
                <a:latin typeface="Calibri"/>
                <a:ea typeface="Calibri"/>
                <a:cs typeface="Calibri"/>
                <a:sym typeface="Calibri"/>
              </a:rPr>
              <a:t>Art.11 lei 10534/12</a:t>
            </a:r>
            <a:endParaRPr sz="2700">
              <a:solidFill>
                <a:schemeClr val="dk1"/>
              </a:solidFill>
              <a:latin typeface="Calibri"/>
              <a:ea typeface="Calibri"/>
              <a:cs typeface="Calibri"/>
              <a:sym typeface="Calibri"/>
            </a:endParaRPr>
          </a:p>
          <a:p>
            <a:pPr marL="0" lvl="0" indent="0" algn="l" rtl="0">
              <a:spcBef>
                <a:spcPts val="0"/>
              </a:spcBef>
              <a:spcAft>
                <a:spcPts val="0"/>
              </a:spcAft>
              <a:buNone/>
            </a:pPr>
            <a:r>
              <a:rPr lang="pt-BR" sz="1800" i="1">
                <a:solidFill>
                  <a:schemeClr val="dk1"/>
                </a:solidFill>
                <a:latin typeface="Calibri"/>
                <a:ea typeface="Calibri"/>
                <a:cs typeface="Calibri"/>
                <a:sym typeface="Calibri"/>
              </a:rPr>
              <a:t>“Deixar de segregar no local de origem de geração e/ou não classificar por grupo e/ou não acondicionar e/ou não armazenar e/ou não apresentar à coleta os resíduos de serviços de saúde e congêneres em conformidade com a legislação vigente.”</a:t>
            </a: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None/>
            </a:pPr>
            <a:r>
              <a:rPr lang="pt-BR" sz="2400" b="1">
                <a:solidFill>
                  <a:schemeClr val="dk1"/>
                </a:solidFill>
                <a:latin typeface="Calibri"/>
                <a:ea typeface="Calibri"/>
                <a:cs typeface="Calibri"/>
                <a:sym typeface="Calibri"/>
              </a:rPr>
              <a:t>PENALIDADE BASE ATUAL : </a:t>
            </a:r>
            <a:r>
              <a:rPr lang="pt-BR" sz="2400" b="1">
                <a:solidFill>
                  <a:srgbClr val="FF0000"/>
                </a:solidFill>
                <a:latin typeface="Calibri"/>
                <a:ea typeface="Calibri"/>
                <a:cs typeface="Calibri"/>
                <a:sym typeface="Calibri"/>
              </a:rPr>
              <a:t>R$2.006,56 </a:t>
            </a:r>
            <a:endParaRPr sz="2400" b="1">
              <a:solidFill>
                <a:srgbClr val="FF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28"/>
        <p:cNvGrpSpPr/>
        <p:nvPr/>
      </p:nvGrpSpPr>
      <p:grpSpPr>
        <a:xfrm>
          <a:off x="0" y="0"/>
          <a:ext cx="0" cy="0"/>
          <a:chOff x="0" y="0"/>
          <a:chExt cx="0" cy="0"/>
        </a:xfrm>
      </p:grpSpPr>
      <p:sp>
        <p:nvSpPr>
          <p:cNvPr id="329" name="Google Shape;329;p38"/>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0" name="Google Shape;330;p38"/>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31" name="Google Shape;331;p38"/>
          <p:cNvSpPr/>
          <p:nvPr/>
        </p:nvSpPr>
        <p:spPr>
          <a:xfrm>
            <a:off x="647700" y="541725"/>
            <a:ext cx="8581200" cy="8523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a:t>
            </a:r>
            <a:endParaRPr sz="2400" b="1">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PENALIDADES - COLETA E TRANSPORTE </a:t>
            </a:r>
            <a:endParaRPr sz="2400" b="1">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a:t>
            </a:r>
            <a:endParaRPr sz="2800" b="1" i="0" u="none" strike="noStrike" cap="none">
              <a:solidFill>
                <a:schemeClr val="lt1"/>
              </a:solidFill>
              <a:latin typeface="Arial Black"/>
              <a:ea typeface="Arial Black"/>
              <a:cs typeface="Arial Black"/>
              <a:sym typeface="Arial Black"/>
            </a:endParaRPr>
          </a:p>
        </p:txBody>
      </p:sp>
      <p:sp>
        <p:nvSpPr>
          <p:cNvPr id="332" name="Google Shape;332;p38"/>
          <p:cNvSpPr txBox="1"/>
          <p:nvPr/>
        </p:nvSpPr>
        <p:spPr>
          <a:xfrm>
            <a:off x="691900" y="1912925"/>
            <a:ext cx="7000500" cy="4680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2300">
                <a:solidFill>
                  <a:schemeClr val="dk1"/>
                </a:solidFill>
              </a:rPr>
              <a:t>A coleta, o transporte, o tratamento e a destinação final dos resíduos sólidos especiais são de responsabilidade do gerador , envolvendo todas as etapas desde a geração até a destinação final.</a:t>
            </a:r>
            <a:endParaRPr sz="2300">
              <a:solidFill>
                <a:schemeClr val="dk1"/>
              </a:solidFill>
            </a:endParaRPr>
          </a:p>
          <a:p>
            <a:pPr marL="0" lvl="0" indent="0" algn="just" rtl="0">
              <a:spcBef>
                <a:spcPts val="0"/>
              </a:spcBef>
              <a:spcAft>
                <a:spcPts val="0"/>
              </a:spcAft>
              <a:buNone/>
            </a:pPr>
            <a:endParaRPr sz="2300">
              <a:solidFill>
                <a:schemeClr val="dk1"/>
              </a:solidFill>
            </a:endParaRPr>
          </a:p>
          <a:p>
            <a:pPr marL="0" lvl="0" indent="0" algn="just" rtl="0">
              <a:spcBef>
                <a:spcPts val="0"/>
              </a:spcBef>
              <a:spcAft>
                <a:spcPts val="0"/>
              </a:spcAft>
              <a:buNone/>
            </a:pPr>
            <a:r>
              <a:rPr lang="pt-BR" sz="2400">
                <a:solidFill>
                  <a:schemeClr val="dk1"/>
                </a:solidFill>
                <a:highlight>
                  <a:srgbClr val="FFFFFF"/>
                </a:highlight>
              </a:rPr>
              <a:t>Gerador realizou a coleta por conta própria  ou contratou serviços de empresa não licenciada , está passível de penalização conforme o Art.37 da lei 10534/12</a:t>
            </a:r>
            <a:endParaRPr sz="2400">
              <a:solidFill>
                <a:schemeClr val="dk1"/>
              </a:solidFill>
              <a:highlight>
                <a:srgbClr val="FFFFFF"/>
              </a:highlight>
            </a:endParaRPr>
          </a:p>
          <a:p>
            <a:pPr marL="0" lvl="0" indent="0" algn="just" rtl="0">
              <a:spcBef>
                <a:spcPts val="0"/>
              </a:spcBef>
              <a:spcAft>
                <a:spcPts val="0"/>
              </a:spcAft>
              <a:buNone/>
            </a:pPr>
            <a:endParaRPr sz="2400">
              <a:solidFill>
                <a:schemeClr val="dk1"/>
              </a:solidFill>
              <a:highlight>
                <a:srgbClr val="FFFFFF"/>
              </a:highlight>
            </a:endParaRPr>
          </a:p>
          <a:p>
            <a:pPr marL="0" lvl="0" indent="0" algn="l" rtl="0">
              <a:spcBef>
                <a:spcPts val="0"/>
              </a:spcBef>
              <a:spcAft>
                <a:spcPts val="0"/>
              </a:spcAft>
              <a:buNone/>
            </a:pPr>
            <a:r>
              <a:rPr lang="pt-BR" sz="2400">
                <a:solidFill>
                  <a:schemeClr val="dk1"/>
                </a:solidFill>
                <a:highlight>
                  <a:srgbClr val="FFFFFF"/>
                </a:highlight>
              </a:rPr>
              <a:t> </a:t>
            </a:r>
            <a:r>
              <a:rPr lang="pt-BR" sz="2400" b="1">
                <a:solidFill>
                  <a:schemeClr val="dk1"/>
                </a:solidFill>
                <a:highlight>
                  <a:srgbClr val="FFFFFF"/>
                </a:highlight>
              </a:rPr>
              <a:t>PENALIZAÇÃO BASE ATUAL</a:t>
            </a:r>
            <a:r>
              <a:rPr lang="pt-BR" sz="2400">
                <a:solidFill>
                  <a:schemeClr val="dk1"/>
                </a:solidFill>
                <a:highlight>
                  <a:srgbClr val="FFFFFF"/>
                </a:highlight>
              </a:rPr>
              <a:t> : </a:t>
            </a:r>
            <a:r>
              <a:rPr lang="pt-BR" sz="2400" b="1">
                <a:solidFill>
                  <a:srgbClr val="FF0000"/>
                </a:solidFill>
                <a:highlight>
                  <a:srgbClr val="FFFFFF"/>
                </a:highlight>
              </a:rPr>
              <a:t>R$ 8.026,21</a:t>
            </a:r>
            <a:endParaRPr sz="2400" b="1">
              <a:solidFill>
                <a:srgbClr val="FF0000"/>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r>
              <a:rPr lang="pt-BR">
                <a:solidFill>
                  <a:schemeClr val="dk1"/>
                </a:solidFill>
              </a:rPr>
              <a:t> </a:t>
            </a:r>
            <a:endParaRPr sz="1500">
              <a:solidFill>
                <a:schemeClr val="dk1"/>
              </a:solidFill>
              <a:highlight>
                <a:srgbClr val="FFFFFF"/>
              </a:highlight>
            </a:endParaRPr>
          </a:p>
        </p:txBody>
      </p:sp>
      <p:pic>
        <p:nvPicPr>
          <p:cNvPr id="333" name="Google Shape;333;p38"/>
          <p:cNvPicPr preferRelativeResize="0"/>
          <p:nvPr/>
        </p:nvPicPr>
        <p:blipFill>
          <a:blip r:embed="rId4">
            <a:alphaModFix/>
          </a:blip>
          <a:stretch>
            <a:fillRect/>
          </a:stretch>
        </p:blipFill>
        <p:spPr>
          <a:xfrm>
            <a:off x="8119525" y="1678525"/>
            <a:ext cx="3246025" cy="2462725"/>
          </a:xfrm>
          <a:prstGeom prst="rect">
            <a:avLst/>
          </a:prstGeom>
          <a:solidFill>
            <a:schemeClr val="lt1"/>
          </a:solidFill>
          <a:ln>
            <a:noFill/>
          </a:ln>
        </p:spPr>
      </p:pic>
      <p:pic>
        <p:nvPicPr>
          <p:cNvPr id="334" name="Google Shape;334;p38"/>
          <p:cNvPicPr preferRelativeResize="0"/>
          <p:nvPr/>
        </p:nvPicPr>
        <p:blipFill>
          <a:blip r:embed="rId5">
            <a:alphaModFix/>
          </a:blip>
          <a:stretch>
            <a:fillRect/>
          </a:stretch>
        </p:blipFill>
        <p:spPr>
          <a:xfrm>
            <a:off x="8628450" y="3713900"/>
            <a:ext cx="3246025" cy="2531800"/>
          </a:xfrm>
          <a:prstGeom prst="rect">
            <a:avLst/>
          </a:prstGeom>
          <a:solidFill>
            <a:schemeClr val="lt1"/>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38"/>
        <p:cNvGrpSpPr/>
        <p:nvPr/>
      </p:nvGrpSpPr>
      <p:grpSpPr>
        <a:xfrm>
          <a:off x="0" y="0"/>
          <a:ext cx="0" cy="0"/>
          <a:chOff x="0" y="0"/>
          <a:chExt cx="0" cy="0"/>
        </a:xfrm>
      </p:grpSpPr>
      <p:sp>
        <p:nvSpPr>
          <p:cNvPr id="339" name="Google Shape;339;p39"/>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39"/>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41" name="Google Shape;341;p39"/>
          <p:cNvSpPr/>
          <p:nvPr/>
        </p:nvSpPr>
        <p:spPr>
          <a:xfrm>
            <a:off x="647700" y="541725"/>
            <a:ext cx="85506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PENALIDADES - ATO LESIVO A LIMPEZA URBANA</a:t>
            </a:r>
            <a:endParaRPr sz="2800" b="1" i="0" u="none" strike="noStrike" cap="none">
              <a:solidFill>
                <a:schemeClr val="lt1"/>
              </a:solidFill>
              <a:latin typeface="Arial Black"/>
              <a:ea typeface="Arial Black"/>
              <a:cs typeface="Arial Black"/>
              <a:sym typeface="Arial Black"/>
            </a:endParaRPr>
          </a:p>
        </p:txBody>
      </p:sp>
      <p:sp>
        <p:nvSpPr>
          <p:cNvPr id="342" name="Google Shape;342;p39"/>
          <p:cNvSpPr txBox="1"/>
          <p:nvPr/>
        </p:nvSpPr>
        <p:spPr>
          <a:xfrm>
            <a:off x="752950" y="2065550"/>
            <a:ext cx="6400200" cy="37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a:solidFill>
                  <a:schemeClr val="dk1"/>
                </a:solidFill>
                <a:highlight>
                  <a:srgbClr val="FFFFFF"/>
                </a:highlight>
              </a:rPr>
              <a:t>Gerador de RSS depositou , lançou ou atirou no logradouro público (direta ou indiretamente), resíduos de serviços de saúde, são passíveis de autuação pela Lei 10534/12, por cometer ato lesivo à conservação da limpeza urbana Art. </a:t>
            </a:r>
            <a:r>
              <a:rPr lang="pt-BR" sz="2500">
                <a:solidFill>
                  <a:schemeClr val="dk1"/>
                </a:solidFill>
                <a:highlight>
                  <a:srgbClr val="FFFFFF"/>
                </a:highlight>
              </a:rPr>
              <a:t>4º, § 2º, III, a, b, c e 55, I, c</a:t>
            </a:r>
            <a:endParaRPr sz="2400">
              <a:solidFill>
                <a:schemeClr val="dk1"/>
              </a:solidFill>
              <a:highlight>
                <a:srgbClr val="FFFFFF"/>
              </a:highlight>
            </a:endParaRPr>
          </a:p>
          <a:p>
            <a:pPr marL="0" lvl="0" indent="0" algn="l" rtl="0">
              <a:spcBef>
                <a:spcPts val="0"/>
              </a:spcBef>
              <a:spcAft>
                <a:spcPts val="0"/>
              </a:spcAft>
              <a:buNone/>
            </a:pPr>
            <a:endParaRPr sz="2400">
              <a:solidFill>
                <a:schemeClr val="dk1"/>
              </a:solidFill>
              <a:highlight>
                <a:srgbClr val="FFFFFF"/>
              </a:highlight>
            </a:endParaRPr>
          </a:p>
          <a:p>
            <a:pPr marL="0" lvl="0" indent="0" algn="l" rtl="0">
              <a:spcBef>
                <a:spcPts val="0"/>
              </a:spcBef>
              <a:spcAft>
                <a:spcPts val="0"/>
              </a:spcAft>
              <a:buNone/>
            </a:pPr>
            <a:r>
              <a:rPr lang="pt-BR" sz="2400" b="1">
                <a:solidFill>
                  <a:schemeClr val="dk1"/>
                </a:solidFill>
                <a:highlight>
                  <a:srgbClr val="FFFFFF"/>
                </a:highlight>
              </a:rPr>
              <a:t>PENALIDADE BASE ATUAL </a:t>
            </a:r>
            <a:r>
              <a:rPr lang="pt-BR" sz="2400">
                <a:solidFill>
                  <a:schemeClr val="dk1"/>
                </a:solidFill>
                <a:highlight>
                  <a:srgbClr val="FFFFFF"/>
                </a:highlight>
              </a:rPr>
              <a:t>- </a:t>
            </a:r>
            <a:r>
              <a:rPr lang="pt-BR" sz="2400" b="1">
                <a:solidFill>
                  <a:srgbClr val="FF0000"/>
                </a:solidFill>
                <a:highlight>
                  <a:srgbClr val="FFFFFF"/>
                </a:highlight>
              </a:rPr>
              <a:t>R$8.026,21</a:t>
            </a:r>
            <a:endParaRPr sz="4200" b="1">
              <a:solidFill>
                <a:srgbClr val="FF0000"/>
              </a:solidFill>
              <a:latin typeface="Calibri"/>
              <a:ea typeface="Calibri"/>
              <a:cs typeface="Calibri"/>
              <a:sym typeface="Calibri"/>
            </a:endParaRPr>
          </a:p>
        </p:txBody>
      </p:sp>
      <p:pic>
        <p:nvPicPr>
          <p:cNvPr id="343" name="Google Shape;343;p39"/>
          <p:cNvPicPr preferRelativeResize="0"/>
          <p:nvPr/>
        </p:nvPicPr>
        <p:blipFill>
          <a:blip r:embed="rId4">
            <a:alphaModFix/>
          </a:blip>
          <a:stretch>
            <a:fillRect/>
          </a:stretch>
        </p:blipFill>
        <p:spPr>
          <a:xfrm>
            <a:off x="7539725" y="2113225"/>
            <a:ext cx="4387651" cy="3744300"/>
          </a:xfrm>
          <a:prstGeom prst="rect">
            <a:avLst/>
          </a:prstGeom>
          <a:solidFill>
            <a:schemeClr val="lt1"/>
          </a:solidFill>
          <a:ln>
            <a:noFill/>
          </a:ln>
        </p:spPr>
      </p:pic>
      <p:sp>
        <p:nvSpPr>
          <p:cNvPr id="344" name="Google Shape;344;p39"/>
          <p:cNvSpPr/>
          <p:nvPr/>
        </p:nvSpPr>
        <p:spPr>
          <a:xfrm>
            <a:off x="7539725" y="2492900"/>
            <a:ext cx="813900" cy="244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48"/>
        <p:cNvGrpSpPr/>
        <p:nvPr/>
      </p:nvGrpSpPr>
      <p:grpSpPr>
        <a:xfrm>
          <a:off x="0" y="0"/>
          <a:ext cx="0" cy="0"/>
          <a:chOff x="0" y="0"/>
          <a:chExt cx="0" cy="0"/>
        </a:xfrm>
      </p:grpSpPr>
      <p:sp>
        <p:nvSpPr>
          <p:cNvPr id="349" name="Google Shape;349;p40"/>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40"/>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51" name="Google Shape;351;p40"/>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PGRSS -  ELABORAÇÃO</a:t>
            </a:r>
            <a:endParaRPr sz="2800" b="1" i="0" u="none" strike="noStrike" cap="none">
              <a:solidFill>
                <a:schemeClr val="lt1"/>
              </a:solidFill>
              <a:latin typeface="Arial Black"/>
              <a:ea typeface="Arial Black"/>
              <a:cs typeface="Arial Black"/>
              <a:sym typeface="Arial Black"/>
            </a:endParaRPr>
          </a:p>
        </p:txBody>
      </p:sp>
      <p:sp>
        <p:nvSpPr>
          <p:cNvPr id="352" name="Google Shape;352;p40"/>
          <p:cNvSpPr txBox="1"/>
          <p:nvPr/>
        </p:nvSpPr>
        <p:spPr>
          <a:xfrm>
            <a:off x="691900" y="1689050"/>
            <a:ext cx="6400200" cy="41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300">
                <a:solidFill>
                  <a:schemeClr val="dk1"/>
                </a:solidFill>
                <a:highlight>
                  <a:srgbClr val="FFFFFF"/>
                </a:highlight>
              </a:rPr>
              <a:t>Conforme o ART.46 caput da Lei 10534/12, os geradores de resíduos sólidos especiais devem </a:t>
            </a:r>
            <a:r>
              <a:rPr lang="pt-BR" sz="2300" b="1">
                <a:solidFill>
                  <a:schemeClr val="dk1"/>
                </a:solidFill>
                <a:highlight>
                  <a:srgbClr val="FFFFFF"/>
                </a:highlight>
              </a:rPr>
              <a:t>elaborar</a:t>
            </a:r>
            <a:r>
              <a:rPr lang="pt-BR" sz="2300">
                <a:solidFill>
                  <a:schemeClr val="dk1"/>
                </a:solidFill>
                <a:highlight>
                  <a:srgbClr val="FFFFFF"/>
                </a:highlight>
              </a:rPr>
              <a:t> o PGRSS  devendo o documento ser protocolado no BHDIGITAL pelo responsável técnico.</a:t>
            </a:r>
            <a:r>
              <a:rPr lang="pt-BR" sz="2600">
                <a:solidFill>
                  <a:schemeClr val="dk1"/>
                </a:solidFill>
                <a:highlight>
                  <a:srgbClr val="FFFFFF"/>
                </a:highlight>
              </a:rPr>
              <a:t> </a:t>
            </a:r>
            <a:r>
              <a:rPr lang="pt-B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rPr>
              <a:t>https://servicos.pbh.gov.br</a:t>
            </a:r>
            <a:endParaRP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sz="2300">
              <a:solidFill>
                <a:schemeClr val="dk1"/>
              </a:solidFill>
              <a:highlight>
                <a:srgbClr val="FFFFFF"/>
              </a:highlight>
            </a:endParaRPr>
          </a:p>
          <a:p>
            <a:pPr marL="0" lvl="0" indent="0" algn="l" rtl="0">
              <a:spcBef>
                <a:spcPts val="0"/>
              </a:spcBef>
              <a:spcAft>
                <a:spcPts val="0"/>
              </a:spcAft>
              <a:buNone/>
            </a:pPr>
            <a:r>
              <a:rPr lang="pt-BR" sz="2300">
                <a:solidFill>
                  <a:schemeClr val="dk1"/>
                </a:solidFill>
                <a:highlight>
                  <a:srgbClr val="FFFFFF"/>
                </a:highlight>
              </a:rPr>
              <a:t>Não havendo elaboração do PGRSS, o gerador poderá ser notificado com o prazo de 30(trinta) dias para que o documento seja providenciado.</a:t>
            </a:r>
            <a:endParaRPr sz="2300">
              <a:solidFill>
                <a:schemeClr val="dk1"/>
              </a:solidFill>
              <a:highlight>
                <a:srgbClr val="FFFFFF"/>
              </a:highlight>
            </a:endParaRPr>
          </a:p>
          <a:p>
            <a:pPr marL="0" lvl="0" indent="0" algn="l" rtl="0">
              <a:spcBef>
                <a:spcPts val="0"/>
              </a:spcBef>
              <a:spcAft>
                <a:spcPts val="0"/>
              </a:spcAft>
              <a:buNone/>
            </a:pPr>
            <a:endParaRPr sz="2300">
              <a:solidFill>
                <a:schemeClr val="dk1"/>
              </a:solidFill>
              <a:highlight>
                <a:srgbClr val="FFFFFF"/>
              </a:highlight>
            </a:endParaRPr>
          </a:p>
          <a:p>
            <a:pPr marL="0" lvl="0" indent="0" algn="l" rtl="0">
              <a:spcBef>
                <a:spcPts val="0"/>
              </a:spcBef>
              <a:spcAft>
                <a:spcPts val="0"/>
              </a:spcAft>
              <a:buNone/>
            </a:pPr>
            <a:r>
              <a:rPr lang="pt-BR" sz="2300" b="1">
                <a:solidFill>
                  <a:schemeClr val="dk1"/>
                </a:solidFill>
                <a:highlight>
                  <a:srgbClr val="FFFFFF"/>
                </a:highlight>
              </a:rPr>
              <a:t>PENALIDADE BASE ATUAL</a:t>
            </a:r>
            <a:r>
              <a:rPr lang="pt-BR" sz="2300">
                <a:solidFill>
                  <a:schemeClr val="dk1"/>
                </a:solidFill>
                <a:highlight>
                  <a:srgbClr val="FFFFFF"/>
                </a:highlight>
              </a:rPr>
              <a:t>: R$ </a:t>
            </a:r>
            <a:r>
              <a:rPr lang="pt-BR" sz="2300" b="1">
                <a:solidFill>
                  <a:srgbClr val="FF0000"/>
                </a:solidFill>
                <a:highlight>
                  <a:srgbClr val="FFFFFF"/>
                </a:highlight>
              </a:rPr>
              <a:t>1.560,64</a:t>
            </a:r>
            <a:endParaRPr sz="4100" b="1">
              <a:solidFill>
                <a:srgbClr val="FF0000"/>
              </a:solidFill>
              <a:latin typeface="Calibri"/>
              <a:ea typeface="Calibri"/>
              <a:cs typeface="Calibri"/>
              <a:sym typeface="Calibri"/>
            </a:endParaRPr>
          </a:p>
        </p:txBody>
      </p:sp>
      <p:pic>
        <p:nvPicPr>
          <p:cNvPr id="353" name="Google Shape;353;p40"/>
          <p:cNvPicPr preferRelativeResize="0"/>
          <p:nvPr/>
        </p:nvPicPr>
        <p:blipFill>
          <a:blip r:embed="rId5">
            <a:alphaModFix/>
          </a:blip>
          <a:stretch>
            <a:fillRect/>
          </a:stretch>
        </p:blipFill>
        <p:spPr>
          <a:xfrm>
            <a:off x="7427800" y="1872200"/>
            <a:ext cx="4344750" cy="3917425"/>
          </a:xfrm>
          <a:prstGeom prst="rect">
            <a:avLst/>
          </a:prstGeom>
          <a:solidFill>
            <a:schemeClr val="lt1"/>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57"/>
        <p:cNvGrpSpPr/>
        <p:nvPr/>
      </p:nvGrpSpPr>
      <p:grpSpPr>
        <a:xfrm>
          <a:off x="0" y="0"/>
          <a:ext cx="0" cy="0"/>
          <a:chOff x="0" y="0"/>
          <a:chExt cx="0" cy="0"/>
        </a:xfrm>
      </p:grpSpPr>
      <p:sp>
        <p:nvSpPr>
          <p:cNvPr id="358" name="Google Shape;358;p41"/>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9" name="Google Shape;359;p41"/>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60" name="Google Shape;360;p41"/>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PGRSS - APRESENTAÇÃO</a:t>
            </a:r>
            <a:endParaRPr sz="2800" b="1" i="0" u="none" strike="noStrike" cap="none">
              <a:solidFill>
                <a:schemeClr val="lt1"/>
              </a:solidFill>
              <a:latin typeface="Arial Black"/>
              <a:ea typeface="Arial Black"/>
              <a:cs typeface="Arial Black"/>
              <a:sym typeface="Arial Black"/>
            </a:endParaRPr>
          </a:p>
        </p:txBody>
      </p:sp>
      <p:sp>
        <p:nvSpPr>
          <p:cNvPr id="361" name="Google Shape;361;p41"/>
          <p:cNvSpPr txBox="1"/>
          <p:nvPr/>
        </p:nvSpPr>
        <p:spPr>
          <a:xfrm>
            <a:off x="691900" y="1811175"/>
            <a:ext cx="6888600" cy="47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r>
              <a:rPr lang="pt-BR" sz="2300">
                <a:solidFill>
                  <a:schemeClr val="dk1"/>
                </a:solidFill>
                <a:highlight>
                  <a:srgbClr val="FFFFFF"/>
                </a:highlight>
              </a:rPr>
              <a:t>Conforme o ART.46 Inciso I da Lei 10534/12, os geradores de resíduos sólidos especiais devem </a:t>
            </a:r>
            <a:r>
              <a:rPr lang="pt-BR" sz="2300" b="1">
                <a:solidFill>
                  <a:schemeClr val="dk1"/>
                </a:solidFill>
                <a:highlight>
                  <a:srgbClr val="FFFFFF"/>
                </a:highlight>
              </a:rPr>
              <a:t>apresentar</a:t>
            </a:r>
            <a:r>
              <a:rPr lang="pt-BR" sz="2300">
                <a:solidFill>
                  <a:schemeClr val="dk1"/>
                </a:solidFill>
                <a:highlight>
                  <a:srgbClr val="FFFFFF"/>
                </a:highlight>
              </a:rPr>
              <a:t> o PGRSS  para aprovação dos órgãos da PBH.O documento deverá ser protocolado no BHDIGITAL pelo responsável técnico.</a:t>
            </a:r>
            <a:r>
              <a:rPr lang="pt-BR" sz="2600">
                <a:solidFill>
                  <a:schemeClr val="dk1"/>
                </a:solidFill>
                <a:highlight>
                  <a:srgbClr val="FFFFFF"/>
                </a:highlight>
              </a:rPr>
              <a:t> </a:t>
            </a:r>
            <a:r>
              <a:rPr lang="pt-B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rPr>
              <a:t>https://servicos.pbh.gov.br</a:t>
            </a:r>
            <a:endParaRP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r>
              <a:rPr lang="pt-BR" sz="2300">
                <a:solidFill>
                  <a:schemeClr val="dk1"/>
                </a:solidFill>
                <a:highlight>
                  <a:srgbClr val="FFFFFF"/>
                </a:highlight>
              </a:rPr>
              <a:t>Não havendo apresentação do PGRSS, o gerador poderá ser notificado com o prazo de 07(sete) dias para que o documento seja protocolado.</a:t>
            </a:r>
            <a:endParaRPr sz="2300">
              <a:solidFill>
                <a:schemeClr val="dk1"/>
              </a:solidFill>
              <a:highlight>
                <a:srgbClr val="FFFFFF"/>
              </a:highlight>
            </a:endParaRPr>
          </a:p>
          <a:p>
            <a:pPr marL="0" lvl="0" indent="0" algn="l" rtl="0">
              <a:spcBef>
                <a:spcPts val="0"/>
              </a:spcBef>
              <a:spcAft>
                <a:spcPts val="0"/>
              </a:spcAft>
              <a:buNone/>
            </a:pPr>
            <a:endParaRPr sz="2300">
              <a:solidFill>
                <a:schemeClr val="dk1"/>
              </a:solidFill>
              <a:highlight>
                <a:srgbClr val="FFFFFF"/>
              </a:highlight>
            </a:endParaRPr>
          </a:p>
          <a:p>
            <a:pPr marL="0" lvl="0" indent="0" algn="l" rtl="0">
              <a:spcBef>
                <a:spcPts val="0"/>
              </a:spcBef>
              <a:spcAft>
                <a:spcPts val="0"/>
              </a:spcAft>
              <a:buNone/>
            </a:pPr>
            <a:r>
              <a:rPr lang="pt-BR" sz="2300" b="1">
                <a:solidFill>
                  <a:schemeClr val="dk1"/>
                </a:solidFill>
                <a:highlight>
                  <a:srgbClr val="FFFFFF"/>
                </a:highlight>
              </a:rPr>
              <a:t>PENALIDADE BASE ATUAL</a:t>
            </a:r>
            <a:r>
              <a:rPr lang="pt-BR" sz="2300">
                <a:solidFill>
                  <a:schemeClr val="dk1"/>
                </a:solidFill>
                <a:highlight>
                  <a:srgbClr val="FFFFFF"/>
                </a:highlight>
              </a:rPr>
              <a:t>: R$ </a:t>
            </a:r>
            <a:r>
              <a:rPr lang="pt-BR" sz="2300" b="1">
                <a:solidFill>
                  <a:srgbClr val="FF0000"/>
                </a:solidFill>
                <a:highlight>
                  <a:srgbClr val="FFFFFF"/>
                </a:highlight>
              </a:rPr>
              <a:t>1.560,64</a:t>
            </a:r>
            <a:endParaRPr sz="2800">
              <a:solidFill>
                <a:schemeClr val="dk1"/>
              </a:solidFill>
              <a:latin typeface="Calibri"/>
              <a:ea typeface="Calibri"/>
              <a:cs typeface="Calibri"/>
              <a:sym typeface="Calibri"/>
            </a:endParaRPr>
          </a:p>
        </p:txBody>
      </p:sp>
      <p:pic>
        <p:nvPicPr>
          <p:cNvPr id="362" name="Google Shape;362;p41"/>
          <p:cNvPicPr preferRelativeResize="0"/>
          <p:nvPr/>
        </p:nvPicPr>
        <p:blipFill rotWithShape="1">
          <a:blip r:embed="rId5">
            <a:alphaModFix/>
          </a:blip>
          <a:srcRect b="13329"/>
          <a:stretch/>
        </p:blipFill>
        <p:spPr>
          <a:xfrm>
            <a:off x="8017950" y="1811175"/>
            <a:ext cx="3561275" cy="4456675"/>
          </a:xfrm>
          <a:prstGeom prst="rect">
            <a:avLst/>
          </a:prstGeom>
          <a:solidFill>
            <a:schemeClr val="lt1"/>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02"/>
        <p:cNvGrpSpPr/>
        <p:nvPr/>
      </p:nvGrpSpPr>
      <p:grpSpPr>
        <a:xfrm>
          <a:off x="0" y="0"/>
          <a:ext cx="0" cy="0"/>
          <a:chOff x="0" y="0"/>
          <a:chExt cx="0" cy="0"/>
        </a:xfrm>
      </p:grpSpPr>
      <p:sp>
        <p:nvSpPr>
          <p:cNvPr id="103" name="Google Shape;103;p15"/>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5"/>
          <p:cNvSpPr/>
          <p:nvPr/>
        </p:nvSpPr>
        <p:spPr>
          <a:xfrm>
            <a:off x="647700" y="541722"/>
            <a:ext cx="6886500" cy="4248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a:t>
            </a:r>
            <a:endParaRPr sz="2400" b="1" i="0" u="none" strike="noStrike" cap="none">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r>
              <a:rPr lang="pt-BR" sz="3200" b="1">
                <a:solidFill>
                  <a:schemeClr val="lt1"/>
                </a:solidFill>
              </a:rPr>
              <a:t>RISCOS RECORRENTES</a:t>
            </a:r>
            <a:endParaRPr sz="3200" b="1" i="0" u="none" strike="noStrike" cap="none">
              <a:solidFill>
                <a:schemeClr val="lt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Black"/>
              <a:ea typeface="Arial Black"/>
              <a:cs typeface="Arial Black"/>
              <a:sym typeface="Arial Black"/>
            </a:endParaRPr>
          </a:p>
        </p:txBody>
      </p:sp>
      <p:sp>
        <p:nvSpPr>
          <p:cNvPr id="105" name="Google Shape;105;p15"/>
          <p:cNvSpPr txBox="1"/>
          <p:nvPr/>
        </p:nvSpPr>
        <p:spPr>
          <a:xfrm>
            <a:off x="647700" y="1826125"/>
            <a:ext cx="11023200" cy="320700"/>
          </a:xfrm>
          <a:prstGeom prst="rect">
            <a:avLst/>
          </a:prstGeom>
          <a:noFill/>
          <a:ln>
            <a:noFill/>
          </a:ln>
        </p:spPr>
        <p:txBody>
          <a:bodyPr spcFirstLastPara="1" wrap="square" lIns="0" tIns="12700" rIns="0" bIns="0" anchor="t" anchorCtr="0">
            <a:spAutoFit/>
          </a:bodyPr>
          <a:lstStyle/>
          <a:p>
            <a:pPr marL="457200" marR="5080" lvl="0" indent="0" algn="l" rtl="0">
              <a:lnSpc>
                <a:spcPct val="136100"/>
              </a:lnSpc>
              <a:spcBef>
                <a:spcPts val="0"/>
              </a:spcBef>
              <a:spcAft>
                <a:spcPts val="0"/>
              </a:spcAft>
              <a:buClr>
                <a:srgbClr val="000000"/>
              </a:buClr>
              <a:buSzPts val="2000"/>
              <a:buFont typeface="Arial"/>
              <a:buNone/>
            </a:pPr>
            <a:endParaRPr sz="2000" b="1" i="0" u="none" strike="noStrike" cap="none">
              <a:solidFill>
                <a:srgbClr val="1879EC"/>
              </a:solidFill>
              <a:latin typeface="Arial Black"/>
              <a:ea typeface="Arial Black"/>
              <a:cs typeface="Arial Black"/>
              <a:sym typeface="Arial Black"/>
            </a:endParaRPr>
          </a:p>
        </p:txBody>
      </p:sp>
      <p:pic>
        <p:nvPicPr>
          <p:cNvPr id="106" name="Google Shape;106;p15"/>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07" name="Google Shape;107;p15"/>
          <p:cNvSpPr txBox="1"/>
          <p:nvPr/>
        </p:nvSpPr>
        <p:spPr>
          <a:xfrm>
            <a:off x="691900" y="2533600"/>
            <a:ext cx="5891400" cy="27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8" name="Google Shape;108;p15"/>
          <p:cNvSpPr txBox="1"/>
          <p:nvPr/>
        </p:nvSpPr>
        <p:spPr>
          <a:xfrm>
            <a:off x="498575" y="1826125"/>
            <a:ext cx="6020400" cy="4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pt-BR" sz="2400">
                <a:solidFill>
                  <a:schemeClr val="dk1"/>
                </a:solidFill>
              </a:rPr>
              <a:t>•	Acondicionamento irregular com presença de líquidos;</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pt-BR" sz="2400">
                <a:solidFill>
                  <a:schemeClr val="dk1"/>
                </a:solidFill>
              </a:rPr>
              <a:t>•	Contenedores danificados ou com volume excessivo</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pt-BR" sz="2400">
                <a:solidFill>
                  <a:schemeClr val="dk1"/>
                </a:solidFill>
              </a:rPr>
              <a:t>•	Materiais perfurocortantes em recipientes frágeis ou sem acondicionamento;</a:t>
            </a:r>
            <a:endParaRPr sz="240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pt-BR" sz="2400">
                <a:solidFill>
                  <a:schemeClr val="dk1"/>
                </a:solidFill>
              </a:rPr>
              <a:t>•	Resíduos expostos diretamente no chão;</a:t>
            </a:r>
            <a:endParaRPr sz="240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pt-BR" sz="2400">
                <a:solidFill>
                  <a:schemeClr val="dk1"/>
                </a:solidFill>
              </a:rPr>
              <a:t>•	Abrigos localizados em locais de difícil acesso.</a:t>
            </a:r>
            <a:endParaRPr sz="24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24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2400">
              <a:solidFill>
                <a:schemeClr val="dk1"/>
              </a:solidFill>
            </a:endParaRPr>
          </a:p>
          <a:p>
            <a:pPr marL="0" lvl="0" indent="0" algn="just" rtl="0">
              <a:lnSpc>
                <a:spcPct val="115000"/>
              </a:lnSpc>
              <a:spcBef>
                <a:spcPts val="0"/>
              </a:spcBef>
              <a:spcAft>
                <a:spcPts val="0"/>
              </a:spcAft>
              <a:buNone/>
            </a:pPr>
            <a:endParaRPr sz="24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24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09" name="Google Shape;109;p15"/>
          <p:cNvPicPr preferRelativeResize="0"/>
          <p:nvPr/>
        </p:nvPicPr>
        <p:blipFill>
          <a:blip r:embed="rId4">
            <a:alphaModFix/>
          </a:blip>
          <a:stretch>
            <a:fillRect/>
          </a:stretch>
        </p:blipFill>
        <p:spPr>
          <a:xfrm>
            <a:off x="6359600" y="1826125"/>
            <a:ext cx="3449174" cy="2631851"/>
          </a:xfrm>
          <a:prstGeom prst="rect">
            <a:avLst/>
          </a:prstGeom>
          <a:solidFill>
            <a:schemeClr val="lt1"/>
          </a:solidFill>
          <a:ln>
            <a:noFill/>
          </a:ln>
        </p:spPr>
      </p:pic>
      <p:sp>
        <p:nvSpPr>
          <p:cNvPr id="110" name="Google Shape;110;p15"/>
          <p:cNvSpPr/>
          <p:nvPr/>
        </p:nvSpPr>
        <p:spPr>
          <a:xfrm>
            <a:off x="7376925" y="2004500"/>
            <a:ext cx="234000" cy="218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11" name="Google Shape;111;p15"/>
          <p:cNvPicPr preferRelativeResize="0"/>
          <p:nvPr/>
        </p:nvPicPr>
        <p:blipFill>
          <a:blip r:embed="rId5">
            <a:alphaModFix/>
          </a:blip>
          <a:stretch>
            <a:fillRect/>
          </a:stretch>
        </p:blipFill>
        <p:spPr>
          <a:xfrm>
            <a:off x="8496300" y="4094350"/>
            <a:ext cx="3174599" cy="2631850"/>
          </a:xfrm>
          <a:prstGeom prst="rect">
            <a:avLst/>
          </a:prstGeom>
          <a:solidFill>
            <a:schemeClr val="lt1"/>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66"/>
        <p:cNvGrpSpPr/>
        <p:nvPr/>
      </p:nvGrpSpPr>
      <p:grpSpPr>
        <a:xfrm>
          <a:off x="0" y="0"/>
          <a:ext cx="0" cy="0"/>
          <a:chOff x="0" y="0"/>
          <a:chExt cx="0" cy="0"/>
        </a:xfrm>
      </p:grpSpPr>
      <p:sp>
        <p:nvSpPr>
          <p:cNvPr id="367" name="Google Shape;367;p42"/>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8" name="Google Shape;368;p42"/>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69" name="Google Shape;369;p42"/>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PGRSS -IMPLANTAÇÃO</a:t>
            </a:r>
            <a:endParaRPr sz="2800" b="1" i="0" u="none" strike="noStrike" cap="none">
              <a:solidFill>
                <a:schemeClr val="lt1"/>
              </a:solidFill>
              <a:latin typeface="Arial Black"/>
              <a:ea typeface="Arial Black"/>
              <a:cs typeface="Arial Black"/>
              <a:sym typeface="Arial Black"/>
            </a:endParaRPr>
          </a:p>
        </p:txBody>
      </p:sp>
      <p:sp>
        <p:nvSpPr>
          <p:cNvPr id="370" name="Google Shape;370;p42"/>
          <p:cNvSpPr txBox="1"/>
          <p:nvPr/>
        </p:nvSpPr>
        <p:spPr>
          <a:xfrm>
            <a:off x="752950" y="1790825"/>
            <a:ext cx="7543200" cy="46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300">
                <a:solidFill>
                  <a:schemeClr val="dk1"/>
                </a:solidFill>
                <a:highlight>
                  <a:srgbClr val="FFFFFF"/>
                </a:highlight>
              </a:rPr>
              <a:t>Conforme o ART.46 Inciso II da Lei 10534/12, os geradores de resíduos sólidos especiais devem </a:t>
            </a:r>
            <a:r>
              <a:rPr lang="pt-BR" sz="2300" b="1">
                <a:solidFill>
                  <a:schemeClr val="dk1"/>
                </a:solidFill>
                <a:highlight>
                  <a:srgbClr val="FFFFFF"/>
                </a:highlight>
              </a:rPr>
              <a:t>solicitar vistoria da SLU para implantação do PGRSS</a:t>
            </a:r>
            <a:r>
              <a:rPr lang="pt-BR" sz="2300">
                <a:solidFill>
                  <a:schemeClr val="dk1"/>
                </a:solidFill>
                <a:highlight>
                  <a:srgbClr val="FFFFFF"/>
                </a:highlight>
              </a:rPr>
              <a:t>. A solicitação deverá ser realizada pelo responsável técnico no BH DIGITAL.</a:t>
            </a:r>
            <a:r>
              <a:rPr lang="pt-BR" sz="2600">
                <a:solidFill>
                  <a:schemeClr val="dk1"/>
                </a:solidFill>
                <a:highlight>
                  <a:srgbClr val="FFFFFF"/>
                </a:highlight>
              </a:rPr>
              <a:t> </a:t>
            </a:r>
            <a:r>
              <a:rPr lang="pt-B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rPr>
              <a:t>https://servicos.pbh.gov.br</a:t>
            </a:r>
            <a:endParaRPr/>
          </a:p>
          <a:p>
            <a:pPr marL="0" lvl="0" indent="0" algn="l" rtl="0">
              <a:spcBef>
                <a:spcPts val="0"/>
              </a:spcBef>
              <a:spcAft>
                <a:spcPts val="0"/>
              </a:spcAft>
              <a:buClr>
                <a:schemeClr val="dk1"/>
              </a:buClr>
              <a:buSzPts val="1100"/>
              <a:buFont typeface="Arial"/>
              <a:buNone/>
            </a:pPr>
            <a:endParaRP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pt-BR" sz="2300">
                <a:solidFill>
                  <a:schemeClr val="dk1"/>
                </a:solidFill>
                <a:highlight>
                  <a:srgbClr val="FFFFFF"/>
                </a:highlight>
              </a:rPr>
              <a:t>Não havendo a solicitação de vistoria técnica da SLU, o gerador poderá ser notificado com o prazo de 60 (sessenta) dias para que a solicitação seja protocolada.</a:t>
            </a:r>
            <a:endParaRPr sz="2300">
              <a:solidFill>
                <a:schemeClr val="dk1"/>
              </a:solidFill>
              <a:highlight>
                <a:srgbClr val="FFFFFF"/>
              </a:highlight>
            </a:endParaRPr>
          </a:p>
          <a:p>
            <a:pPr marL="0" lvl="0" indent="0" algn="l" rtl="0">
              <a:spcBef>
                <a:spcPts val="0"/>
              </a:spcBef>
              <a:spcAft>
                <a:spcPts val="0"/>
              </a:spcAft>
              <a:buNone/>
            </a:pPr>
            <a:r>
              <a:rPr lang="pt-BR" sz="2300" b="1">
                <a:solidFill>
                  <a:schemeClr val="dk1"/>
                </a:solidFill>
                <a:highlight>
                  <a:srgbClr val="FFFFFF"/>
                </a:highlight>
              </a:rPr>
              <a:t>PENALIDADE BASE ATUAL: </a:t>
            </a:r>
            <a:r>
              <a:rPr lang="pt-BR" sz="2300">
                <a:solidFill>
                  <a:schemeClr val="dk1"/>
                </a:solidFill>
                <a:highlight>
                  <a:srgbClr val="FFFFFF"/>
                </a:highlight>
              </a:rPr>
              <a:t>R$ </a:t>
            </a:r>
            <a:r>
              <a:rPr lang="pt-BR" sz="2300" b="1">
                <a:solidFill>
                  <a:srgbClr val="FF0000"/>
                </a:solidFill>
                <a:highlight>
                  <a:srgbClr val="FFFFFF"/>
                </a:highlight>
              </a:rPr>
              <a:t>1.560.64</a:t>
            </a: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71" name="Google Shape;371;p42"/>
          <p:cNvPicPr preferRelativeResize="0"/>
          <p:nvPr/>
        </p:nvPicPr>
        <p:blipFill>
          <a:blip r:embed="rId5">
            <a:alphaModFix/>
          </a:blip>
          <a:stretch>
            <a:fillRect/>
          </a:stretch>
        </p:blipFill>
        <p:spPr>
          <a:xfrm>
            <a:off x="8190900" y="2462388"/>
            <a:ext cx="3673225" cy="3317075"/>
          </a:xfrm>
          <a:prstGeom prst="rect">
            <a:avLst/>
          </a:prstGeom>
          <a:solidFill>
            <a:schemeClr val="lt1"/>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75"/>
        <p:cNvGrpSpPr/>
        <p:nvPr/>
      </p:nvGrpSpPr>
      <p:grpSpPr>
        <a:xfrm>
          <a:off x="0" y="0"/>
          <a:ext cx="0" cy="0"/>
          <a:chOff x="0" y="0"/>
          <a:chExt cx="0" cy="0"/>
        </a:xfrm>
      </p:grpSpPr>
      <p:sp>
        <p:nvSpPr>
          <p:cNvPr id="376" name="Google Shape;376;p43"/>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7" name="Google Shape;377;p43"/>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78" name="Google Shape;378;p43"/>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PGRSS - MONITORAMENTO</a:t>
            </a:r>
            <a:endParaRPr sz="2800" b="1" i="0" u="none" strike="noStrike" cap="none">
              <a:solidFill>
                <a:schemeClr val="lt1"/>
              </a:solidFill>
              <a:latin typeface="Arial Black"/>
              <a:ea typeface="Arial Black"/>
              <a:cs typeface="Arial Black"/>
              <a:sym typeface="Arial Black"/>
            </a:endParaRPr>
          </a:p>
        </p:txBody>
      </p:sp>
      <p:sp>
        <p:nvSpPr>
          <p:cNvPr id="379" name="Google Shape;379;p43"/>
          <p:cNvSpPr txBox="1"/>
          <p:nvPr/>
        </p:nvSpPr>
        <p:spPr>
          <a:xfrm>
            <a:off x="742775" y="1892575"/>
            <a:ext cx="6644400" cy="41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sz="2300">
                <a:solidFill>
                  <a:schemeClr val="dk1"/>
                </a:solidFill>
                <a:highlight>
                  <a:srgbClr val="FFFFFF"/>
                </a:highlight>
              </a:rPr>
              <a:t>Conforme o ART.46 Inciso III da Lei 10534/12, os geradores de resíduos sólidos especiais devem </a:t>
            </a:r>
            <a:r>
              <a:rPr lang="pt-BR" sz="2300" b="1">
                <a:solidFill>
                  <a:schemeClr val="dk1"/>
                </a:solidFill>
                <a:highlight>
                  <a:srgbClr val="FFFFFF"/>
                </a:highlight>
              </a:rPr>
              <a:t>monitorar a segregação, acondicionamento, armazenamento , coleta e transporte , bem como a disposição final dos resíduos.</a:t>
            </a:r>
            <a:r>
              <a:rPr lang="pt-BR" sz="2300">
                <a:solidFill>
                  <a:schemeClr val="dk1"/>
                </a:solidFill>
                <a:highlight>
                  <a:srgbClr val="FFFFFF"/>
                </a:highlight>
              </a:rPr>
              <a:t> </a:t>
            </a:r>
            <a:endParaRPr>
              <a:solidFill>
                <a:schemeClr val="dk1"/>
              </a:solidFill>
            </a:endParaRPr>
          </a:p>
          <a:p>
            <a:pPr marL="0" lvl="0" indent="0" algn="l" rtl="0">
              <a:spcBef>
                <a:spcPts val="0"/>
              </a:spcBef>
              <a:spcAft>
                <a:spcPts val="0"/>
              </a:spcAft>
              <a:buClr>
                <a:schemeClr val="dk1"/>
              </a:buClr>
              <a:buSzPts val="1100"/>
              <a:buFont typeface="Arial"/>
              <a:buNone/>
            </a:pPr>
            <a:endParaRPr sz="2500">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pt-BR" sz="2300">
                <a:solidFill>
                  <a:schemeClr val="dk1"/>
                </a:solidFill>
                <a:highlight>
                  <a:srgbClr val="FFFFFF"/>
                </a:highlight>
              </a:rPr>
              <a:t>Não havendo o correto monitoramento, o gerador poderá ser notificado com o prazo de 15 (quinze) dias para providenciar a correção .</a:t>
            </a:r>
            <a:endParaRPr sz="2300">
              <a:solidFill>
                <a:schemeClr val="dk1"/>
              </a:solidFill>
              <a:highlight>
                <a:srgbClr val="FFFFFF"/>
              </a:highlight>
            </a:endParaRPr>
          </a:p>
          <a:p>
            <a:pPr marL="0" lvl="0" indent="0" algn="l" rtl="0">
              <a:spcBef>
                <a:spcPts val="0"/>
              </a:spcBef>
              <a:spcAft>
                <a:spcPts val="0"/>
              </a:spcAft>
              <a:buNone/>
            </a:pPr>
            <a:endParaRPr sz="2300">
              <a:solidFill>
                <a:schemeClr val="dk1"/>
              </a:solidFill>
              <a:highlight>
                <a:srgbClr val="FFFFFF"/>
              </a:highlight>
            </a:endParaRPr>
          </a:p>
          <a:p>
            <a:pPr marL="0" lvl="0" indent="0" algn="l" rtl="0">
              <a:spcBef>
                <a:spcPts val="0"/>
              </a:spcBef>
              <a:spcAft>
                <a:spcPts val="0"/>
              </a:spcAft>
              <a:buNone/>
            </a:pPr>
            <a:r>
              <a:rPr lang="pt-BR" sz="2300" b="1">
                <a:solidFill>
                  <a:schemeClr val="dk1"/>
                </a:solidFill>
                <a:highlight>
                  <a:srgbClr val="FFFFFF"/>
                </a:highlight>
              </a:rPr>
              <a:t>PENALIDADE BASE ATUAL</a:t>
            </a:r>
            <a:r>
              <a:rPr lang="pt-BR" sz="2300">
                <a:solidFill>
                  <a:schemeClr val="dk1"/>
                </a:solidFill>
                <a:highlight>
                  <a:srgbClr val="FFFFFF"/>
                </a:highlight>
              </a:rPr>
              <a:t>: R$ </a:t>
            </a:r>
            <a:r>
              <a:rPr lang="pt-BR" sz="2300" b="1">
                <a:solidFill>
                  <a:srgbClr val="FF0000"/>
                </a:solidFill>
                <a:highlight>
                  <a:srgbClr val="FFFFFF"/>
                </a:highlight>
              </a:rPr>
              <a:t>8.026,21</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2300">
              <a:solidFill>
                <a:schemeClr val="dk1"/>
              </a:solidFill>
              <a:highlight>
                <a:srgbClr val="FFFFFF"/>
              </a:highlight>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80" name="Google Shape;380;p43"/>
          <p:cNvPicPr preferRelativeResize="0"/>
          <p:nvPr/>
        </p:nvPicPr>
        <p:blipFill>
          <a:blip r:embed="rId5">
            <a:alphaModFix/>
          </a:blip>
          <a:stretch>
            <a:fillRect/>
          </a:stretch>
        </p:blipFill>
        <p:spPr>
          <a:xfrm>
            <a:off x="7448150" y="2380975"/>
            <a:ext cx="4487200" cy="3296725"/>
          </a:xfrm>
          <a:prstGeom prst="rect">
            <a:avLst/>
          </a:prstGeom>
          <a:solidFill>
            <a:schemeClr val="lt1"/>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384"/>
        <p:cNvGrpSpPr/>
        <p:nvPr/>
      </p:nvGrpSpPr>
      <p:grpSpPr>
        <a:xfrm>
          <a:off x="0" y="0"/>
          <a:ext cx="0" cy="0"/>
          <a:chOff x="0" y="0"/>
          <a:chExt cx="0" cy="0"/>
        </a:xfrm>
      </p:grpSpPr>
      <p:sp>
        <p:nvSpPr>
          <p:cNvPr id="385" name="Google Shape;385;p44"/>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6" name="Google Shape;386;p44"/>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387" name="Google Shape;387;p44"/>
          <p:cNvSpPr/>
          <p:nvPr/>
        </p:nvSpPr>
        <p:spPr>
          <a:xfrm>
            <a:off x="647700" y="541725"/>
            <a:ext cx="75432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                     FICA A DICA</a:t>
            </a:r>
            <a:endParaRPr sz="2700" b="1" i="0" u="none" strike="noStrike" cap="none">
              <a:solidFill>
                <a:schemeClr val="lt1"/>
              </a:solidFill>
              <a:latin typeface="Arial Black"/>
              <a:ea typeface="Arial Black"/>
              <a:cs typeface="Arial Black"/>
              <a:sym typeface="Arial Black"/>
            </a:endParaRPr>
          </a:p>
        </p:txBody>
      </p:sp>
      <p:pic>
        <p:nvPicPr>
          <p:cNvPr id="388" name="Google Shape;388;p44" title="FOTO 03.jpeg"/>
          <p:cNvPicPr preferRelativeResize="0"/>
          <p:nvPr/>
        </p:nvPicPr>
        <p:blipFill>
          <a:blip r:embed="rId4">
            <a:alphaModFix/>
          </a:blip>
          <a:stretch>
            <a:fillRect/>
          </a:stretch>
        </p:blipFill>
        <p:spPr>
          <a:xfrm>
            <a:off x="7010625" y="1678900"/>
            <a:ext cx="4873951" cy="4934902"/>
          </a:xfrm>
          <a:prstGeom prst="rect">
            <a:avLst/>
          </a:prstGeom>
          <a:solidFill>
            <a:schemeClr val="lt1"/>
          </a:solidFill>
          <a:ln>
            <a:noFill/>
          </a:ln>
        </p:spPr>
      </p:pic>
      <p:sp>
        <p:nvSpPr>
          <p:cNvPr id="389" name="Google Shape;389;p44"/>
          <p:cNvSpPr txBox="1"/>
          <p:nvPr/>
        </p:nvSpPr>
        <p:spPr>
          <a:xfrm>
            <a:off x="936100" y="2737100"/>
            <a:ext cx="5789700" cy="3072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800"/>
              </a:spcBef>
              <a:spcAft>
                <a:spcPts val="0"/>
              </a:spcAft>
              <a:buNone/>
            </a:pPr>
            <a:r>
              <a:rPr lang="pt-BR" sz="2800" b="1">
                <a:solidFill>
                  <a:srgbClr val="0A0A0A"/>
                </a:solidFill>
                <a:highlight>
                  <a:srgbClr val="FFFFFF"/>
                </a:highlight>
                <a:latin typeface="Roboto"/>
                <a:ea typeface="Roboto"/>
                <a:cs typeface="Roboto"/>
                <a:sym typeface="Roboto"/>
              </a:rPr>
              <a:t>"Falar de  gestão de RSS não é somente falar sobre limpeza, mas sobretudo sobre segurança. Uma única falha coloca todos em risco."</a:t>
            </a:r>
            <a:endParaRPr sz="2800" b="1">
              <a:solidFill>
                <a:srgbClr val="0A0A0A"/>
              </a:solidFill>
              <a:highlight>
                <a:srgbClr val="FFFFFF"/>
              </a:highlight>
              <a:latin typeface="Roboto"/>
              <a:ea typeface="Roboto"/>
              <a:cs typeface="Roboto"/>
              <a:sym typeface="Roboto"/>
            </a:endParaRPr>
          </a:p>
          <a:p>
            <a:pPr marL="0" lvl="0" indent="0" algn="l" rtl="0">
              <a:spcBef>
                <a:spcPts val="240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879EC"/>
        </a:solidFill>
        <a:effectLst/>
      </p:bgPr>
    </p:bg>
    <p:spTree>
      <p:nvGrpSpPr>
        <p:cNvPr id="1" name="Shape 393"/>
        <p:cNvGrpSpPr/>
        <p:nvPr/>
      </p:nvGrpSpPr>
      <p:grpSpPr>
        <a:xfrm>
          <a:off x="0" y="0"/>
          <a:ext cx="0" cy="0"/>
          <a:chOff x="0" y="0"/>
          <a:chExt cx="0" cy="0"/>
        </a:xfrm>
      </p:grpSpPr>
      <p:pic>
        <p:nvPicPr>
          <p:cNvPr id="394" name="Google Shape;394;p45"/>
          <p:cNvPicPr preferRelativeResize="0"/>
          <p:nvPr/>
        </p:nvPicPr>
        <p:blipFill rotWithShape="1">
          <a:blip r:embed="rId3">
            <a:alphaModFix/>
          </a:blip>
          <a:srcRect l="285" t="585" b="585"/>
          <a:stretch/>
        </p:blipFill>
        <p:spPr>
          <a:xfrm>
            <a:off x="0" y="0"/>
            <a:ext cx="3048000" cy="6858000"/>
          </a:xfrm>
          <a:prstGeom prst="rect">
            <a:avLst/>
          </a:prstGeom>
          <a:noFill/>
          <a:ln>
            <a:noFill/>
          </a:ln>
        </p:spPr>
      </p:pic>
      <p:pic>
        <p:nvPicPr>
          <p:cNvPr id="395" name="Google Shape;395;p45"/>
          <p:cNvPicPr preferRelativeResize="0"/>
          <p:nvPr/>
        </p:nvPicPr>
        <p:blipFill rotWithShape="1">
          <a:blip r:embed="rId4">
            <a:alphaModFix/>
          </a:blip>
          <a:srcRect/>
          <a:stretch/>
        </p:blipFill>
        <p:spPr>
          <a:xfrm>
            <a:off x="4571999" y="2899760"/>
            <a:ext cx="3048001" cy="12742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15"/>
        <p:cNvGrpSpPr/>
        <p:nvPr/>
      </p:nvGrpSpPr>
      <p:grpSpPr>
        <a:xfrm>
          <a:off x="0" y="0"/>
          <a:ext cx="0" cy="0"/>
          <a:chOff x="0" y="0"/>
          <a:chExt cx="0" cy="0"/>
        </a:xfrm>
      </p:grpSpPr>
      <p:sp>
        <p:nvSpPr>
          <p:cNvPr id="116" name="Google Shape;116;p16"/>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6"/>
          <p:cNvSpPr/>
          <p:nvPr/>
        </p:nvSpPr>
        <p:spPr>
          <a:xfrm>
            <a:off x="647700" y="541725"/>
            <a:ext cx="8642100" cy="627900"/>
          </a:xfrm>
          <a:prstGeom prst="rect">
            <a:avLst/>
          </a:prstGeom>
          <a:solidFill>
            <a:srgbClr val="1879EC"/>
          </a:solid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dk1"/>
              </a:buClr>
              <a:buSzPts val="1100"/>
              <a:buFont typeface="Arial"/>
              <a:buNone/>
            </a:pPr>
            <a:r>
              <a:rPr lang="pt-BR" sz="2400" b="1">
                <a:solidFill>
                  <a:schemeClr val="lt1"/>
                </a:solidFill>
              </a:rPr>
              <a:t>                                   </a:t>
            </a:r>
            <a:r>
              <a:rPr lang="pt-BR" sz="2700" b="1">
                <a:solidFill>
                  <a:schemeClr val="lt1"/>
                </a:solidFill>
              </a:rPr>
              <a:t>DIVISOR DE ÁGUAS</a:t>
            </a:r>
            <a:endParaRPr sz="2700" b="1">
              <a:solidFill>
                <a:schemeClr val="lt1"/>
              </a:solidFill>
              <a:latin typeface="Arial Black"/>
              <a:ea typeface="Arial Black"/>
              <a:cs typeface="Arial Black"/>
              <a:sym typeface="Arial Black"/>
            </a:endParaRPr>
          </a:p>
        </p:txBody>
      </p:sp>
      <p:sp>
        <p:nvSpPr>
          <p:cNvPr id="118" name="Google Shape;118;p16"/>
          <p:cNvSpPr txBox="1"/>
          <p:nvPr/>
        </p:nvSpPr>
        <p:spPr>
          <a:xfrm>
            <a:off x="647700" y="1826125"/>
            <a:ext cx="11084100" cy="320700"/>
          </a:xfrm>
          <a:prstGeom prst="rect">
            <a:avLst/>
          </a:prstGeom>
          <a:noFill/>
          <a:ln>
            <a:noFill/>
          </a:ln>
        </p:spPr>
        <p:txBody>
          <a:bodyPr spcFirstLastPara="1" wrap="square" lIns="0" tIns="12700" rIns="0" bIns="0" anchor="t" anchorCtr="0">
            <a:spAutoFit/>
          </a:bodyPr>
          <a:lstStyle/>
          <a:p>
            <a:pPr marL="457200" marR="0" lvl="0" indent="0" algn="l" rtl="0">
              <a:lnSpc>
                <a:spcPct val="115000"/>
              </a:lnSpc>
              <a:spcBef>
                <a:spcPts val="0"/>
              </a:spcBef>
              <a:spcAft>
                <a:spcPts val="0"/>
              </a:spcAft>
              <a:buNone/>
            </a:pPr>
            <a:endParaRPr sz="2000" b="1" i="0" u="none" strike="noStrike" cap="none">
              <a:solidFill>
                <a:srgbClr val="1879EC"/>
              </a:solidFill>
              <a:latin typeface="Arial Black"/>
              <a:ea typeface="Arial Black"/>
              <a:cs typeface="Arial Black"/>
              <a:sym typeface="Arial Black"/>
            </a:endParaRPr>
          </a:p>
        </p:txBody>
      </p:sp>
      <p:pic>
        <p:nvPicPr>
          <p:cNvPr id="119" name="Google Shape;119;p16"/>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20" name="Google Shape;120;p16"/>
          <p:cNvSpPr txBox="1"/>
          <p:nvPr/>
        </p:nvSpPr>
        <p:spPr>
          <a:xfrm>
            <a:off x="1088725" y="2238525"/>
            <a:ext cx="6675000" cy="3744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pt-BR" sz="2400">
                <a:solidFill>
                  <a:schemeClr val="dk1"/>
                </a:solidFill>
              </a:rPr>
              <a:t>Com a criação da COPAGRESS pela Portaria nº 3.602, em 13 de agosto de 1998 o trabalho da fiscalização foi otimizado e com a publicação do manual de gerenciamento de resíduos de serviços de saúde e do Decreto nº10.296 em 13/07/2000, a fiscalização passou a ter suas ações respaldadas por instrumentos orientativos e normativos. </a:t>
            </a:r>
            <a:endParaRPr sz="24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21" name="Google Shape;121;p16"/>
          <p:cNvPicPr preferRelativeResize="0"/>
          <p:nvPr/>
        </p:nvPicPr>
        <p:blipFill>
          <a:blip r:embed="rId4">
            <a:alphaModFix/>
          </a:blip>
          <a:stretch>
            <a:fillRect/>
          </a:stretch>
        </p:blipFill>
        <p:spPr>
          <a:xfrm>
            <a:off x="7997625" y="1689075"/>
            <a:ext cx="3581600" cy="4578775"/>
          </a:xfrm>
          <a:prstGeom prst="rect">
            <a:avLst/>
          </a:prstGeom>
          <a:solidFill>
            <a:schemeClr val="lt1"/>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25"/>
        <p:cNvGrpSpPr/>
        <p:nvPr/>
      </p:nvGrpSpPr>
      <p:grpSpPr>
        <a:xfrm>
          <a:off x="0" y="0"/>
          <a:ext cx="0" cy="0"/>
          <a:chOff x="0" y="0"/>
          <a:chExt cx="0" cy="0"/>
        </a:xfrm>
      </p:grpSpPr>
      <p:sp>
        <p:nvSpPr>
          <p:cNvPr id="126" name="Google Shape;126;p17"/>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17"/>
          <p:cNvSpPr/>
          <p:nvPr/>
        </p:nvSpPr>
        <p:spPr>
          <a:xfrm>
            <a:off x="647700" y="541725"/>
            <a:ext cx="8611500" cy="627900"/>
          </a:xfrm>
          <a:prstGeom prst="rect">
            <a:avLst/>
          </a:prstGeom>
          <a:solidFill>
            <a:srgbClr val="1879EC"/>
          </a:solid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pt-BR" sz="2400" b="1">
                <a:solidFill>
                  <a:schemeClr val="lt1"/>
                </a:solidFill>
              </a:rPr>
              <a:t>                              </a:t>
            </a:r>
            <a:endParaRPr sz="2400" b="1">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pt-BR" sz="2400" b="1">
                <a:solidFill>
                  <a:schemeClr val="lt1"/>
                </a:solidFill>
              </a:rPr>
              <a:t>                                 QUADRO FISCAL</a:t>
            </a:r>
            <a:endParaRPr sz="2400" b="1">
              <a:solidFill>
                <a:schemeClr val="lt1"/>
              </a:solidFill>
            </a:endParaRPr>
          </a:p>
          <a:p>
            <a:pPr marL="0" marR="0" lvl="0" indent="0" algn="just" rtl="0">
              <a:lnSpc>
                <a:spcPct val="100000"/>
              </a:lnSpc>
              <a:spcBef>
                <a:spcPts val="0"/>
              </a:spcBef>
              <a:spcAft>
                <a:spcPts val="0"/>
              </a:spcAft>
              <a:buClr>
                <a:srgbClr val="000000"/>
              </a:buClr>
              <a:buSzPts val="2400"/>
              <a:buFont typeface="Arial"/>
              <a:buNone/>
            </a:pPr>
            <a:endParaRPr sz="2000" b="1">
              <a:solidFill>
                <a:schemeClr val="lt1"/>
              </a:solidFill>
              <a:latin typeface="Arial Black"/>
              <a:ea typeface="Arial Black"/>
              <a:cs typeface="Arial Black"/>
              <a:sym typeface="Arial Black"/>
            </a:endParaRPr>
          </a:p>
        </p:txBody>
      </p:sp>
      <p:pic>
        <p:nvPicPr>
          <p:cNvPr id="128" name="Google Shape;128;p17"/>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29" name="Google Shape;129;p17"/>
          <p:cNvSpPr txBox="1"/>
          <p:nvPr/>
        </p:nvSpPr>
        <p:spPr>
          <a:xfrm>
            <a:off x="529100" y="2055375"/>
            <a:ext cx="5471700" cy="422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700">
                <a:solidFill>
                  <a:schemeClr val="dk1"/>
                </a:solidFill>
              </a:rPr>
              <a:t>Atualmente a SUFIS consta com o quadro de 331 fiscais para o atendimento de  reclamações</a:t>
            </a:r>
            <a:endParaRPr sz="2700">
              <a:solidFill>
                <a:schemeClr val="dk1"/>
              </a:solidFill>
            </a:endParaRPr>
          </a:p>
          <a:p>
            <a:pPr marL="0" lvl="0" indent="0" algn="l" rtl="0">
              <a:lnSpc>
                <a:spcPct val="115000"/>
              </a:lnSpc>
              <a:spcBef>
                <a:spcPts val="0"/>
              </a:spcBef>
              <a:spcAft>
                <a:spcPts val="0"/>
              </a:spcAft>
              <a:buNone/>
            </a:pPr>
            <a:r>
              <a:rPr lang="pt-BR" sz="2700">
                <a:solidFill>
                  <a:schemeClr val="dk1"/>
                </a:solidFill>
              </a:rPr>
              <a:t>relacionadas a demandas  de Controle Urbanístico e Ambiental.</a:t>
            </a:r>
            <a:endParaRPr sz="3100">
              <a:solidFill>
                <a:schemeClr val="dk1"/>
              </a:solidFill>
              <a:latin typeface="Calibri"/>
              <a:ea typeface="Calibri"/>
              <a:cs typeface="Calibri"/>
              <a:sym typeface="Calibri"/>
            </a:endParaRPr>
          </a:p>
        </p:txBody>
      </p:sp>
      <p:pic>
        <p:nvPicPr>
          <p:cNvPr id="130" name="Google Shape;130;p17"/>
          <p:cNvPicPr preferRelativeResize="0"/>
          <p:nvPr/>
        </p:nvPicPr>
        <p:blipFill>
          <a:blip r:embed="rId4">
            <a:alphaModFix/>
          </a:blip>
          <a:stretch>
            <a:fillRect/>
          </a:stretch>
        </p:blipFill>
        <p:spPr>
          <a:xfrm>
            <a:off x="6235125" y="1670800"/>
            <a:ext cx="2510750" cy="2930400"/>
          </a:xfrm>
          <a:prstGeom prst="rect">
            <a:avLst/>
          </a:prstGeom>
          <a:solidFill>
            <a:schemeClr val="lt1"/>
          </a:solidFill>
          <a:ln>
            <a:noFill/>
          </a:ln>
        </p:spPr>
      </p:pic>
      <p:pic>
        <p:nvPicPr>
          <p:cNvPr id="131" name="Google Shape;131;p17"/>
          <p:cNvPicPr preferRelativeResize="0"/>
          <p:nvPr/>
        </p:nvPicPr>
        <p:blipFill>
          <a:blip r:embed="rId5">
            <a:alphaModFix/>
          </a:blip>
          <a:stretch>
            <a:fillRect/>
          </a:stretch>
        </p:blipFill>
        <p:spPr>
          <a:xfrm>
            <a:off x="8496650" y="3587000"/>
            <a:ext cx="2713825" cy="2930400"/>
          </a:xfrm>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35"/>
        <p:cNvGrpSpPr/>
        <p:nvPr/>
      </p:nvGrpSpPr>
      <p:grpSpPr>
        <a:xfrm>
          <a:off x="0" y="0"/>
          <a:ext cx="0" cy="0"/>
          <a:chOff x="0" y="0"/>
          <a:chExt cx="0" cy="0"/>
        </a:xfrm>
      </p:grpSpPr>
      <p:sp>
        <p:nvSpPr>
          <p:cNvPr id="136" name="Google Shape;136;p18"/>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pt-BR" sz="1900">
                <a:solidFill>
                  <a:schemeClr val="lt1"/>
                </a:solidFill>
                <a:latin typeface="Calibri"/>
                <a:ea typeface="Calibri"/>
                <a:cs typeface="Calibri"/>
                <a:sym typeface="Calibri"/>
              </a:rPr>
              <a:t>ed</a:t>
            </a:r>
            <a:endParaRPr sz="1900" b="0" i="0" u="none" strike="noStrike" cap="none">
              <a:solidFill>
                <a:schemeClr val="lt1"/>
              </a:solidFill>
              <a:latin typeface="Calibri"/>
              <a:ea typeface="Calibri"/>
              <a:cs typeface="Calibri"/>
              <a:sym typeface="Calibri"/>
            </a:endParaRPr>
          </a:p>
        </p:txBody>
      </p:sp>
      <p:sp>
        <p:nvSpPr>
          <p:cNvPr id="137" name="Google Shape;137;p18"/>
          <p:cNvSpPr/>
          <p:nvPr/>
        </p:nvSpPr>
        <p:spPr>
          <a:xfrm>
            <a:off x="647700" y="304106"/>
            <a:ext cx="6886500" cy="8655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GEACF - Gerência de Acompanhamento de Ações Fiscais</a:t>
            </a:r>
            <a:endParaRPr sz="2400" b="1" i="0" u="none" strike="noStrike" cap="none">
              <a:solidFill>
                <a:schemeClr val="lt1"/>
              </a:solidFill>
              <a:latin typeface="Arial Black"/>
              <a:ea typeface="Arial Black"/>
              <a:cs typeface="Arial Black"/>
              <a:sym typeface="Arial Black"/>
            </a:endParaRPr>
          </a:p>
        </p:txBody>
      </p:sp>
      <p:pic>
        <p:nvPicPr>
          <p:cNvPr id="138" name="Google Shape;138;p18"/>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39" name="Google Shape;139;p18"/>
          <p:cNvSpPr txBox="1"/>
          <p:nvPr/>
        </p:nvSpPr>
        <p:spPr>
          <a:xfrm>
            <a:off x="647700" y="1499900"/>
            <a:ext cx="11092800" cy="865500"/>
          </a:xfrm>
          <a:prstGeom prst="rect">
            <a:avLst/>
          </a:prstGeom>
          <a:noFill/>
          <a:ln>
            <a:noFill/>
          </a:ln>
        </p:spPr>
        <p:txBody>
          <a:bodyPr spcFirstLastPara="1" wrap="square" lIns="121900" tIns="121900" rIns="121900" bIns="121900" anchor="t" anchorCtr="0">
            <a:noAutofit/>
          </a:bodyPr>
          <a:lstStyle/>
          <a:p>
            <a:pPr marL="12700" lvl="0" indent="0" algn="l" rtl="0">
              <a:spcBef>
                <a:spcPts val="0"/>
              </a:spcBef>
              <a:spcAft>
                <a:spcPts val="0"/>
              </a:spcAft>
              <a:buClr>
                <a:schemeClr val="dk1"/>
              </a:buClr>
              <a:buSzPts val="2000"/>
              <a:buFont typeface="Arial"/>
              <a:buNone/>
            </a:pPr>
            <a:r>
              <a:rPr lang="pt-BR" sz="1900" b="1">
                <a:solidFill>
                  <a:srgbClr val="1879EC"/>
                </a:solidFill>
                <a:latin typeface="Arial Black"/>
                <a:ea typeface="Arial Black"/>
                <a:cs typeface="Arial Black"/>
                <a:sym typeface="Arial Black"/>
              </a:rPr>
              <a:t>EQUIPE LIMPA BELÔ: GRANDES GERADORES DE RESÍDUOS</a:t>
            </a:r>
            <a:endParaRPr sz="2300">
              <a:solidFill>
                <a:schemeClr val="dk2"/>
              </a:solidFill>
            </a:endParaRPr>
          </a:p>
        </p:txBody>
      </p:sp>
      <p:pic>
        <p:nvPicPr>
          <p:cNvPr id="140" name="Google Shape;140;p18"/>
          <p:cNvPicPr preferRelativeResize="0"/>
          <p:nvPr/>
        </p:nvPicPr>
        <p:blipFill>
          <a:blip r:embed="rId4">
            <a:alphaModFix/>
          </a:blip>
          <a:stretch>
            <a:fillRect/>
          </a:stretch>
        </p:blipFill>
        <p:spPr>
          <a:xfrm>
            <a:off x="553250" y="3801558"/>
            <a:ext cx="6108668" cy="2946200"/>
          </a:xfrm>
          <a:prstGeom prst="rect">
            <a:avLst/>
          </a:prstGeom>
          <a:solidFill>
            <a:schemeClr val="lt1"/>
          </a:solidFill>
          <a:ln>
            <a:noFill/>
          </a:ln>
        </p:spPr>
      </p:pic>
      <p:sp>
        <p:nvSpPr>
          <p:cNvPr id="141" name="Google Shape;141;p18"/>
          <p:cNvSpPr txBox="1"/>
          <p:nvPr/>
        </p:nvSpPr>
        <p:spPr>
          <a:xfrm>
            <a:off x="553238" y="2005358"/>
            <a:ext cx="6297600" cy="15951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None/>
            </a:pPr>
            <a:r>
              <a:rPr lang="pt-BR" sz="1700" b="1">
                <a:solidFill>
                  <a:schemeClr val="dk2"/>
                </a:solidFill>
              </a:rPr>
              <a:t>Somos a equipe responsável por fiscalizar a gestão de resíduos sólidos urbanos em Belo Horizonte. Atuamos orientando e fiscalizando conforme a legislação vigente e promovendo a conscientização ambiental como base para a sustentabilidade, a saúde pública e a qualidade de vida urbana.</a:t>
            </a:r>
            <a:endParaRPr sz="1700" b="1">
              <a:solidFill>
                <a:schemeClr val="dk2"/>
              </a:solidFill>
            </a:endParaRPr>
          </a:p>
        </p:txBody>
      </p:sp>
      <p:pic>
        <p:nvPicPr>
          <p:cNvPr id="142" name="Google Shape;142;p18"/>
          <p:cNvPicPr preferRelativeResize="0"/>
          <p:nvPr/>
        </p:nvPicPr>
        <p:blipFill>
          <a:blip r:embed="rId5">
            <a:alphaModFix/>
          </a:blip>
          <a:stretch>
            <a:fillRect/>
          </a:stretch>
        </p:blipFill>
        <p:spPr>
          <a:xfrm>
            <a:off x="8634276" y="4394075"/>
            <a:ext cx="2023775" cy="2037925"/>
          </a:xfrm>
          <a:prstGeom prst="rect">
            <a:avLst/>
          </a:prstGeom>
          <a:solidFill>
            <a:schemeClr val="lt1"/>
          </a:solidFill>
          <a:ln>
            <a:noFill/>
          </a:ln>
        </p:spPr>
      </p:pic>
      <p:pic>
        <p:nvPicPr>
          <p:cNvPr id="143" name="Google Shape;143;p18"/>
          <p:cNvPicPr preferRelativeResize="0"/>
          <p:nvPr/>
        </p:nvPicPr>
        <p:blipFill>
          <a:blip r:embed="rId6">
            <a:alphaModFix/>
          </a:blip>
          <a:stretch>
            <a:fillRect/>
          </a:stretch>
        </p:blipFill>
        <p:spPr>
          <a:xfrm>
            <a:off x="7366825" y="4394075"/>
            <a:ext cx="1267450" cy="2037925"/>
          </a:xfrm>
          <a:prstGeom prst="rect">
            <a:avLst/>
          </a:prstGeom>
          <a:solidFill>
            <a:schemeClr val="lt1"/>
          </a:solidFill>
          <a:ln>
            <a:noFill/>
          </a:ln>
        </p:spPr>
      </p:pic>
      <p:pic>
        <p:nvPicPr>
          <p:cNvPr id="144" name="Google Shape;144;p18"/>
          <p:cNvPicPr preferRelativeResize="0"/>
          <p:nvPr/>
        </p:nvPicPr>
        <p:blipFill>
          <a:blip r:embed="rId7">
            <a:alphaModFix/>
          </a:blip>
          <a:stretch>
            <a:fillRect/>
          </a:stretch>
        </p:blipFill>
        <p:spPr>
          <a:xfrm>
            <a:off x="6850850" y="2188200"/>
            <a:ext cx="1297707" cy="2037925"/>
          </a:xfrm>
          <a:prstGeom prst="rect">
            <a:avLst/>
          </a:prstGeom>
          <a:solidFill>
            <a:schemeClr val="lt1"/>
          </a:solidFill>
          <a:ln>
            <a:noFill/>
          </a:ln>
        </p:spPr>
      </p:pic>
      <p:pic>
        <p:nvPicPr>
          <p:cNvPr id="145" name="Google Shape;145;p18"/>
          <p:cNvPicPr preferRelativeResize="0"/>
          <p:nvPr/>
        </p:nvPicPr>
        <p:blipFill>
          <a:blip r:embed="rId8">
            <a:alphaModFix/>
          </a:blip>
          <a:stretch>
            <a:fillRect/>
          </a:stretch>
        </p:blipFill>
        <p:spPr>
          <a:xfrm>
            <a:off x="8199750" y="2136775"/>
            <a:ext cx="1267450" cy="2140775"/>
          </a:xfrm>
          <a:prstGeom prst="rect">
            <a:avLst/>
          </a:prstGeom>
          <a:solidFill>
            <a:schemeClr val="lt1"/>
          </a:solidFill>
          <a:ln>
            <a:noFill/>
          </a:ln>
        </p:spPr>
      </p:pic>
      <p:pic>
        <p:nvPicPr>
          <p:cNvPr id="146" name="Google Shape;146;p18"/>
          <p:cNvPicPr preferRelativeResize="0"/>
          <p:nvPr/>
        </p:nvPicPr>
        <p:blipFill>
          <a:blip r:embed="rId9">
            <a:alphaModFix/>
          </a:blip>
          <a:stretch>
            <a:fillRect/>
          </a:stretch>
        </p:blipFill>
        <p:spPr>
          <a:xfrm>
            <a:off x="9467200" y="2187650"/>
            <a:ext cx="1154225" cy="1882375"/>
          </a:xfrm>
          <a:prstGeom prst="rect">
            <a:avLst/>
          </a:prstGeom>
          <a:solidFill>
            <a:schemeClr val="lt1"/>
          </a:solidFill>
          <a:ln>
            <a:noFill/>
          </a:ln>
        </p:spPr>
      </p:pic>
      <p:sp>
        <p:nvSpPr>
          <p:cNvPr id="147" name="Google Shape;147;p18"/>
          <p:cNvSpPr txBox="1"/>
          <p:nvPr/>
        </p:nvSpPr>
        <p:spPr>
          <a:xfrm>
            <a:off x="9467200" y="4070025"/>
            <a:ext cx="1363200" cy="4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700" b="1">
                <a:solidFill>
                  <a:srgbClr val="1879EC"/>
                </a:solidFill>
              </a:rPr>
              <a:t>MARCELLA </a:t>
            </a:r>
            <a:r>
              <a:rPr lang="pt-BR" sz="800" b="1">
                <a:solidFill>
                  <a:srgbClr val="1879EC"/>
                </a:solidFill>
              </a:rPr>
              <a:t>FAUSTINO</a:t>
            </a:r>
            <a:endParaRPr sz="800" b="1">
              <a:solidFill>
                <a:srgbClr val="1879EC"/>
              </a:solidFill>
            </a:endParaRPr>
          </a:p>
        </p:txBody>
      </p:sp>
      <p:pic>
        <p:nvPicPr>
          <p:cNvPr id="148" name="Google Shape;148;p18"/>
          <p:cNvPicPr preferRelativeResize="0"/>
          <p:nvPr/>
        </p:nvPicPr>
        <p:blipFill>
          <a:blip r:embed="rId10">
            <a:alphaModFix/>
          </a:blip>
          <a:stretch>
            <a:fillRect/>
          </a:stretch>
        </p:blipFill>
        <p:spPr>
          <a:xfrm>
            <a:off x="10621425" y="2136775"/>
            <a:ext cx="1154225" cy="2140775"/>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52"/>
        <p:cNvGrpSpPr/>
        <p:nvPr/>
      </p:nvGrpSpPr>
      <p:grpSpPr>
        <a:xfrm>
          <a:off x="0" y="0"/>
          <a:ext cx="0" cy="0"/>
          <a:chOff x="0" y="0"/>
          <a:chExt cx="0" cy="0"/>
        </a:xfrm>
      </p:grpSpPr>
      <p:sp>
        <p:nvSpPr>
          <p:cNvPr id="153" name="Google Shape;153;p19"/>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9"/>
          <p:cNvSpPr/>
          <p:nvPr/>
        </p:nvSpPr>
        <p:spPr>
          <a:xfrm>
            <a:off x="647700" y="211350"/>
            <a:ext cx="8225100" cy="9582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a:t>
            </a:r>
            <a:endParaRPr sz="2400" b="1" i="0" u="none" strike="noStrike" cap="none">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GENOC - GERÊNCIA DE NORMATIZAÇÃO E CAPACITAÇÃO DA FISCALIZAÇÃO</a:t>
            </a:r>
            <a:endParaRPr sz="3500" b="1">
              <a:solidFill>
                <a:schemeClr val="lt1"/>
              </a:solidFill>
            </a:endParaRPr>
          </a:p>
          <a:p>
            <a:pPr marL="0" marR="0" lvl="0" indent="0" algn="just" rtl="0">
              <a:lnSpc>
                <a:spcPct val="100000"/>
              </a:lnSpc>
              <a:spcBef>
                <a:spcPts val="0"/>
              </a:spcBef>
              <a:spcAft>
                <a:spcPts val="0"/>
              </a:spcAft>
              <a:buClr>
                <a:srgbClr val="000000"/>
              </a:buClr>
              <a:buSzPts val="2400"/>
              <a:buFont typeface="Arial"/>
              <a:buNone/>
            </a:pPr>
            <a:endParaRPr sz="3500" b="1">
              <a:solidFill>
                <a:schemeClr val="lt1"/>
              </a:solidFill>
            </a:endParaRPr>
          </a:p>
        </p:txBody>
      </p:sp>
      <p:sp>
        <p:nvSpPr>
          <p:cNvPr id="155" name="Google Shape;155;p19"/>
          <p:cNvSpPr txBox="1"/>
          <p:nvPr/>
        </p:nvSpPr>
        <p:spPr>
          <a:xfrm>
            <a:off x="647700" y="1826123"/>
            <a:ext cx="10148100" cy="166800"/>
          </a:xfrm>
          <a:prstGeom prst="rect">
            <a:avLst/>
          </a:prstGeom>
          <a:noFill/>
          <a:ln>
            <a:noFill/>
          </a:ln>
        </p:spPr>
        <p:txBody>
          <a:bodyPr spcFirstLastPara="1" wrap="square" lIns="0" tIns="1270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pt-BR" sz="1000" b="0" i="0" u="none" strike="noStrike" cap="none">
                <a:solidFill>
                  <a:schemeClr val="dk1"/>
                </a:solidFill>
                <a:latin typeface="Arial"/>
                <a:ea typeface="Arial"/>
                <a:cs typeface="Arial"/>
                <a:sym typeface="Arial"/>
              </a:rPr>
              <a:t>                                                                                                                                                                                                                                                                    </a:t>
            </a:r>
            <a:endParaRPr sz="2600" b="0" i="0" u="none" strike="noStrike" cap="none">
              <a:solidFill>
                <a:schemeClr val="dk1"/>
              </a:solidFill>
              <a:latin typeface="Arial"/>
              <a:ea typeface="Arial"/>
              <a:cs typeface="Arial"/>
              <a:sym typeface="Arial"/>
            </a:endParaRPr>
          </a:p>
        </p:txBody>
      </p:sp>
      <p:pic>
        <p:nvPicPr>
          <p:cNvPr id="156" name="Google Shape;156;p19"/>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57" name="Google Shape;157;p19"/>
          <p:cNvSpPr txBox="1"/>
          <p:nvPr/>
        </p:nvSpPr>
        <p:spPr>
          <a:xfrm>
            <a:off x="468050" y="1963800"/>
            <a:ext cx="6013500" cy="42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900">
                <a:solidFill>
                  <a:schemeClr val="dk1"/>
                </a:solidFill>
                <a:latin typeface="Calibri"/>
                <a:ea typeface="Calibri"/>
                <a:cs typeface="Calibri"/>
                <a:sym typeface="Calibri"/>
              </a:rPr>
              <a:t>A SUFIS dispõe de uma gerência específica - GENOC – Gerência de Normatização e Capacitação da Fiscalização que tem como um dos objetivos, capacitar os fiscais para um bom atendimento e estudo das mudanças nas Leis, Decretos, Portarias  Resoluções e outros.</a:t>
            </a:r>
            <a:endParaRPr sz="2900">
              <a:solidFill>
                <a:schemeClr val="dk1"/>
              </a:solidFill>
              <a:latin typeface="Calibri"/>
              <a:ea typeface="Calibri"/>
              <a:cs typeface="Calibri"/>
              <a:sym typeface="Calibri"/>
            </a:endParaRPr>
          </a:p>
        </p:txBody>
      </p:sp>
      <p:pic>
        <p:nvPicPr>
          <p:cNvPr id="158" name="Google Shape;158;p19"/>
          <p:cNvPicPr preferRelativeResize="0"/>
          <p:nvPr/>
        </p:nvPicPr>
        <p:blipFill>
          <a:blip r:embed="rId4">
            <a:alphaModFix/>
          </a:blip>
          <a:stretch>
            <a:fillRect/>
          </a:stretch>
        </p:blipFill>
        <p:spPr>
          <a:xfrm>
            <a:off x="6613800" y="1693200"/>
            <a:ext cx="4100550" cy="4605174"/>
          </a:xfrm>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62"/>
        <p:cNvGrpSpPr/>
        <p:nvPr/>
      </p:nvGrpSpPr>
      <p:grpSpPr>
        <a:xfrm>
          <a:off x="0" y="0"/>
          <a:ext cx="0" cy="0"/>
          <a:chOff x="0" y="0"/>
          <a:chExt cx="0" cy="0"/>
        </a:xfrm>
      </p:grpSpPr>
      <p:sp>
        <p:nvSpPr>
          <p:cNvPr id="163" name="Google Shape;163;p20"/>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20"/>
          <p:cNvSpPr/>
          <p:nvPr/>
        </p:nvSpPr>
        <p:spPr>
          <a:xfrm>
            <a:off x="647700" y="457875"/>
            <a:ext cx="8459100" cy="9057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a:solidFill>
                  <a:schemeClr val="lt1"/>
                </a:solidFill>
                <a:latin typeface="Arial Black"/>
                <a:ea typeface="Arial Black"/>
                <a:cs typeface="Arial Black"/>
                <a:sym typeface="Arial Black"/>
              </a:rPr>
              <a:t>FLUXOS </a:t>
            </a:r>
            <a:r>
              <a:rPr lang="pt-BR" sz="2400" b="1" i="0" u="none" strike="noStrike" cap="none">
                <a:solidFill>
                  <a:schemeClr val="lt1"/>
                </a:solidFill>
                <a:latin typeface="Arial Black"/>
                <a:ea typeface="Arial Black"/>
                <a:cs typeface="Arial Black"/>
                <a:sym typeface="Arial Black"/>
              </a:rPr>
              <a:t> </a:t>
            </a:r>
            <a:endParaRPr sz="2400" b="1" i="0" u="none" strike="noStrike" cap="none">
              <a:solidFill>
                <a:schemeClr val="lt1"/>
              </a:solidFill>
              <a:latin typeface="Arial Black"/>
              <a:ea typeface="Arial Black"/>
              <a:cs typeface="Arial Black"/>
              <a:sym typeface="Arial Black"/>
            </a:endParaRPr>
          </a:p>
          <a:p>
            <a:pPr marL="0" marR="0" lvl="0" indent="0" algn="just" rtl="0">
              <a:lnSpc>
                <a:spcPct val="100000"/>
              </a:lnSpc>
              <a:spcBef>
                <a:spcPts val="0"/>
              </a:spcBef>
              <a:spcAft>
                <a:spcPts val="0"/>
              </a:spcAft>
              <a:buClr>
                <a:srgbClr val="000000"/>
              </a:buClr>
              <a:buSzPts val="2400"/>
              <a:buFont typeface="Arial"/>
              <a:buNone/>
            </a:pPr>
            <a:endParaRPr sz="1700" b="1" i="0" u="none" strike="noStrike" cap="none">
              <a:solidFill>
                <a:schemeClr val="lt1"/>
              </a:solidFill>
              <a:latin typeface="Arial Black"/>
              <a:ea typeface="Arial Black"/>
              <a:cs typeface="Arial Black"/>
              <a:sym typeface="Arial Black"/>
            </a:endParaRPr>
          </a:p>
        </p:txBody>
      </p:sp>
      <p:sp>
        <p:nvSpPr>
          <p:cNvPr id="165" name="Google Shape;165;p20"/>
          <p:cNvSpPr txBox="1"/>
          <p:nvPr/>
        </p:nvSpPr>
        <p:spPr>
          <a:xfrm>
            <a:off x="647700" y="1826125"/>
            <a:ext cx="5925300" cy="320700"/>
          </a:xfrm>
          <a:prstGeom prst="rect">
            <a:avLst/>
          </a:prstGeom>
          <a:noFill/>
          <a:ln>
            <a:noFill/>
          </a:ln>
        </p:spPr>
        <p:txBody>
          <a:bodyPr spcFirstLastPara="1" wrap="square" lIns="0" tIns="12700" rIns="0" bIns="0" anchor="t" anchorCtr="0">
            <a:spAutoFit/>
          </a:bodyPr>
          <a:lstStyle/>
          <a:p>
            <a:pPr marL="0" marR="5080" lvl="0" indent="0" algn="l" rtl="0">
              <a:lnSpc>
                <a:spcPct val="136100"/>
              </a:lnSpc>
              <a:spcBef>
                <a:spcPts val="0"/>
              </a:spcBef>
              <a:spcAft>
                <a:spcPts val="0"/>
              </a:spcAft>
              <a:buClr>
                <a:srgbClr val="000000"/>
              </a:buClr>
              <a:buSzPts val="2000"/>
              <a:buFont typeface="Arial"/>
              <a:buNone/>
            </a:pPr>
            <a:endParaRPr sz="2000" b="1" i="0" u="none" strike="noStrike" cap="none">
              <a:solidFill>
                <a:srgbClr val="1879EC"/>
              </a:solidFill>
              <a:latin typeface="Arial Black"/>
              <a:ea typeface="Arial Black"/>
              <a:cs typeface="Arial Black"/>
              <a:sym typeface="Arial Black"/>
            </a:endParaRPr>
          </a:p>
        </p:txBody>
      </p:sp>
      <p:pic>
        <p:nvPicPr>
          <p:cNvPr id="166" name="Google Shape;166;p20"/>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67" name="Google Shape;167;p20"/>
          <p:cNvSpPr txBox="1"/>
          <p:nvPr/>
        </p:nvSpPr>
        <p:spPr>
          <a:xfrm>
            <a:off x="742775" y="2421675"/>
            <a:ext cx="6105000" cy="31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A equipe de fiscais da GEACF executa as ações a partir do fluxo de trabalho estabelecido com a SLU que encaminha periodicamente solicitações  com a abertura de protocolos junto ao BHDIGITAL encaminhando-os à GEACF para o atendimento.</a:t>
            </a:r>
            <a:endParaRPr sz="2900">
              <a:solidFill>
                <a:schemeClr val="dk1"/>
              </a:solidFill>
              <a:latin typeface="Calibri"/>
              <a:ea typeface="Calibri"/>
              <a:cs typeface="Calibri"/>
              <a:sym typeface="Calibri"/>
            </a:endParaRPr>
          </a:p>
          <a:p>
            <a:pPr marL="0" lvl="0" indent="0" algn="l" rtl="0">
              <a:spcBef>
                <a:spcPts val="0"/>
              </a:spcBef>
              <a:spcAft>
                <a:spcPts val="0"/>
              </a:spcAft>
              <a:buNone/>
            </a:pPr>
            <a:endParaRPr sz="2700">
              <a:solidFill>
                <a:schemeClr val="dk1"/>
              </a:solidFill>
              <a:latin typeface="Calibri"/>
              <a:ea typeface="Calibri"/>
              <a:cs typeface="Calibri"/>
              <a:sym typeface="Calibri"/>
            </a:endParaRPr>
          </a:p>
          <a:p>
            <a:pPr marL="0" lvl="0" indent="0" algn="l" rtl="0">
              <a:lnSpc>
                <a:spcPct val="115000"/>
              </a:lnSpc>
              <a:spcBef>
                <a:spcPts val="1500"/>
              </a:spcBef>
              <a:spcAft>
                <a:spcPts val="1500"/>
              </a:spcAft>
              <a:buNone/>
            </a:pPr>
            <a:endParaRPr sz="2800">
              <a:solidFill>
                <a:schemeClr val="dk1"/>
              </a:solidFill>
              <a:latin typeface="Calibri"/>
              <a:ea typeface="Calibri"/>
              <a:cs typeface="Calibri"/>
              <a:sym typeface="Calibri"/>
            </a:endParaRPr>
          </a:p>
        </p:txBody>
      </p:sp>
      <p:pic>
        <p:nvPicPr>
          <p:cNvPr id="168" name="Google Shape;168;p20"/>
          <p:cNvPicPr preferRelativeResize="0"/>
          <p:nvPr/>
        </p:nvPicPr>
        <p:blipFill>
          <a:blip r:embed="rId4">
            <a:alphaModFix/>
          </a:blip>
          <a:stretch>
            <a:fillRect/>
          </a:stretch>
        </p:blipFill>
        <p:spPr>
          <a:xfrm>
            <a:off x="7448175" y="1635925"/>
            <a:ext cx="2598675" cy="2434100"/>
          </a:xfrm>
          <a:prstGeom prst="rect">
            <a:avLst/>
          </a:prstGeom>
          <a:solidFill>
            <a:schemeClr val="lt1"/>
          </a:solidFill>
          <a:ln>
            <a:noFill/>
          </a:ln>
        </p:spPr>
      </p:pic>
      <p:pic>
        <p:nvPicPr>
          <p:cNvPr id="169" name="Google Shape;169;p20"/>
          <p:cNvPicPr preferRelativeResize="0"/>
          <p:nvPr/>
        </p:nvPicPr>
        <p:blipFill>
          <a:blip r:embed="rId5">
            <a:alphaModFix/>
          </a:blip>
          <a:stretch>
            <a:fillRect/>
          </a:stretch>
        </p:blipFill>
        <p:spPr>
          <a:xfrm>
            <a:off x="9055825" y="3683475"/>
            <a:ext cx="2408600" cy="2645400"/>
          </a:xfrm>
          <a:prstGeom prst="rect">
            <a:avLst/>
          </a:prstGeom>
          <a:solidFill>
            <a:schemeClr val="lt1"/>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1E0FF"/>
        </a:solidFill>
        <a:effectLst/>
      </p:bgPr>
    </p:bg>
    <p:spTree>
      <p:nvGrpSpPr>
        <p:cNvPr id="1" name="Shape 173"/>
        <p:cNvGrpSpPr/>
        <p:nvPr/>
      </p:nvGrpSpPr>
      <p:grpSpPr>
        <a:xfrm>
          <a:off x="0" y="0"/>
          <a:ext cx="0" cy="0"/>
          <a:chOff x="0" y="0"/>
          <a:chExt cx="0" cy="0"/>
        </a:xfrm>
      </p:grpSpPr>
      <p:sp>
        <p:nvSpPr>
          <p:cNvPr id="174" name="Google Shape;174;p21"/>
          <p:cNvSpPr/>
          <p:nvPr/>
        </p:nvSpPr>
        <p:spPr>
          <a:xfrm>
            <a:off x="0" y="1499900"/>
            <a:ext cx="12192000" cy="53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5" name="Google Shape;175;p21"/>
          <p:cNvPicPr preferRelativeResize="0"/>
          <p:nvPr/>
        </p:nvPicPr>
        <p:blipFill rotWithShape="1">
          <a:blip r:embed="rId3">
            <a:alphaModFix/>
          </a:blip>
          <a:srcRect/>
          <a:stretch/>
        </p:blipFill>
        <p:spPr>
          <a:xfrm>
            <a:off x="9528569" y="225595"/>
            <a:ext cx="2292274" cy="958278"/>
          </a:xfrm>
          <a:prstGeom prst="rect">
            <a:avLst/>
          </a:prstGeom>
          <a:noFill/>
          <a:ln>
            <a:noFill/>
          </a:ln>
        </p:spPr>
      </p:pic>
      <p:sp>
        <p:nvSpPr>
          <p:cNvPr id="176" name="Google Shape;176;p21"/>
          <p:cNvSpPr/>
          <p:nvPr/>
        </p:nvSpPr>
        <p:spPr>
          <a:xfrm>
            <a:off x="647700" y="541717"/>
            <a:ext cx="6886500" cy="627900"/>
          </a:xfrm>
          <a:prstGeom prst="rect">
            <a:avLst/>
          </a:prstGeom>
          <a:solidFill>
            <a:srgbClr val="1879E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1" i="0" u="none" strike="noStrike" cap="none">
                <a:solidFill>
                  <a:schemeClr val="lt1"/>
                </a:solidFill>
                <a:latin typeface="Arial Black"/>
                <a:ea typeface="Arial Black"/>
                <a:cs typeface="Arial Black"/>
                <a:sym typeface="Arial Black"/>
              </a:rPr>
              <a:t> PROTOCOLOS</a:t>
            </a:r>
            <a:endParaRPr sz="2700" b="1" i="0" u="none" strike="noStrike" cap="none">
              <a:solidFill>
                <a:schemeClr val="lt1"/>
              </a:solidFill>
              <a:latin typeface="Arial Black"/>
              <a:ea typeface="Arial Black"/>
              <a:cs typeface="Arial Black"/>
              <a:sym typeface="Arial Black"/>
            </a:endParaRPr>
          </a:p>
        </p:txBody>
      </p:sp>
      <p:sp>
        <p:nvSpPr>
          <p:cNvPr id="177" name="Google Shape;177;p21"/>
          <p:cNvSpPr txBox="1"/>
          <p:nvPr/>
        </p:nvSpPr>
        <p:spPr>
          <a:xfrm>
            <a:off x="338925" y="1821350"/>
            <a:ext cx="6281400" cy="47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700">
                <a:solidFill>
                  <a:schemeClr val="dk1"/>
                </a:solidFill>
                <a:latin typeface="Calibri"/>
                <a:ea typeface="Calibri"/>
                <a:cs typeface="Calibri"/>
                <a:sym typeface="Calibri"/>
              </a:rPr>
              <a:t>Os protocolos  encaminhados pela SLU/DPNL (Departamento de Normatização e Licenciamento) são em sua maioria relacionados a estabelecimentos de saúde que constam sem PGRSS,  com protocolos encerrados no órgão de limpeza urbana</a:t>
            </a:r>
            <a:endParaRPr sz="2700">
              <a:solidFill>
                <a:schemeClr val="dk1"/>
              </a:solidFill>
              <a:latin typeface="Calibri"/>
              <a:ea typeface="Calibri"/>
              <a:cs typeface="Calibri"/>
              <a:sym typeface="Calibri"/>
            </a:endParaRPr>
          </a:p>
          <a:p>
            <a:pPr marL="0" lvl="0" indent="0" algn="l" rtl="0">
              <a:spcBef>
                <a:spcPts val="0"/>
              </a:spcBef>
              <a:spcAft>
                <a:spcPts val="0"/>
              </a:spcAft>
              <a:buNone/>
            </a:pPr>
            <a:r>
              <a:rPr lang="pt-BR" sz="2700">
                <a:solidFill>
                  <a:schemeClr val="dk1"/>
                </a:solidFill>
                <a:latin typeface="Calibri"/>
                <a:ea typeface="Calibri"/>
                <a:cs typeface="Calibri"/>
                <a:sym typeface="Calibri"/>
              </a:rPr>
              <a:t>(muitos por ausência de resposta no prazo, por parte do responsável técnico), mas também pela não solicitação de vistoria técnica da SLU para a implantação do PGRSS quando esse foi aprovado. </a:t>
            </a:r>
            <a:endParaRPr sz="2700">
              <a:solidFill>
                <a:schemeClr val="dk1"/>
              </a:solidFill>
              <a:latin typeface="Calibri"/>
              <a:ea typeface="Calibri"/>
              <a:cs typeface="Calibri"/>
              <a:sym typeface="Calibri"/>
            </a:endParaRPr>
          </a:p>
        </p:txBody>
      </p:sp>
      <p:pic>
        <p:nvPicPr>
          <p:cNvPr id="178" name="Google Shape;178;p21"/>
          <p:cNvPicPr preferRelativeResize="0"/>
          <p:nvPr/>
        </p:nvPicPr>
        <p:blipFill>
          <a:blip r:embed="rId4">
            <a:alphaModFix/>
          </a:blip>
          <a:stretch>
            <a:fillRect/>
          </a:stretch>
        </p:blipFill>
        <p:spPr>
          <a:xfrm>
            <a:off x="6878350" y="1739950"/>
            <a:ext cx="4405800" cy="4283700"/>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1549</Words>
  <Application>Microsoft Office PowerPoint</Application>
  <PresentationFormat>Widescreen</PresentationFormat>
  <Paragraphs>133</Paragraphs>
  <Slides>33</Slides>
  <Notes>33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33</vt:i4>
      </vt:variant>
    </vt:vector>
  </HeadingPairs>
  <TitlesOfParts>
    <vt:vector size="38" baseType="lpstr">
      <vt:lpstr>Arial Black</vt:lpstr>
      <vt:lpstr>Roboto</vt: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NAYARA MENEZES FONSECA PR075376</dc:creator>
  <cp:lastModifiedBy>Cássia Torres de Miranda</cp:lastModifiedBy>
  <cp:revision>1</cp:revision>
  <dcterms:modified xsi:type="dcterms:W3CDTF">2026-01-07T11:15:30Z</dcterms:modified>
</cp:coreProperties>
</file>