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4"/>
  </p:sldMasterIdLst>
  <p:notesMasterIdLst>
    <p:notesMasterId r:id="rId63"/>
  </p:notesMasterIdLst>
  <p:handoutMasterIdLst>
    <p:handoutMasterId r:id="rId64"/>
  </p:handoutMasterIdLst>
  <p:sldIdLst>
    <p:sldId id="256" r:id="rId5"/>
    <p:sldId id="367" r:id="rId6"/>
    <p:sldId id="257" r:id="rId7"/>
    <p:sldId id="368" r:id="rId8"/>
    <p:sldId id="369" r:id="rId9"/>
    <p:sldId id="370" r:id="rId10"/>
    <p:sldId id="373" r:id="rId11"/>
    <p:sldId id="372" r:id="rId12"/>
    <p:sldId id="374" r:id="rId13"/>
    <p:sldId id="376" r:id="rId14"/>
    <p:sldId id="375" r:id="rId15"/>
    <p:sldId id="377" r:id="rId16"/>
    <p:sldId id="379" r:id="rId17"/>
    <p:sldId id="380" r:id="rId18"/>
    <p:sldId id="258" r:id="rId19"/>
    <p:sldId id="381" r:id="rId20"/>
    <p:sldId id="382" r:id="rId21"/>
    <p:sldId id="383" r:id="rId22"/>
    <p:sldId id="385" r:id="rId23"/>
    <p:sldId id="384" r:id="rId24"/>
    <p:sldId id="386" r:id="rId25"/>
    <p:sldId id="422" r:id="rId26"/>
    <p:sldId id="387" r:id="rId27"/>
    <p:sldId id="388" r:id="rId28"/>
    <p:sldId id="389" r:id="rId29"/>
    <p:sldId id="390" r:id="rId30"/>
    <p:sldId id="391" r:id="rId31"/>
    <p:sldId id="392" r:id="rId32"/>
    <p:sldId id="394" r:id="rId33"/>
    <p:sldId id="395" r:id="rId34"/>
    <p:sldId id="396" r:id="rId35"/>
    <p:sldId id="397" r:id="rId36"/>
    <p:sldId id="398" r:id="rId37"/>
    <p:sldId id="399" r:id="rId38"/>
    <p:sldId id="424" r:id="rId39"/>
    <p:sldId id="400" r:id="rId40"/>
    <p:sldId id="401" r:id="rId41"/>
    <p:sldId id="403" r:id="rId42"/>
    <p:sldId id="407" r:id="rId43"/>
    <p:sldId id="415" r:id="rId44"/>
    <p:sldId id="405" r:id="rId45"/>
    <p:sldId id="402" r:id="rId46"/>
    <p:sldId id="414" r:id="rId47"/>
    <p:sldId id="406" r:id="rId48"/>
    <p:sldId id="413" r:id="rId49"/>
    <p:sldId id="404" r:id="rId50"/>
    <p:sldId id="421" r:id="rId51"/>
    <p:sldId id="416" r:id="rId52"/>
    <p:sldId id="426" r:id="rId53"/>
    <p:sldId id="419" r:id="rId54"/>
    <p:sldId id="427" r:id="rId55"/>
    <p:sldId id="423" r:id="rId56"/>
    <p:sldId id="425" r:id="rId57"/>
    <p:sldId id="428" r:id="rId58"/>
    <p:sldId id="409" r:id="rId59"/>
    <p:sldId id="410" r:id="rId60"/>
    <p:sldId id="411" r:id="rId61"/>
    <p:sldId id="412" r:id="rId62"/>
  </p:sldIdLst>
  <p:sldSz cx="12192000" cy="6858000"/>
  <p:notesSz cx="6858000" cy="9144000"/>
  <p:defaultTextStyle>
    <a:defPPr>
      <a:defRPr lang="pt-B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e Dias da Silva Prata Marques" initials="KDdSPM" lastIdx="2" clrIdx="0">
    <p:extLst>
      <p:ext uri="{19B8F6BF-5375-455C-9EA6-DF929625EA0E}">
        <p15:presenceInfo xmlns:p15="http://schemas.microsoft.com/office/powerpoint/2012/main" userId="Karine Dias da Silva Prata Marqu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8080"/>
    <a:srgbClr val="009999"/>
    <a:srgbClr val="00CC99"/>
    <a:srgbClr val="E9EBF5"/>
    <a:srgbClr val="339966"/>
    <a:srgbClr val="BE9A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75F12E-AB4D-414B-90C1-2F52BA61EC6F}" v="210" dt="2025-12-10T19:25:17.685"/>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75294" autoAdjust="0"/>
  </p:normalViewPr>
  <p:slideViewPr>
    <p:cSldViewPr snapToGrid="0">
      <p:cViewPr varScale="1">
        <p:scale>
          <a:sx n="52" d="100"/>
          <a:sy n="52" d="100"/>
        </p:scale>
        <p:origin x="1458" y="60"/>
      </p:cViewPr>
      <p:guideLst>
        <p:guide orient="horz" pos="2160"/>
        <p:guide pos="3840"/>
      </p:guideLst>
    </p:cSldViewPr>
  </p:slideViewPr>
  <p:outlineViewPr>
    <p:cViewPr>
      <p:scale>
        <a:sx n="33" d="100"/>
        <a:sy n="33" d="100"/>
      </p:scale>
      <p:origin x="42" y="1614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8c01bd4e5f3a4bea/&#193;rea%20de%20Trabalho/Levantamento%20RSS%202024/r31_RSS_2024_tratado%20-%20Copia.xlsb"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oleObject" Target="https://d.docs.live.net/8c01bd4e5f3a4bea/&#193;rea%20de%20Trabalho/Levantamento%20RSS%202024/r31_RSS_2024_tratado_Completa_26_11.xlsb"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https://d.docs.live.net/8c01bd4e5f3a4bea/&#193;rea%20de%20Trabalho/Trabalho/0-TRABALHO%20GERES.DREI/RSS/Levantamento%20RSS%202024/r31_RSS_2024_tratado_Completa_05_12.xlsb"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https://d.docs.live.net/8c01bd4e5f3a4bea/&#193;rea%20de%20Trabalho/Trabalho/0-TRABALHO%20GERES.DREI/RSS/Levantamento%20RSS%202024/r31_RSS_2024_tratado_Completa_05_12.xlsb"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https://d.docs.live.net/8c01bd4e5f3a4bea/&#193;rea%20de%20Trabalho/Trabalho/0-TRABALHO%20GERES.DREI/RSS/Levantamento%20RSS%202024/r31_RSS_2024_tratado_Completa_05_12.xlsb"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https://d.docs.live.net/8c01bd4e5f3a4bea/&#193;rea%20de%20Trabalho/Trabalho/0-TRABALHO%20GERES.DREI/RSS/Levantamento%20RSS%202024/r31_RSS_2024_tratado_Completa_05_12.xlsb"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r>
              <a:rPr lang="pt-BR" b="1"/>
              <a:t>Percentuais de cada subgrupo dos RSS grupo A, dentre os declarados por subgrupo, em 2022 e 2024</a:t>
            </a:r>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endParaRPr lang="pt-BR"/>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2022</c:v>
          </c:tx>
          <c:spPr>
            <a:solidFill>
              <a:schemeClr val="accent1"/>
            </a:solidFill>
            <a:ln>
              <a:noFill/>
            </a:ln>
            <a:effectLst/>
            <a:sp3d/>
          </c:spPr>
          <c:invertIfNegative val="0"/>
          <c:dLbls>
            <c:spPr>
              <a:noFill/>
              <a:ln>
                <a:noFill/>
              </a:ln>
              <a:effectLst/>
            </c:spPr>
            <c:txPr>
              <a:bodyPr rot="2700000" spcFirstLastPara="1" vertOverflow="clip" horzOverflow="clip" vert="horz" wrap="square" lIns="36576" tIns="18288" rIns="36576" bIns="18288" anchor="ctr" anchorCtr="1">
                <a:spAutoFit/>
              </a:bodyPr>
              <a:lstStyle/>
              <a:p>
                <a:pPr>
                  <a:defRPr sz="1050" b="0" i="0" u="none" strike="noStrike" kern="1200" baseline="0">
                    <a:solidFill>
                      <a:schemeClr val="dk1">
                        <a:lumMod val="65000"/>
                        <a:lumOff val="3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'Resíduos por grupo_subgrupo'!$K$30:$K$34</c:f>
              <c:strCache>
                <c:ptCount val="5"/>
                <c:pt idx="0">
                  <c:v>Subgrupo A1</c:v>
                </c:pt>
                <c:pt idx="1">
                  <c:v>Subgrupo A2</c:v>
                </c:pt>
                <c:pt idx="2">
                  <c:v>Subgrupo A3</c:v>
                </c:pt>
                <c:pt idx="3">
                  <c:v>Subgrupo A4</c:v>
                </c:pt>
                <c:pt idx="4">
                  <c:v>Subgrupo A5</c:v>
                </c:pt>
              </c:strCache>
              <c:extLst/>
            </c:strRef>
          </c:cat>
          <c:val>
            <c:numRef>
              <c:f>'Resíduos por grupo_subgrupo'!$M$30:$M$34</c:f>
              <c:numCache>
                <c:formatCode>General</c:formatCode>
                <c:ptCount val="5"/>
                <c:pt idx="0">
                  <c:v>41.83</c:v>
                </c:pt>
                <c:pt idx="1">
                  <c:v>3.24</c:v>
                </c:pt>
                <c:pt idx="2">
                  <c:v>0.55000000000000004</c:v>
                </c:pt>
                <c:pt idx="3">
                  <c:v>54.07</c:v>
                </c:pt>
                <c:pt idx="4">
                  <c:v>0.24</c:v>
                </c:pt>
              </c:numCache>
              <c:extLst/>
            </c:numRef>
          </c:val>
          <c:extLst>
            <c:ext xmlns:c16="http://schemas.microsoft.com/office/drawing/2014/chart" uri="{C3380CC4-5D6E-409C-BE32-E72D297353CC}">
              <c16:uniqueId val="{00000000-739A-4620-9C21-14843A302EC9}"/>
            </c:ext>
          </c:extLst>
        </c:ser>
        <c:ser>
          <c:idx val="1"/>
          <c:order val="1"/>
          <c:tx>
            <c:v>2024</c:v>
          </c:tx>
          <c:spPr>
            <a:solidFill>
              <a:srgbClr val="FF9900"/>
            </a:solidFill>
            <a:ln>
              <a:noFill/>
            </a:ln>
            <a:effectLst/>
            <a:sp3d/>
          </c:spPr>
          <c:invertIfNegative val="0"/>
          <c:dLbls>
            <c:spPr>
              <a:noFill/>
              <a:ln>
                <a:noFill/>
              </a:ln>
              <a:effectLst/>
            </c:spPr>
            <c:txPr>
              <a:bodyPr rot="2700000" spcFirstLastPara="1" vertOverflow="ellipsis"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'Resíduos por grupo_subgrupo'!$K$30:$K$34</c:f>
              <c:strCache>
                <c:ptCount val="5"/>
                <c:pt idx="0">
                  <c:v>Subgrupo A1</c:v>
                </c:pt>
                <c:pt idx="1">
                  <c:v>Subgrupo A2</c:v>
                </c:pt>
                <c:pt idx="2">
                  <c:v>Subgrupo A3</c:v>
                </c:pt>
                <c:pt idx="3">
                  <c:v>Subgrupo A4</c:v>
                </c:pt>
                <c:pt idx="4">
                  <c:v>Subgrupo A5</c:v>
                </c:pt>
              </c:strCache>
              <c:extLst/>
            </c:strRef>
          </c:cat>
          <c:val>
            <c:numRef>
              <c:f>'Resíduos por grupo_subgrupo'!$N$30:$N$34</c:f>
              <c:numCache>
                <c:formatCode>0.00</c:formatCode>
                <c:ptCount val="5"/>
                <c:pt idx="0">
                  <c:v>40.5145441806416</c:v>
                </c:pt>
                <c:pt idx="1">
                  <c:v>3.1563110887450017</c:v>
                </c:pt>
                <c:pt idx="2">
                  <c:v>0.72173450030450959</c:v>
                </c:pt>
                <c:pt idx="3">
                  <c:v>55.491726583382892</c:v>
                </c:pt>
                <c:pt idx="4">
                  <c:v>0.11568364692602197</c:v>
                </c:pt>
              </c:numCache>
              <c:extLst/>
            </c:numRef>
          </c:val>
          <c:extLst>
            <c:ext xmlns:c16="http://schemas.microsoft.com/office/drawing/2014/chart" uri="{C3380CC4-5D6E-409C-BE32-E72D297353CC}">
              <c16:uniqueId val="{00000001-739A-4620-9C21-14843A302EC9}"/>
            </c:ext>
          </c:extLst>
        </c:ser>
        <c:dLbls>
          <c:showLegendKey val="0"/>
          <c:showVal val="0"/>
          <c:showCatName val="0"/>
          <c:showSerName val="0"/>
          <c:showPercent val="0"/>
          <c:showBubbleSize val="0"/>
        </c:dLbls>
        <c:gapWidth val="150"/>
        <c:shape val="box"/>
        <c:axId val="1743939696"/>
        <c:axId val="1743938736"/>
        <c:axId val="0"/>
      </c:bar3DChart>
      <c:catAx>
        <c:axId val="17439396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crossAx val="1743938736"/>
        <c:crosses val="autoZero"/>
        <c:auto val="1"/>
        <c:lblAlgn val="ctr"/>
        <c:lblOffset val="100"/>
        <c:noMultiLvlLbl val="0"/>
      </c:catAx>
      <c:valAx>
        <c:axId val="1743938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crossAx val="1743939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tx2">
          <a:lumMod val="40000"/>
          <a:lumOff val="60000"/>
        </a:schemeClr>
      </a:solidFill>
    </a:ln>
    <a:effectLst/>
  </c:spPr>
  <c:txPr>
    <a:bodyPr/>
    <a:lstStyle/>
    <a:p>
      <a:pPr>
        <a:defRPr sz="1050"/>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ysClr val="windowText" lastClr="000000"/>
                </a:solidFill>
                <a:latin typeface="+mn-lt"/>
                <a:ea typeface="+mn-ea"/>
                <a:cs typeface="Times New Roman" panose="02020603050405020304" pitchFamily="18" charset="0"/>
              </a:defRPr>
            </a:pPr>
            <a:r>
              <a:rPr lang="pt-BR" sz="1200" b="1" i="0" u="none" strike="noStrike" baseline="0">
                <a:effectLst/>
                <a:latin typeface="+mn-lt"/>
              </a:rPr>
              <a:t>Percentual dos RSS (Grupos A, B, C e E)</a:t>
            </a:r>
          </a:p>
          <a:p>
            <a:pPr>
              <a:defRPr sz="1200" b="1" i="0" u="none" strike="noStrike" kern="1200" baseline="0">
                <a:solidFill>
                  <a:sysClr val="windowText" lastClr="000000"/>
                </a:solidFill>
                <a:latin typeface="+mn-lt"/>
                <a:ea typeface="+mn-ea"/>
                <a:cs typeface="Times New Roman" panose="02020603050405020304" pitchFamily="18" charset="0"/>
              </a:defRPr>
            </a:pPr>
            <a:r>
              <a:rPr lang="pt-BR" sz="1200" b="1" i="0" u="none" strike="noStrike" baseline="0">
                <a:effectLst/>
                <a:latin typeface="+mn-lt"/>
              </a:rPr>
              <a:t> destinados por tecnologia de destinação de RSS </a:t>
            </a:r>
            <a:endParaRPr lang="pt-BR" b="1">
              <a:latin typeface="+mn-lt"/>
            </a:endParaRPr>
          </a:p>
        </c:rich>
      </c:tx>
      <c:overlay val="0"/>
      <c:spPr>
        <a:noFill/>
        <a:ln>
          <a:noFill/>
        </a:ln>
        <a:effectLst/>
      </c:spPr>
    </c:title>
    <c:autoTitleDeleted val="0"/>
    <c:plotArea>
      <c:layout>
        <c:manualLayout>
          <c:layoutTarget val="inner"/>
          <c:xMode val="edge"/>
          <c:yMode val="edge"/>
          <c:x val="0.11172677744934879"/>
          <c:y val="0.22273781902552203"/>
          <c:w val="0.85813544797436603"/>
          <c:h val="0.54409509716157867"/>
        </c:manualLayout>
      </c:layout>
      <c:barChart>
        <c:barDir val="col"/>
        <c:grouping val="clustered"/>
        <c:varyColors val="0"/>
        <c:ser>
          <c:idx val="0"/>
          <c:order val="0"/>
          <c:tx>
            <c:v>Série 2</c:v>
          </c:tx>
          <c:spPr>
            <a:solidFill>
              <a:schemeClr val="accent6">
                <a:lumMod val="75000"/>
              </a:schemeClr>
            </a:solidFill>
            <a:ln>
              <a:noFill/>
            </a:ln>
            <a:effectLst/>
            <a:scene3d>
              <a:camera prst="orthographicFront"/>
              <a:lightRig rig="threePt" dir="t"/>
            </a:scene3d>
          </c:spPr>
          <c:invertIfNegative val="0"/>
          <c:dLbls>
            <c:spPr>
              <a:noFill/>
              <a:ln>
                <a:noFill/>
              </a:ln>
              <a:effectLst/>
            </c:spPr>
            <c:txPr>
              <a:bodyPr wrap="square" lIns="38100" tIns="19050" rIns="38100" bIns="19050" anchor="ctr">
                <a:spAutoFit/>
              </a:bodyPr>
              <a:lstStyle/>
              <a:p>
                <a:pPr>
                  <a:defRPr sz="1000">
                    <a:latin typeface="+mn-lt"/>
                    <a:cs typeface="Times New Roman" panose="02020603050405020304" pitchFamily="18"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'Tecnologia_por grupo_NOVO_ABCE'!$BK$28:$BK$35</c:f>
              <c:strCache>
                <c:ptCount val="8"/>
                <c:pt idx="0">
                  <c:v>Autoclave</c:v>
                </c:pt>
                <c:pt idx="1">
                  <c:v>Incineração</c:v>
                </c:pt>
                <c:pt idx="2">
                  <c:v>Aterro Classe IIA e IIB</c:v>
                </c:pt>
                <c:pt idx="3">
                  <c:v>Aterro Classe I</c:v>
                </c:pt>
                <c:pt idx="4">
                  <c:v>Triagem e Transbordo</c:v>
                </c:pt>
                <c:pt idx="5">
                  <c:v>Coprocessamento</c:v>
                </c:pt>
                <c:pt idx="6">
                  <c:v>Reutilização</c:v>
                </c:pt>
                <c:pt idx="7">
                  <c:v>Outros </c:v>
                </c:pt>
              </c:strCache>
            </c:strRef>
          </c:cat>
          <c:val>
            <c:numRef>
              <c:f>'Tecnologia_por grupo_NOVO_ABCE'!$BL$28:$BL$35</c:f>
              <c:numCache>
                <c:formatCode>0.00</c:formatCode>
                <c:ptCount val="8"/>
                <c:pt idx="0">
                  <c:v>58.654177499674475</c:v>
                </c:pt>
                <c:pt idx="1">
                  <c:v>27.588042831421944</c:v>
                </c:pt>
                <c:pt idx="2">
                  <c:v>5.0245788682522603</c:v>
                </c:pt>
                <c:pt idx="3">
                  <c:v>4.9418226103456782</c:v>
                </c:pt>
                <c:pt idx="4">
                  <c:v>2.7935767018247724</c:v>
                </c:pt>
                <c:pt idx="5">
                  <c:v>0.45625210398033533</c:v>
                </c:pt>
                <c:pt idx="6">
                  <c:v>0.31712468699644336</c:v>
                </c:pt>
                <c:pt idx="7">
                  <c:v>0.22442469750409555</c:v>
                </c:pt>
              </c:numCache>
            </c:numRef>
          </c:val>
          <c:extLst>
            <c:ext xmlns:c16="http://schemas.microsoft.com/office/drawing/2014/chart" uri="{C3380CC4-5D6E-409C-BE32-E72D297353CC}">
              <c16:uniqueId val="{00000000-FC68-483A-9D5C-D0791AAA6568}"/>
            </c:ext>
          </c:extLst>
        </c:ser>
        <c:dLbls>
          <c:showLegendKey val="0"/>
          <c:showVal val="0"/>
          <c:showCatName val="0"/>
          <c:showSerName val="0"/>
          <c:showPercent val="0"/>
          <c:showBubbleSize val="0"/>
        </c:dLbls>
        <c:gapWidth val="100"/>
        <c:overlap val="-24"/>
        <c:axId val="-1585277472"/>
        <c:axId val="-1585278016"/>
        <c:extLst/>
      </c:barChart>
      <c:catAx>
        <c:axId val="-1585277472"/>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168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crossAx val="-1585278016"/>
        <c:crosses val="autoZero"/>
        <c:auto val="1"/>
        <c:lblAlgn val="ctr"/>
        <c:lblOffset val="100"/>
        <c:noMultiLvlLbl val="0"/>
      </c:catAx>
      <c:valAx>
        <c:axId val="-1585278016"/>
        <c:scaling>
          <c:orientation val="minMax"/>
          <c:max val="6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pt-BR">
                    <a:solidFill>
                      <a:sysClr val="windowText" lastClr="000000"/>
                    </a:solidFill>
                  </a:rPr>
                  <a:t>Percentual por tecnologia de destinação (%)</a:t>
                </a:r>
              </a:p>
            </c:rich>
          </c:tx>
          <c:layout>
            <c:manualLayout>
              <c:xMode val="edge"/>
              <c:yMode val="edge"/>
              <c:x val="1.2254901960784314E-2"/>
              <c:y val="0.13248765432098764"/>
            </c:manualLayout>
          </c:layout>
          <c:overlay val="0"/>
          <c:spPr>
            <a:noFill/>
            <a:ln>
              <a:noFill/>
            </a:ln>
            <a:effectLst/>
          </c:sp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crossAx val="-15852774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pt-B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pt-BR" sz="1200" b="1" i="0" u="none" strike="noStrike" baseline="0">
                <a:effectLst/>
              </a:rPr>
              <a:t>Percentual dos RSS Grupo B destinados por tecnologia de destinação de RSS </a:t>
            </a:r>
            <a:endParaRPr lang="pt-BR" b="1"/>
          </a:p>
        </c:rich>
      </c:tx>
      <c:overlay val="0"/>
      <c:spPr>
        <a:noFill/>
        <a:ln>
          <a:noFill/>
        </a:ln>
        <a:effectLst/>
      </c:spPr>
    </c:title>
    <c:autoTitleDeleted val="0"/>
    <c:plotArea>
      <c:layout/>
      <c:barChart>
        <c:barDir val="col"/>
        <c:grouping val="clustered"/>
        <c:varyColors val="0"/>
        <c:ser>
          <c:idx val="0"/>
          <c:order val="0"/>
          <c:tx>
            <c:strRef>
              <c:f>'Tecnologia_por grupo_NOVO_ABCDE'!$BX$26:$BX$31</c:f>
              <c:strCache>
                <c:ptCount val="6"/>
                <c:pt idx="0">
                  <c:v>65,48723</c:v>
                </c:pt>
                <c:pt idx="1">
                  <c:v>18,23762</c:v>
                </c:pt>
                <c:pt idx="2">
                  <c:v>12,01464</c:v>
                </c:pt>
                <c:pt idx="3">
                  <c:v>2,83401</c:v>
                </c:pt>
                <c:pt idx="4">
                  <c:v>0,53697</c:v>
                </c:pt>
                <c:pt idx="5">
                  <c:v>0,88952</c:v>
                </c:pt>
              </c:strCache>
            </c:strRef>
          </c:tx>
          <c:spPr>
            <a:solidFill>
              <a:schemeClr val="accent6">
                <a:lumMod val="75000"/>
              </a:schemeClr>
            </a:solidFill>
            <a:ln>
              <a:noFill/>
            </a:ln>
            <a:effectLst/>
            <a:scene3d>
              <a:camera prst="orthographicFront"/>
              <a:lightRig rig="threePt" dir="t"/>
            </a:scene3d>
          </c:spPr>
          <c:invertIfNegative val="0"/>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'Tecnologia_por grupo_NOVO_ABCDE'!$BW$26:$BW$31</c:f>
              <c:strCache>
                <c:ptCount val="6"/>
                <c:pt idx="0">
                  <c:v>Incineração</c:v>
                </c:pt>
                <c:pt idx="1">
                  <c:v>Aterro Classe I</c:v>
                </c:pt>
                <c:pt idx="2">
                  <c:v>Triagem e Transbordo</c:v>
                </c:pt>
                <c:pt idx="3">
                  <c:v>Coprocessamento</c:v>
                </c:pt>
                <c:pt idx="4">
                  <c:v>Autoclave</c:v>
                </c:pt>
                <c:pt idx="5">
                  <c:v>Outros</c:v>
                </c:pt>
              </c:strCache>
            </c:strRef>
          </c:cat>
          <c:val>
            <c:numRef>
              <c:f>'Tecnologia_por grupo_NOVO_ABCDE'!$BX$26:$BX$31</c:f>
              <c:numCache>
                <c:formatCode>#,##0.00000</c:formatCode>
                <c:ptCount val="6"/>
                <c:pt idx="0">
                  <c:v>65.487234078217185</c:v>
                </c:pt>
                <c:pt idx="1">
                  <c:v>18.237615382203991</c:v>
                </c:pt>
                <c:pt idx="2">
                  <c:v>12.01464468734102</c:v>
                </c:pt>
                <c:pt idx="3">
                  <c:v>2.8340094215908653</c:v>
                </c:pt>
                <c:pt idx="4">
                  <c:v>0.536974126161197</c:v>
                </c:pt>
                <c:pt idx="5">
                  <c:v>0.88952230448574721</c:v>
                </c:pt>
              </c:numCache>
            </c:numRef>
          </c:val>
          <c:extLst>
            <c:ext xmlns:c16="http://schemas.microsoft.com/office/drawing/2014/chart" uri="{C3380CC4-5D6E-409C-BE32-E72D297353CC}">
              <c16:uniqueId val="{00000000-F6FD-490E-A2E0-394D10829C02}"/>
            </c:ext>
          </c:extLst>
        </c:ser>
        <c:dLbls>
          <c:showLegendKey val="0"/>
          <c:showVal val="0"/>
          <c:showCatName val="0"/>
          <c:showSerName val="0"/>
          <c:showPercent val="0"/>
          <c:showBubbleSize val="0"/>
        </c:dLbls>
        <c:gapWidth val="100"/>
        <c:overlap val="-24"/>
        <c:axId val="-1585277472"/>
        <c:axId val="-1585278016"/>
        <c:extLst/>
      </c:barChart>
      <c:catAx>
        <c:axId val="-1585277472"/>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168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crossAx val="-1585278016"/>
        <c:crosses val="autoZero"/>
        <c:auto val="1"/>
        <c:lblAlgn val="ctr"/>
        <c:lblOffset val="100"/>
        <c:noMultiLvlLbl val="0"/>
      </c:catAx>
      <c:valAx>
        <c:axId val="-1585278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pt-BR">
                    <a:solidFill>
                      <a:sysClr val="windowText" lastClr="000000"/>
                    </a:solidFill>
                  </a:rPr>
                  <a:t>Percentual por tecnologia de destinação (%)</a:t>
                </a:r>
              </a:p>
            </c:rich>
          </c:tx>
          <c:layout>
            <c:manualLayout>
              <c:xMode val="edge"/>
              <c:yMode val="edge"/>
              <c:x val="1.2254901960784314E-2"/>
              <c:y val="0.13248765432098764"/>
            </c:manualLayout>
          </c:layout>
          <c:overlay val="0"/>
          <c:spPr>
            <a:noFill/>
            <a:ln>
              <a:noFill/>
            </a:ln>
            <a:effectLst/>
          </c:sp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crossAx val="-15852774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pt-BR"/>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pt-BR" sz="1200" b="1" i="0" u="none" strike="noStrike" baseline="0">
                <a:effectLst/>
              </a:rPr>
              <a:t>Percentual dos RSS Grupo D destinados por tecnologia de destinação de RSS </a:t>
            </a:r>
            <a:endParaRPr lang="pt-BR" b="1"/>
          </a:p>
        </c:rich>
      </c:tx>
      <c:overlay val="0"/>
      <c:spPr>
        <a:noFill/>
        <a:ln>
          <a:noFill/>
        </a:ln>
        <a:effectLst/>
      </c:spPr>
    </c:title>
    <c:autoTitleDeleted val="0"/>
    <c:plotArea>
      <c:layout/>
      <c:barChart>
        <c:barDir val="col"/>
        <c:grouping val="clustered"/>
        <c:varyColors val="0"/>
        <c:ser>
          <c:idx val="0"/>
          <c:order val="0"/>
          <c:tx>
            <c:strRef>
              <c:f>'Tecnologia_por grupo_NOVO_ABCDE'!$BX$74:$BX$80</c:f>
              <c:strCache>
                <c:ptCount val="7"/>
                <c:pt idx="0">
                  <c:v>96,20035</c:v>
                </c:pt>
                <c:pt idx="1">
                  <c:v>1,68341</c:v>
                </c:pt>
                <c:pt idx="2">
                  <c:v>1,06053</c:v>
                </c:pt>
                <c:pt idx="3">
                  <c:v>0,52658</c:v>
                </c:pt>
                <c:pt idx="4">
                  <c:v>0,51215</c:v>
                </c:pt>
                <c:pt idx="5">
                  <c:v>0,00805</c:v>
                </c:pt>
                <c:pt idx="6">
                  <c:v>0,00893</c:v>
                </c:pt>
              </c:strCache>
            </c:strRef>
          </c:tx>
          <c:spPr>
            <a:solidFill>
              <a:schemeClr val="accent6">
                <a:lumMod val="75000"/>
              </a:schemeClr>
            </a:solidFill>
            <a:ln>
              <a:noFill/>
            </a:ln>
            <a:effectLst/>
            <a:scene3d>
              <a:camera prst="orthographicFront"/>
              <a:lightRig rig="threePt" dir="t"/>
            </a:scene3d>
          </c:spPr>
          <c:invertIfNegative val="0"/>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'Tecnologia_por grupo_NOVO_ABCDE'!$BW$74:$BW$80</c:f>
              <c:strCache>
                <c:ptCount val="7"/>
                <c:pt idx="0">
                  <c:v>Aterro Classe IIA e IIB</c:v>
                </c:pt>
                <c:pt idx="1">
                  <c:v>Triagem e Transbordo</c:v>
                </c:pt>
                <c:pt idx="2">
                  <c:v>Reciclagem</c:v>
                </c:pt>
                <c:pt idx="3">
                  <c:v>Incineração</c:v>
                </c:pt>
                <c:pt idx="4">
                  <c:v>Autoclave</c:v>
                </c:pt>
                <c:pt idx="5">
                  <c:v>Aterro Classe I</c:v>
                </c:pt>
                <c:pt idx="6">
                  <c:v>Outros</c:v>
                </c:pt>
              </c:strCache>
            </c:strRef>
          </c:cat>
          <c:val>
            <c:numRef>
              <c:f>'Tecnologia_por grupo_NOVO_ABCDE'!$BX$74:$BX$80</c:f>
              <c:numCache>
                <c:formatCode>#,##0.00000</c:formatCode>
                <c:ptCount val="7"/>
                <c:pt idx="0">
                  <c:v>96.200352810033195</c:v>
                </c:pt>
                <c:pt idx="1">
                  <c:v>1.6834089146828384</c:v>
                </c:pt>
                <c:pt idx="2">
                  <c:v>1.0605328132349729</c:v>
                </c:pt>
                <c:pt idx="3">
                  <c:v>0.52657589626995716</c:v>
                </c:pt>
                <c:pt idx="4">
                  <c:v>0.51215469372602274</c:v>
                </c:pt>
                <c:pt idx="5">
                  <c:v>8.0484307147842844E-3</c:v>
                </c:pt>
                <c:pt idx="6">
                  <c:v>8.9264413382152998E-3</c:v>
                </c:pt>
              </c:numCache>
            </c:numRef>
          </c:val>
          <c:extLst>
            <c:ext xmlns:c16="http://schemas.microsoft.com/office/drawing/2014/chart" uri="{C3380CC4-5D6E-409C-BE32-E72D297353CC}">
              <c16:uniqueId val="{00000000-EB5D-4575-A253-9C63B6EA6AA1}"/>
            </c:ext>
          </c:extLst>
        </c:ser>
        <c:dLbls>
          <c:showLegendKey val="0"/>
          <c:showVal val="0"/>
          <c:showCatName val="0"/>
          <c:showSerName val="0"/>
          <c:showPercent val="0"/>
          <c:showBubbleSize val="0"/>
        </c:dLbls>
        <c:gapWidth val="100"/>
        <c:overlap val="-24"/>
        <c:axId val="-1585277472"/>
        <c:axId val="-1585278016"/>
        <c:extLst/>
      </c:barChart>
      <c:catAx>
        <c:axId val="-1585277472"/>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168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crossAx val="-1585278016"/>
        <c:crosses val="autoZero"/>
        <c:auto val="1"/>
        <c:lblAlgn val="ctr"/>
        <c:lblOffset val="100"/>
        <c:noMultiLvlLbl val="0"/>
      </c:catAx>
      <c:valAx>
        <c:axId val="-1585278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pt-BR">
                    <a:solidFill>
                      <a:sysClr val="windowText" lastClr="000000"/>
                    </a:solidFill>
                  </a:rPr>
                  <a:t>Percentual por tecnologia de destinação (%)</a:t>
                </a:r>
              </a:p>
            </c:rich>
          </c:tx>
          <c:layout>
            <c:manualLayout>
              <c:xMode val="edge"/>
              <c:yMode val="edge"/>
              <c:x val="1.2254901960784314E-2"/>
              <c:y val="0.13248765432098764"/>
            </c:manualLayout>
          </c:layout>
          <c:overlay val="0"/>
          <c:spPr>
            <a:noFill/>
            <a:ln>
              <a:noFill/>
            </a:ln>
            <a:effectLst/>
          </c:sp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crossAx val="-15852774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pt-BR"/>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pt-BR" sz="1200" b="1" i="0" u="none" strike="noStrike" baseline="0">
                <a:effectLst/>
              </a:rPr>
              <a:t>Percentual dos RSS Grupo E destinados por tecnologia de destinação de RSS </a:t>
            </a:r>
            <a:endParaRPr lang="pt-BR" b="1"/>
          </a:p>
        </c:rich>
      </c:tx>
      <c:overlay val="0"/>
      <c:spPr>
        <a:noFill/>
        <a:ln>
          <a:noFill/>
        </a:ln>
        <a:effectLst/>
      </c:spPr>
    </c:title>
    <c:autoTitleDeleted val="0"/>
    <c:plotArea>
      <c:layout/>
      <c:barChart>
        <c:barDir val="col"/>
        <c:grouping val="clustered"/>
        <c:varyColors val="0"/>
        <c:ser>
          <c:idx val="0"/>
          <c:order val="0"/>
          <c:tx>
            <c:strRef>
              <c:f>'Tecnologia_por grupo_NOVO_ABCDE'!$BX$98:$BX$103</c:f>
              <c:strCache>
                <c:ptCount val="6"/>
                <c:pt idx="0">
                  <c:v>76,85468</c:v>
                </c:pt>
                <c:pt idx="1">
                  <c:v>21,64391</c:v>
                </c:pt>
                <c:pt idx="2">
                  <c:v>0,80604</c:v>
                </c:pt>
                <c:pt idx="3">
                  <c:v>0,36984</c:v>
                </c:pt>
                <c:pt idx="4">
                  <c:v>0,32018</c:v>
                </c:pt>
                <c:pt idx="5">
                  <c:v>0,00536</c:v>
                </c:pt>
              </c:strCache>
            </c:strRef>
          </c:tx>
          <c:spPr>
            <a:solidFill>
              <a:schemeClr val="accent6">
                <a:lumMod val="75000"/>
              </a:schemeClr>
            </a:solidFill>
            <a:ln>
              <a:noFill/>
            </a:ln>
            <a:effectLst/>
            <a:scene3d>
              <a:camera prst="orthographicFront"/>
              <a:lightRig rig="threePt" dir="t"/>
            </a:scene3d>
          </c:spPr>
          <c:invertIfNegative val="0"/>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'Tecnologia_por grupo_NOVO_ABCDE'!$BW$98:$BW$103</c:f>
              <c:strCache>
                <c:ptCount val="6"/>
                <c:pt idx="0">
                  <c:v>Autoclave</c:v>
                </c:pt>
                <c:pt idx="1">
                  <c:v>Incineração</c:v>
                </c:pt>
                <c:pt idx="2">
                  <c:v>Aterro Classe IIA e IIB</c:v>
                </c:pt>
                <c:pt idx="3">
                  <c:v>Aterro Classe I</c:v>
                </c:pt>
                <c:pt idx="4">
                  <c:v>Triagem e Transbordo</c:v>
                </c:pt>
                <c:pt idx="5">
                  <c:v>Outros</c:v>
                </c:pt>
              </c:strCache>
            </c:strRef>
          </c:cat>
          <c:val>
            <c:numRef>
              <c:f>'Tecnologia_por grupo_NOVO_ABCDE'!$BX$98:$BX$103</c:f>
              <c:numCache>
                <c:formatCode>#,##0.00000</c:formatCode>
                <c:ptCount val="6"/>
                <c:pt idx="0">
                  <c:v>76.854676399789994</c:v>
                </c:pt>
                <c:pt idx="1">
                  <c:v>21.643905604049539</c:v>
                </c:pt>
                <c:pt idx="2">
                  <c:v>0.8060405272204535</c:v>
                </c:pt>
                <c:pt idx="3">
                  <c:v>0.3698435359357547</c:v>
                </c:pt>
                <c:pt idx="4">
                  <c:v>0.32017740989795873</c:v>
                </c:pt>
                <c:pt idx="5">
                  <c:v>5.3565231062989013E-3</c:v>
                </c:pt>
              </c:numCache>
            </c:numRef>
          </c:val>
          <c:extLst>
            <c:ext xmlns:c16="http://schemas.microsoft.com/office/drawing/2014/chart" uri="{C3380CC4-5D6E-409C-BE32-E72D297353CC}">
              <c16:uniqueId val="{00000000-2B41-4213-8507-F7B7D9CCB5F9}"/>
            </c:ext>
          </c:extLst>
        </c:ser>
        <c:dLbls>
          <c:showLegendKey val="0"/>
          <c:showVal val="0"/>
          <c:showCatName val="0"/>
          <c:showSerName val="0"/>
          <c:showPercent val="0"/>
          <c:showBubbleSize val="0"/>
        </c:dLbls>
        <c:gapWidth val="100"/>
        <c:overlap val="-24"/>
        <c:axId val="-1585277472"/>
        <c:axId val="-1585278016"/>
        <c:extLst/>
      </c:barChart>
      <c:catAx>
        <c:axId val="-1585277472"/>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168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crossAx val="-1585278016"/>
        <c:crosses val="autoZero"/>
        <c:auto val="1"/>
        <c:lblAlgn val="ctr"/>
        <c:lblOffset val="100"/>
        <c:noMultiLvlLbl val="0"/>
      </c:catAx>
      <c:valAx>
        <c:axId val="-1585278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pt-BR">
                    <a:solidFill>
                      <a:sysClr val="windowText" lastClr="000000"/>
                    </a:solidFill>
                  </a:rPr>
                  <a:t>Percentual por tecnologia de destinação (%)</a:t>
                </a:r>
              </a:p>
            </c:rich>
          </c:tx>
          <c:layout>
            <c:manualLayout>
              <c:xMode val="edge"/>
              <c:yMode val="edge"/>
              <c:x val="1.2254901960784314E-2"/>
              <c:y val="0.13248765432098764"/>
            </c:manualLayout>
          </c:layout>
          <c:overlay val="0"/>
          <c:spPr>
            <a:noFill/>
            <a:ln>
              <a:noFill/>
            </a:ln>
            <a:effectLst/>
          </c:sp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crossAx val="-15852774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pt-BR"/>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pt-BR" sz="1200" b="1" i="0" u="none" strike="noStrike" baseline="0">
                <a:effectLst/>
              </a:rPr>
              <a:t>Percentual dos RSS Grupo A destinados por tecnologia de destinação de RSS </a:t>
            </a:r>
            <a:endParaRPr lang="pt-BR" b="1"/>
          </a:p>
        </c:rich>
      </c:tx>
      <c:overlay val="0"/>
      <c:spPr>
        <a:noFill/>
        <a:ln>
          <a:noFill/>
        </a:ln>
        <a:effectLst/>
      </c:spPr>
    </c:title>
    <c:autoTitleDeleted val="0"/>
    <c:plotArea>
      <c:layout/>
      <c:barChart>
        <c:barDir val="col"/>
        <c:grouping val="clustered"/>
        <c:varyColors val="0"/>
        <c:ser>
          <c:idx val="0"/>
          <c:order val="0"/>
          <c:tx>
            <c:strRef>
              <c:f>'Tecnologia_por grupo_NOVO_ABCDE'!$BX$2:$BX$8</c:f>
              <c:strCache>
                <c:ptCount val="7"/>
                <c:pt idx="0">
                  <c:v>68,72208</c:v>
                </c:pt>
                <c:pt idx="1">
                  <c:v>20,11154</c:v>
                </c:pt>
                <c:pt idx="2">
                  <c:v>6,78275</c:v>
                </c:pt>
                <c:pt idx="3">
                  <c:v>2,70131</c:v>
                </c:pt>
                <c:pt idx="4">
                  <c:v>1,13247</c:v>
                </c:pt>
                <c:pt idx="5">
                  <c:v>0,43605</c:v>
                </c:pt>
                <c:pt idx="6">
                  <c:v>0,11381</c:v>
                </c:pt>
              </c:strCache>
            </c:strRef>
          </c:tx>
          <c:spPr>
            <a:solidFill>
              <a:schemeClr val="accent6">
                <a:lumMod val="75000"/>
              </a:schemeClr>
            </a:solidFill>
            <a:ln>
              <a:noFill/>
            </a:ln>
            <a:effectLst/>
            <a:scene3d>
              <a:camera prst="orthographicFront"/>
              <a:lightRig rig="threePt" dir="t"/>
            </a:scene3d>
          </c:spPr>
          <c:invertIfNegative val="0"/>
          <c:dLbls>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'Tecnologia_por grupo_NOVO_ABCDE'!$BW$2:$BW$8</c:f>
              <c:strCache>
                <c:ptCount val="7"/>
                <c:pt idx="0">
                  <c:v>Autoclave</c:v>
                </c:pt>
                <c:pt idx="1">
                  <c:v>Incineração</c:v>
                </c:pt>
                <c:pt idx="2">
                  <c:v>Aterro Classe IIA e IIB</c:v>
                </c:pt>
                <c:pt idx="3">
                  <c:v>Aterro Classe I</c:v>
                </c:pt>
                <c:pt idx="4">
                  <c:v>Triagem e Transbordo</c:v>
                </c:pt>
                <c:pt idx="5">
                  <c:v>Reutilização</c:v>
                </c:pt>
                <c:pt idx="6">
                  <c:v>Outros</c:v>
                </c:pt>
              </c:strCache>
            </c:strRef>
          </c:cat>
          <c:val>
            <c:numRef>
              <c:f>'Tecnologia_por grupo_NOVO_ABCDE'!$BX$2:$BX$8</c:f>
              <c:numCache>
                <c:formatCode>#,##0.00000</c:formatCode>
                <c:ptCount val="7"/>
                <c:pt idx="0">
                  <c:v>68.722078171821252</c:v>
                </c:pt>
                <c:pt idx="1">
                  <c:v>20.111536270617556</c:v>
                </c:pt>
                <c:pt idx="2">
                  <c:v>6.7827546317579683</c:v>
                </c:pt>
                <c:pt idx="3">
                  <c:v>2.7013089318969481</c:v>
                </c:pt>
                <c:pt idx="4">
                  <c:v>1.1324657122429496</c:v>
                </c:pt>
                <c:pt idx="5">
                  <c:v>0.43604694232572061</c:v>
                </c:pt>
                <c:pt idx="6">
                  <c:v>0.113809339337611</c:v>
                </c:pt>
              </c:numCache>
            </c:numRef>
          </c:val>
          <c:extLst>
            <c:ext xmlns:c16="http://schemas.microsoft.com/office/drawing/2014/chart" uri="{C3380CC4-5D6E-409C-BE32-E72D297353CC}">
              <c16:uniqueId val="{00000000-308B-4FEC-BB1B-87C6CF2CD0D9}"/>
            </c:ext>
          </c:extLst>
        </c:ser>
        <c:dLbls>
          <c:showLegendKey val="0"/>
          <c:showVal val="0"/>
          <c:showCatName val="0"/>
          <c:showSerName val="0"/>
          <c:showPercent val="0"/>
          <c:showBubbleSize val="0"/>
        </c:dLbls>
        <c:gapWidth val="100"/>
        <c:overlap val="-24"/>
        <c:axId val="-1585277472"/>
        <c:axId val="-1585278016"/>
        <c:extLst/>
      </c:barChart>
      <c:catAx>
        <c:axId val="-1585277472"/>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168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crossAx val="-1585278016"/>
        <c:crosses val="autoZero"/>
        <c:auto val="1"/>
        <c:lblAlgn val="ctr"/>
        <c:lblOffset val="100"/>
        <c:noMultiLvlLbl val="0"/>
      </c:catAx>
      <c:valAx>
        <c:axId val="-1585278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pt-BR">
                    <a:solidFill>
                      <a:sysClr val="windowText" lastClr="000000"/>
                    </a:solidFill>
                  </a:rPr>
                  <a:t>Percentual por tecnologia de destinação (%)</a:t>
                </a:r>
              </a:p>
            </c:rich>
          </c:tx>
          <c:layout>
            <c:manualLayout>
              <c:xMode val="edge"/>
              <c:yMode val="edge"/>
              <c:x val="1.2254901960784314E-2"/>
              <c:y val="0.13248765432098764"/>
            </c:manualLayout>
          </c:layout>
          <c:overlay val="0"/>
          <c:spPr>
            <a:noFill/>
            <a:ln>
              <a:noFill/>
            </a:ln>
            <a:effectLst/>
          </c:sp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pt-BR"/>
          </a:p>
        </c:txPr>
        <c:crossAx val="-15852774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pt-B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2F2331FA-8E6B-439A-9120-2F2DE9D811C6}" type="datetimeFigureOut">
              <a:rPr lang="pt-BR"/>
              <a:pPr>
                <a:defRPr/>
              </a:pPr>
              <a:t>07/01/2026</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4369F61-E6F3-4622-AEB6-082BC9C989E6}" type="slidenum">
              <a:rPr lang="pt-BR" altLang="pt-BR"/>
              <a:pPr>
                <a:defRPr/>
              </a:pPr>
              <a:t>‹nº›</a:t>
            </a:fld>
            <a:endParaRPr lang="pt-BR" altLang="pt-BR"/>
          </a:p>
        </p:txBody>
      </p:sp>
    </p:spTree>
    <p:extLst>
      <p:ext uri="{BB962C8B-B14F-4D97-AF65-F5344CB8AC3E}">
        <p14:creationId xmlns:p14="http://schemas.microsoft.com/office/powerpoint/2010/main" val="566813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4B49BB8-B969-41FE-BCF6-0136559C48BB}" type="datetimeFigureOut">
              <a:rPr lang="pt-BR"/>
              <a:pPr>
                <a:defRPr/>
              </a:pPr>
              <a:t>07/01/2026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pt-BR" noProof="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noProof="0"/>
              <a:t>Clique para editar 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BBCAF3A-FDA5-4020-85A9-9FC157F923E2}" type="slidenum">
              <a:rPr lang="pt-BR" altLang="pt-BR"/>
              <a:pPr>
                <a:defRPr/>
              </a:pPr>
              <a:t>‹nº›</a:t>
            </a:fld>
            <a:endParaRPr lang="pt-BR" altLang="pt-BR"/>
          </a:p>
        </p:txBody>
      </p:sp>
    </p:spTree>
    <p:extLst>
      <p:ext uri="{BB962C8B-B14F-4D97-AF65-F5344CB8AC3E}">
        <p14:creationId xmlns:p14="http://schemas.microsoft.com/office/powerpoint/2010/main" val="2011173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txBody>
          <a:bodyPr/>
          <a:lstStyle/>
          <a:p>
            <a:endParaRPr lang="pt-BR"/>
          </a:p>
        </p:txBody>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EBBCAF3A-FDA5-4020-85A9-9FC157F923E2}" type="slidenum">
              <a:rPr lang="pt-BR" altLang="pt-BR" smtClean="0"/>
              <a:pPr>
                <a:defRPr/>
              </a:pPr>
              <a:t>6</a:t>
            </a:fld>
            <a:endParaRPr lang="pt-BR" altLang="pt-BR"/>
          </a:p>
        </p:txBody>
      </p:sp>
    </p:spTree>
    <p:extLst>
      <p:ext uri="{BB962C8B-B14F-4D97-AF65-F5344CB8AC3E}">
        <p14:creationId xmlns:p14="http://schemas.microsoft.com/office/powerpoint/2010/main" val="767439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FF33B-3425-37B0-493E-76184EF7D0A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CB38D6B-BCFC-6CBD-759A-0BA3685A3F2E}"/>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CDF6CE4E-7C12-0692-DEBE-2060E835457F}"/>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O quantitativo total de RSS dos grupos A, B, C, D e </a:t>
            </a:r>
            <a:r>
              <a:rPr lang="pt-BR" sz="1200" kern="1200" dirty="0" err="1">
                <a:solidFill>
                  <a:schemeClr val="tx1"/>
                </a:solidFill>
                <a:effectLst/>
                <a:latin typeface="+mn-lt"/>
                <a:ea typeface="+mn-ea"/>
                <a:cs typeface="+mn-cs"/>
              </a:rPr>
              <a:t>E</a:t>
            </a:r>
            <a:r>
              <a:rPr lang="pt-BR" sz="1200" kern="1200" dirty="0">
                <a:solidFill>
                  <a:schemeClr val="tx1"/>
                </a:solidFill>
                <a:effectLst/>
                <a:latin typeface="+mn-lt"/>
                <a:ea typeface="+mn-ea"/>
                <a:cs typeface="+mn-cs"/>
              </a:rPr>
              <a:t> movimentado no período de janeiro a dezembro de 2024 foi de 41.409,821 toneladas. </a:t>
            </a:r>
            <a:r>
              <a:rPr lang="pt-BR" sz="1200" b="1" kern="1200" dirty="0">
                <a:solidFill>
                  <a:schemeClr val="tx1"/>
                </a:solidFill>
                <a:effectLst/>
                <a:latin typeface="+mn-lt"/>
                <a:ea typeface="+mn-ea"/>
                <a:cs typeface="+mn-cs"/>
              </a:rPr>
              <a:t>Enquadram-se nos resíduos movimentados (transportados) todos os gerados e todos os destinados que tenham sido objeto de MTR no Sistema MTR-MG, ou seja, todos os resíduos que têm em seu fluxo a geração ou a destinação em Minas Gerais, ou mesmo ambos, no estado. Portanto, contempla RSS que foram gerados em outros estados também, e destinados em Minas Gerais.</a:t>
            </a:r>
            <a:r>
              <a:rPr lang="pt-BR" sz="1200" kern="1200" dirty="0">
                <a:solidFill>
                  <a:schemeClr val="tx1"/>
                </a:solidFill>
                <a:effectLst/>
                <a:latin typeface="+mn-lt"/>
                <a:ea typeface="+mn-ea"/>
                <a:cs typeface="+mn-cs"/>
              </a:rPr>
              <a:t> Verifica-se que a maior quantidade de RSS movimentado é do grupo A (risco biológico), representando 58,32% do total de RSS movimentados segundo o Sistema MTR. Os RSS do grupo B (risco químico) representaram 12,91% do total de RSS, enquanto os RSS do grupo E (perfurocortantes) representaram 8,97% do total. Assim, os dados demonstram uma predominância dos RSS de risco biológico em relação àqueles com risco químico. Verifica-se ainda que cerca de 42,8 quilos de RSS foram movimentados com a classificação de rejeito radioativo, representando um percentual muito pequeno dos RSS movimentados; os rejeitos radioativos (RSS grupo C) usualmente tem que passar por decaimento dentro da unidade geradora até atingir o limite de dispensa, antes de serem destinados, após o que deveria ser reclassificado como grupo A, B, D ou E. Além disso, conforme art. 11 da DN COPAM 232/2019, sem prejuízo da obrigatoriedade relativa à DMR, a exigência do MTR e do CDF não se aplica aos resíduos e rejeitos radioativos, visto que estão sujeitos a normas específicas da Comissão Nacional de Energia Nuclear – CNEN. A quantidade de RSS classificada como rejeito radioativo dentre os resíduos movimentados com MTR vem decrescendo ao longo dos últimos anos: em 2021 foram 1.210 quilos; em 2022, aproximadamente 176 quilos.</a:t>
            </a:r>
          </a:p>
          <a:p>
            <a:endParaRPr lang="pt-BR" dirty="0"/>
          </a:p>
        </p:txBody>
      </p:sp>
      <p:sp>
        <p:nvSpPr>
          <p:cNvPr id="4" name="Espaço Reservado para Número de Slide 3">
            <a:extLst>
              <a:ext uri="{FF2B5EF4-FFF2-40B4-BE49-F238E27FC236}">
                <a16:creationId xmlns:a16="http://schemas.microsoft.com/office/drawing/2014/main" id="{615A6F3B-288E-049A-DD2D-820118CAE342}"/>
              </a:ext>
            </a:extLst>
          </p:cNvPr>
          <p:cNvSpPr>
            <a:spLocks noGrp="1"/>
          </p:cNvSpPr>
          <p:nvPr>
            <p:ph type="sldNum" sz="quarter" idx="5"/>
          </p:nvPr>
        </p:nvSpPr>
        <p:spPr/>
        <p:txBody>
          <a:bodyPr/>
          <a:lstStyle/>
          <a:p>
            <a:pPr>
              <a:defRPr/>
            </a:pPr>
            <a:fld id="{EBBCAF3A-FDA5-4020-85A9-9FC157F923E2}" type="slidenum">
              <a:rPr lang="pt-BR" altLang="pt-BR" smtClean="0"/>
              <a:pPr>
                <a:defRPr/>
              </a:pPr>
              <a:t>19</a:t>
            </a:fld>
            <a:endParaRPr lang="pt-BR" altLang="pt-BR"/>
          </a:p>
        </p:txBody>
      </p:sp>
    </p:spTree>
    <p:extLst>
      <p:ext uri="{BB962C8B-B14F-4D97-AF65-F5344CB8AC3E}">
        <p14:creationId xmlns:p14="http://schemas.microsoft.com/office/powerpoint/2010/main" val="1580988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DA85C-BF0E-5879-A0EE-C87ABB518C3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A28B8F4-9AA4-5786-B005-8195AFE86AC3}"/>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D0A198C2-8985-522E-59C4-886D0EEB4C2B}"/>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Também é possível observar que o quantitativo de RSS grupo D registrado no sistema é muito inferior à quantidade de RSS do grupo A. Os valores de RSS grupo D não correspondem à realidade, havendo subestimativa do quantitativo real dos resíduos desse grupo relacionada ao fato de que, como estes são equiparados aos resíduos domiciliares, são coletados na maioria das vezes junto aos RSU nos municípios, não sendo objeto de MTR; também uma parte da fração reciclável dos RSS de grupo D são destinados por hospitais e outros geradores a associações e cooperativas de catadores, situação em que o transporte é isento de MTR, sem prejuízo da obrigatoriedade relativa à DMR, conforme art. 11 da DN COPAM 232/2019, para os geradores e destinadores de que trata o art. 16 da referida deliberação. Outra justificativa importante é o fato de que, mesmo nos casos em que há emissão de MTR para os RSS grupo D pelos geradores, há a opção de identificar parte desses resíduos no sistema usando códigos do capítulo 20 da Lista Brasileira de Resíduos. Dessa forma, além do quantitativo específico apresentado para esse grupo de RSS, parte dos resíduos do grupo D estão contemplados nos quantitativos de resíduos de classe II apresentados nesse relatório, sem possibilidade de diferenciar a origem desses resíduos; e parte não está computada nesse relatório, por não ter sido objeto de MTR. Isso posto, cabe destacar que os quantitativos de RSS do grupo D movimentados com MTR em 2024 foram consideravelmente maiores que os movimentados em 2022 (3.543,4145 toneladas) e 2021 (1275,69 toneladas).</a:t>
            </a:r>
          </a:p>
          <a:p>
            <a:endParaRPr lang="pt-BR" dirty="0"/>
          </a:p>
        </p:txBody>
      </p:sp>
      <p:sp>
        <p:nvSpPr>
          <p:cNvPr id="4" name="Espaço Reservado para Número de Slide 3">
            <a:extLst>
              <a:ext uri="{FF2B5EF4-FFF2-40B4-BE49-F238E27FC236}">
                <a16:creationId xmlns:a16="http://schemas.microsoft.com/office/drawing/2014/main" id="{7FC2A039-424E-7E3E-877D-F60845028023}"/>
              </a:ext>
            </a:extLst>
          </p:cNvPr>
          <p:cNvSpPr>
            <a:spLocks noGrp="1"/>
          </p:cNvSpPr>
          <p:nvPr>
            <p:ph type="sldNum" sz="quarter" idx="5"/>
          </p:nvPr>
        </p:nvSpPr>
        <p:spPr/>
        <p:txBody>
          <a:bodyPr/>
          <a:lstStyle/>
          <a:p>
            <a:pPr>
              <a:defRPr/>
            </a:pPr>
            <a:fld id="{EBBCAF3A-FDA5-4020-85A9-9FC157F923E2}" type="slidenum">
              <a:rPr lang="pt-BR" altLang="pt-BR" smtClean="0"/>
              <a:pPr>
                <a:defRPr/>
              </a:pPr>
              <a:t>20</a:t>
            </a:fld>
            <a:endParaRPr lang="pt-BR" altLang="pt-BR"/>
          </a:p>
        </p:txBody>
      </p:sp>
    </p:spTree>
    <p:extLst>
      <p:ext uri="{BB962C8B-B14F-4D97-AF65-F5344CB8AC3E}">
        <p14:creationId xmlns:p14="http://schemas.microsoft.com/office/powerpoint/2010/main" val="3628717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395A0-4625-F69F-564D-FD4CB052E22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5913D16-40E7-DE9E-94DF-7D386C081553}"/>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422862B9-D5AC-2FC6-FD65-DEAE072C08E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kern="1200" dirty="0">
                <a:solidFill>
                  <a:schemeClr val="tx1"/>
                </a:solidFill>
                <a:effectLst/>
                <a:latin typeface="+mn-lt"/>
                <a:ea typeface="+mn-ea"/>
                <a:cs typeface="+mn-cs"/>
              </a:rPr>
              <a:t>A primeira constatação mais evidente analisando comparativamente esses dados é a proximidade das quantidades de RSS movimentados nos períodos avaliados nos dois primeiros relatórios, contrastando com as quantidades significativamente menores verificadas para os anos 2022 e 2024 (na análise sem grupo D). A tendência de diminuição nas quantidades de RSS nos últimos anos possivelmente se deve a um somatório de fatores. Um dos possíveis motivos é uma provável diminuição dos erros ao declarar a forma de destinação dos RSS e à identificação errônea dos armazenadores temporários como destinadores, em decorrência dos comunicados, principalmente o Comunicado sobre o Sistema MTR-MG nº 32, de 14/01/2022, e das orientações e fiscalizações realizadas pela GERES/DREI. Não se pode eliminar também a possibilidade de que esta redução esteja, em alguma medida, relacionada a uma diminuição da geração de RSS em 2022 e em 2024 comparativamente aos dois períodos anteriores, por exemplo, em decorrência da melhoria e fim da situação da pandemia de COVID-19. Para o ano-base 2022, que foi o ano em que foram obtidos os menores quantitativos totais, houve ainda impacto, sobre os quantitativos computados, da alteração do banco de dados, com a exclusão de alguns dados que se referiam a outros tipos de resíduos e não RSS, e principalmente de dados relativos a resíduos que foram apenas armazenados temporariamente (transferência) mas que originalmente estavam sendo contabilizados como destinados. Nos demais anos, não foram realizadas correções nos bancos de dados de RSS. Cabe lembrar que os RSS movimentados analisados até o momento englobam RSS gerados e destinados dentro do estado de Minas Gerais, RSS gerados em Minas Gerais e destinados em outros estados e RSS gerados em outros estados e destinados em Minas Gerais, desde que tenham sido emitidos os respectivos MTRs registrando a movimentação no Sistema MTR-MG.</a:t>
            </a:r>
          </a:p>
          <a:p>
            <a:endParaRPr lang="pt-BR" dirty="0"/>
          </a:p>
        </p:txBody>
      </p:sp>
      <p:sp>
        <p:nvSpPr>
          <p:cNvPr id="4" name="Espaço Reservado para Número de Slide 3">
            <a:extLst>
              <a:ext uri="{FF2B5EF4-FFF2-40B4-BE49-F238E27FC236}">
                <a16:creationId xmlns:a16="http://schemas.microsoft.com/office/drawing/2014/main" id="{3FF4CEE4-B59D-8CED-67E2-12EDE024D27E}"/>
              </a:ext>
            </a:extLst>
          </p:cNvPr>
          <p:cNvSpPr>
            <a:spLocks noGrp="1"/>
          </p:cNvSpPr>
          <p:nvPr>
            <p:ph type="sldNum" sz="quarter" idx="5"/>
          </p:nvPr>
        </p:nvSpPr>
        <p:spPr/>
        <p:txBody>
          <a:bodyPr/>
          <a:lstStyle/>
          <a:p>
            <a:pPr>
              <a:defRPr/>
            </a:pPr>
            <a:fld id="{EBBCAF3A-FDA5-4020-85A9-9FC157F923E2}" type="slidenum">
              <a:rPr lang="pt-BR" altLang="pt-BR" smtClean="0"/>
              <a:pPr>
                <a:defRPr/>
              </a:pPr>
              <a:t>21</a:t>
            </a:fld>
            <a:endParaRPr lang="pt-BR" altLang="pt-BR"/>
          </a:p>
        </p:txBody>
      </p:sp>
    </p:spTree>
    <p:extLst>
      <p:ext uri="{BB962C8B-B14F-4D97-AF65-F5344CB8AC3E}">
        <p14:creationId xmlns:p14="http://schemas.microsoft.com/office/powerpoint/2010/main" val="2829276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B8DAA-7B31-A612-1EAD-DC0608FD9EB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0C409EE-C51B-0413-3460-7BEBF9A14DFE}"/>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84E76BCE-93CF-C874-8D3C-F2F8A9D45DE1}"/>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6E0C34FA-9CBB-5F54-B563-FF1F6DA47235}"/>
              </a:ext>
            </a:extLst>
          </p:cNvPr>
          <p:cNvSpPr>
            <a:spLocks noGrp="1"/>
          </p:cNvSpPr>
          <p:nvPr>
            <p:ph type="sldNum" sz="quarter" idx="5"/>
          </p:nvPr>
        </p:nvSpPr>
        <p:spPr/>
        <p:txBody>
          <a:bodyPr/>
          <a:lstStyle/>
          <a:p>
            <a:pPr>
              <a:defRPr/>
            </a:pPr>
            <a:fld id="{EBBCAF3A-FDA5-4020-85A9-9FC157F923E2}" type="slidenum">
              <a:rPr lang="pt-BR" altLang="pt-BR" smtClean="0"/>
              <a:pPr>
                <a:defRPr/>
              </a:pPr>
              <a:t>22</a:t>
            </a:fld>
            <a:endParaRPr lang="pt-BR" altLang="pt-BR"/>
          </a:p>
        </p:txBody>
      </p:sp>
    </p:spTree>
    <p:extLst>
      <p:ext uri="{BB962C8B-B14F-4D97-AF65-F5344CB8AC3E}">
        <p14:creationId xmlns:p14="http://schemas.microsoft.com/office/powerpoint/2010/main" val="264167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C341BC-1F5F-CB4E-3EBF-0EB10CC5082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9181BC2-3501-FFF4-0F28-C5D380F6EACA}"/>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8E5E379B-7484-4DD6-BEAB-736FECC86AC5}"/>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A216F36D-0C4A-BF99-C58E-C1EF4D26D330}"/>
              </a:ext>
            </a:extLst>
          </p:cNvPr>
          <p:cNvSpPr>
            <a:spLocks noGrp="1"/>
          </p:cNvSpPr>
          <p:nvPr>
            <p:ph type="sldNum" sz="quarter" idx="5"/>
          </p:nvPr>
        </p:nvSpPr>
        <p:spPr/>
        <p:txBody>
          <a:bodyPr/>
          <a:lstStyle/>
          <a:p>
            <a:pPr>
              <a:defRPr/>
            </a:pPr>
            <a:fld id="{EBBCAF3A-FDA5-4020-85A9-9FC157F923E2}" type="slidenum">
              <a:rPr lang="pt-BR" altLang="pt-BR" smtClean="0"/>
              <a:pPr>
                <a:defRPr/>
              </a:pPr>
              <a:t>23</a:t>
            </a:fld>
            <a:endParaRPr lang="pt-BR" altLang="pt-BR"/>
          </a:p>
        </p:txBody>
      </p:sp>
    </p:spTree>
    <p:extLst>
      <p:ext uri="{BB962C8B-B14F-4D97-AF65-F5344CB8AC3E}">
        <p14:creationId xmlns:p14="http://schemas.microsoft.com/office/powerpoint/2010/main" val="4081658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5EAEA-D45D-413C-751E-E5F9C02C368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FC83CBA-EE66-BC74-5BFB-A584D5E8B375}"/>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8F6E22A7-A5D5-77AC-F6A6-6A5811236E3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79B2EDD0-9221-D2CD-8DCB-0D7767D8648A}"/>
              </a:ext>
            </a:extLst>
          </p:cNvPr>
          <p:cNvSpPr>
            <a:spLocks noGrp="1"/>
          </p:cNvSpPr>
          <p:nvPr>
            <p:ph type="sldNum" sz="quarter" idx="5"/>
          </p:nvPr>
        </p:nvSpPr>
        <p:spPr/>
        <p:txBody>
          <a:bodyPr/>
          <a:lstStyle/>
          <a:p>
            <a:pPr>
              <a:defRPr/>
            </a:pPr>
            <a:fld id="{EBBCAF3A-FDA5-4020-85A9-9FC157F923E2}" type="slidenum">
              <a:rPr lang="pt-BR" altLang="pt-BR" smtClean="0"/>
              <a:pPr>
                <a:defRPr/>
              </a:pPr>
              <a:t>24</a:t>
            </a:fld>
            <a:endParaRPr lang="pt-BR" altLang="pt-BR"/>
          </a:p>
        </p:txBody>
      </p:sp>
    </p:spTree>
    <p:extLst>
      <p:ext uri="{BB962C8B-B14F-4D97-AF65-F5344CB8AC3E}">
        <p14:creationId xmlns:p14="http://schemas.microsoft.com/office/powerpoint/2010/main" val="1696402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50FBE-79B7-2AD6-4BB8-AA7FBBD1F1D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2159EFB-3902-8958-99DC-C3D34800175F}"/>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54F28A6F-43A6-2BDA-FE10-F62022A34B34}"/>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Avaliando os dados com foco nas tecnologias de destinação, é possível constatar que os RSS movimentados em Minas Gerais têm como principais formas de destinação o tratamento em “Autoclave”, “Incineração”, disposição em aterro para resíduos perigosos (classe I) e disposição em aterro para resíduos não perigosos (classe II), resultado que tem se repetido ao longo dos anos. Avaliando os dados de forma geral, o fato das maiores quantidades de RSS serem destinados para autoclave, incineração, disposição em aterro para resíduos perigosos (classe I) e disposição em aterro para resíduos não perigosos (classe II) é esperado, coerente com o que define a legislação sobre o assunto com relação à destinação de RSS, notadamente a Resolução Conama 358/2005 e a RDC ANVISA 222/2018, bem como com os resultados observados ao longo dos anos nos panoramas sobre RSS gerados em Minas Gerais.</a:t>
            </a:r>
          </a:p>
          <a:p>
            <a:r>
              <a:rPr lang="pt-BR" sz="1200" kern="1200" dirty="0">
                <a:solidFill>
                  <a:schemeClr val="tx1"/>
                </a:solidFill>
                <a:effectLst/>
                <a:latin typeface="+mn-lt"/>
                <a:ea typeface="+mn-ea"/>
                <a:cs typeface="+mn-cs"/>
              </a:rPr>
              <a:t>Também houve registro de destinação de RSS em 2024 para as seguintes tecnologias: Blendagem para Coprocessamento, Reciclagem, Microondas, Tratamento de Efluentes, Aterro de Reservação – RCC, Tratamento Térmico, Barragem de Rejeitos, Compostagem, Disposição em Cava de Mineração, Gaseificação, Biometanização, Pirólise e Rerrefino, conforme quantidades e respectivos percentuais apresentados na Tabela 34, todos bastante reduzidos em relação ao total; na Figura 38 essas tecnologias de destinação foram representadas como “Outras”, totalizando, somadas, as formas de destinação de 0,224% do quantitativo total de RSS, na análise que considera as quantidades de RSS dos grupos A, B, C e </a:t>
            </a:r>
            <a:r>
              <a:rPr lang="pt-BR" sz="1200" kern="1200" dirty="0" err="1">
                <a:solidFill>
                  <a:schemeClr val="tx1"/>
                </a:solidFill>
                <a:effectLst/>
                <a:latin typeface="+mn-lt"/>
                <a:ea typeface="+mn-ea"/>
                <a:cs typeface="+mn-cs"/>
              </a:rPr>
              <a:t>E</a:t>
            </a:r>
            <a:r>
              <a:rPr lang="pt-BR" sz="1200" kern="1200" dirty="0">
                <a:solidFill>
                  <a:schemeClr val="tx1"/>
                </a:solidFill>
                <a:effectLst/>
                <a:latin typeface="+mn-lt"/>
                <a:ea typeface="+mn-ea"/>
                <a:cs typeface="+mn-cs"/>
              </a:rPr>
              <a:t> .</a:t>
            </a:r>
          </a:p>
          <a:p>
            <a:r>
              <a:rPr lang="pt-BR" sz="1200" kern="1200" dirty="0">
                <a:solidFill>
                  <a:schemeClr val="tx1"/>
                </a:solidFill>
                <a:effectLst/>
                <a:latin typeface="+mn-lt"/>
                <a:ea typeface="+mn-ea"/>
                <a:cs typeface="+mn-cs"/>
              </a:rPr>
              <a:t> </a:t>
            </a:r>
          </a:p>
          <a:p>
            <a:endParaRPr lang="pt-BR" dirty="0"/>
          </a:p>
        </p:txBody>
      </p:sp>
      <p:sp>
        <p:nvSpPr>
          <p:cNvPr id="4" name="Espaço Reservado para Número de Slide 3">
            <a:extLst>
              <a:ext uri="{FF2B5EF4-FFF2-40B4-BE49-F238E27FC236}">
                <a16:creationId xmlns:a16="http://schemas.microsoft.com/office/drawing/2014/main" id="{7B43BCAC-4CB4-A2EF-6112-59FBB4F74298}"/>
              </a:ext>
            </a:extLst>
          </p:cNvPr>
          <p:cNvSpPr>
            <a:spLocks noGrp="1"/>
          </p:cNvSpPr>
          <p:nvPr>
            <p:ph type="sldNum" sz="quarter" idx="5"/>
          </p:nvPr>
        </p:nvSpPr>
        <p:spPr/>
        <p:txBody>
          <a:bodyPr/>
          <a:lstStyle/>
          <a:p>
            <a:pPr>
              <a:defRPr/>
            </a:pPr>
            <a:fld id="{EBBCAF3A-FDA5-4020-85A9-9FC157F923E2}" type="slidenum">
              <a:rPr lang="pt-BR" altLang="pt-BR" smtClean="0"/>
              <a:pPr>
                <a:defRPr/>
              </a:pPr>
              <a:t>25</a:t>
            </a:fld>
            <a:endParaRPr lang="pt-BR" altLang="pt-BR"/>
          </a:p>
        </p:txBody>
      </p:sp>
    </p:spTree>
    <p:extLst>
      <p:ext uri="{BB962C8B-B14F-4D97-AF65-F5344CB8AC3E}">
        <p14:creationId xmlns:p14="http://schemas.microsoft.com/office/powerpoint/2010/main" val="3832671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509D6-119F-0FA7-0D6D-62C4D60AC760}"/>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76B5C7E-34A5-4D18-AB13-D784BAC3C5A8}"/>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7A757F3B-9EDA-E7D4-B838-7426CC3067E5}"/>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Destaca-se como principal forma de destinação dos RSS movimentados no estado o tratamento em “Autoclave”, representando a forma de tratamento de 47,14% desses resíduos, considerando todos os grupos de RSS, e de 58,65%, considerando grupos A, B, C e </a:t>
            </a:r>
            <a:r>
              <a:rPr lang="pt-BR" sz="1200" kern="1200" dirty="0" err="1">
                <a:solidFill>
                  <a:schemeClr val="tx1"/>
                </a:solidFill>
                <a:effectLst/>
                <a:latin typeface="+mn-lt"/>
                <a:ea typeface="+mn-ea"/>
                <a:cs typeface="+mn-cs"/>
              </a:rPr>
              <a:t>E</a:t>
            </a:r>
            <a:r>
              <a:rPr lang="pt-BR" sz="1200" kern="1200" dirty="0">
                <a:solidFill>
                  <a:schemeClr val="tx1"/>
                </a:solidFill>
                <a:effectLst/>
                <a:latin typeface="+mn-lt"/>
                <a:ea typeface="+mn-ea"/>
                <a:cs typeface="+mn-cs"/>
              </a:rPr>
              <a:t> (excluídos da análise os quantitativos de RSS grupo D). No que se refere às quantidades destinadas à incineração e aterro classe II, há uma diferença importante quando se comparam os percentuais calculados considerando, respectivamente, todos os grupos de RSS e somente os RSS de grupos A, B, C e </a:t>
            </a:r>
            <a:r>
              <a:rPr lang="pt-BR" sz="1200" kern="1200" dirty="0" err="1">
                <a:solidFill>
                  <a:schemeClr val="tx1"/>
                </a:solidFill>
                <a:effectLst/>
                <a:latin typeface="+mn-lt"/>
                <a:ea typeface="+mn-ea"/>
                <a:cs typeface="+mn-cs"/>
              </a:rPr>
              <a:t>E</a:t>
            </a:r>
            <a:r>
              <a:rPr lang="pt-BR" sz="1200" kern="1200" dirty="0">
                <a:solidFill>
                  <a:schemeClr val="tx1"/>
                </a:solidFill>
                <a:effectLst/>
                <a:latin typeface="+mn-lt"/>
                <a:ea typeface="+mn-ea"/>
                <a:cs typeface="+mn-cs"/>
              </a:rPr>
              <a:t>. Quando considerados os quantitativos de todos os grupos de RSS, a segunda destinação que mais se destaca é a destinação em “Aterro Classe IIA e IIB” (23,08% do total), seguida da “Incineração” (22,23% do total), diferentemente do que ocorre quando consideramos na análise apenas os grupos A, B, C e </a:t>
            </a:r>
            <a:r>
              <a:rPr lang="pt-BR" sz="1200" kern="1200" dirty="0" err="1">
                <a:solidFill>
                  <a:schemeClr val="tx1"/>
                </a:solidFill>
                <a:effectLst/>
                <a:latin typeface="+mn-lt"/>
                <a:ea typeface="+mn-ea"/>
                <a:cs typeface="+mn-cs"/>
              </a:rPr>
              <a:t>E</a:t>
            </a:r>
            <a:r>
              <a:rPr lang="pt-BR" sz="1200" kern="1200" dirty="0">
                <a:solidFill>
                  <a:schemeClr val="tx1"/>
                </a:solidFill>
                <a:effectLst/>
                <a:latin typeface="+mn-lt"/>
                <a:ea typeface="+mn-ea"/>
                <a:cs typeface="+mn-cs"/>
              </a:rPr>
              <a:t>. No último caso, a segunda destinação que mais se destaca é a “Incineração” (27,59% dos RSS) e em terceiro lugar, fica a destinação em “Aterro Classe IIA e IIB” (5,02%), conforme apresentado na Figura x. Tal diferença justifica-se pelo fato de que a maioria dos RSS destinados a aterros de resíduos não perigosos em 2024 foram de grupo D, de maneira que na análise em que são excluídos os RSS grupo D, há um impacto considerável sobre os percentuais de RSS destinados a aterros de resíduos classe II e a outras destinações; em 2024, como os quantitativos de RSS do grupo D foram muito maiores que em anos anteriores, esse impacto foi maior, ao ponto da destinação em aterro Classe II ter predominado sobre a incineração quanto considerados todos os grupos na análise. </a:t>
            </a:r>
            <a:endParaRPr lang="pt-BR" dirty="0"/>
          </a:p>
        </p:txBody>
      </p:sp>
      <p:sp>
        <p:nvSpPr>
          <p:cNvPr id="4" name="Espaço Reservado para Número de Slide 3">
            <a:extLst>
              <a:ext uri="{FF2B5EF4-FFF2-40B4-BE49-F238E27FC236}">
                <a16:creationId xmlns:a16="http://schemas.microsoft.com/office/drawing/2014/main" id="{1A407628-FC74-5F5B-6B9D-F35D624D6E35}"/>
              </a:ext>
            </a:extLst>
          </p:cNvPr>
          <p:cNvSpPr>
            <a:spLocks noGrp="1"/>
          </p:cNvSpPr>
          <p:nvPr>
            <p:ph type="sldNum" sz="quarter" idx="5"/>
          </p:nvPr>
        </p:nvSpPr>
        <p:spPr/>
        <p:txBody>
          <a:bodyPr/>
          <a:lstStyle/>
          <a:p>
            <a:pPr>
              <a:defRPr/>
            </a:pPr>
            <a:fld id="{EBBCAF3A-FDA5-4020-85A9-9FC157F923E2}" type="slidenum">
              <a:rPr lang="pt-BR" altLang="pt-BR" smtClean="0"/>
              <a:pPr>
                <a:defRPr/>
              </a:pPr>
              <a:t>26</a:t>
            </a:fld>
            <a:endParaRPr lang="pt-BR" altLang="pt-BR"/>
          </a:p>
        </p:txBody>
      </p:sp>
    </p:spTree>
    <p:extLst>
      <p:ext uri="{BB962C8B-B14F-4D97-AF65-F5344CB8AC3E}">
        <p14:creationId xmlns:p14="http://schemas.microsoft.com/office/powerpoint/2010/main" val="1281656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92EDB-FD96-D251-30DD-956845A4860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A8C5154-8449-57F2-44B6-FC5CB9084809}"/>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EB2F6478-A6A4-E79B-32C0-408964FC9BFF}"/>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A quarta destinação que mais se destaca, nas duas abordagens, é a disposição em “Aterro Classe I” (destinação de 3,96% dos RSS, quando considerados todos os grupos, e de 4,94% dos RSS, quando considerados apenas os grupos A, B, C e </a:t>
            </a:r>
            <a:r>
              <a:rPr lang="pt-BR" sz="1200" kern="1200" dirty="0" err="1">
                <a:solidFill>
                  <a:schemeClr val="tx1"/>
                </a:solidFill>
                <a:effectLst/>
                <a:latin typeface="+mn-lt"/>
                <a:ea typeface="+mn-ea"/>
                <a:cs typeface="+mn-cs"/>
              </a:rPr>
              <a:t>E</a:t>
            </a:r>
            <a:r>
              <a:rPr lang="pt-BR" sz="1200" kern="1200" dirty="0">
                <a:solidFill>
                  <a:schemeClr val="tx1"/>
                </a:solidFill>
                <a:effectLst/>
                <a:latin typeface="+mn-lt"/>
                <a:ea typeface="+mn-ea"/>
                <a:cs typeface="+mn-cs"/>
              </a:rPr>
              <a:t>). </a:t>
            </a:r>
          </a:p>
          <a:p>
            <a:endParaRPr lang="pt-BR"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Na ordem decrescente, está a seguir a destinação “Triagem e Transbordo”, sendo declarada como destinação de 2,57% dos RSS (todos os grupos), e 2,79% dos RSS, na análise que considera apenas grupos A, B, C e </a:t>
            </a:r>
            <a:r>
              <a:rPr lang="pt-BR" sz="1200" kern="1200" dirty="0" err="1">
                <a:solidFill>
                  <a:schemeClr val="tx1"/>
                </a:solidFill>
                <a:effectLst/>
                <a:latin typeface="+mn-lt"/>
                <a:ea typeface="+mn-ea"/>
                <a:cs typeface="+mn-cs"/>
              </a:rPr>
              <a:t>E</a:t>
            </a:r>
            <a:r>
              <a:rPr lang="pt-BR" sz="1200" kern="1200" dirty="0">
                <a:solidFill>
                  <a:schemeClr val="tx1"/>
                </a:solidFill>
                <a:effectLst/>
                <a:latin typeface="+mn-lt"/>
                <a:ea typeface="+mn-ea"/>
                <a:cs typeface="+mn-cs"/>
              </a:rPr>
              <a:t>. Na sequência, destacam-se “Coprocessamento” e “Reutilização”, ambas representando menos de 1% do total de RSS destinados, tanto na análise que considera todos os RSS quanto na análise que exclui os RSS grupo D dos cálculos. </a:t>
            </a:r>
            <a:endParaRPr lang="pt-BR" dirty="0"/>
          </a:p>
        </p:txBody>
      </p:sp>
      <p:sp>
        <p:nvSpPr>
          <p:cNvPr id="4" name="Espaço Reservado para Número de Slide 3">
            <a:extLst>
              <a:ext uri="{FF2B5EF4-FFF2-40B4-BE49-F238E27FC236}">
                <a16:creationId xmlns:a16="http://schemas.microsoft.com/office/drawing/2014/main" id="{38BDF36E-4AC6-4268-7F9C-155DA7D904ED}"/>
              </a:ext>
            </a:extLst>
          </p:cNvPr>
          <p:cNvSpPr>
            <a:spLocks noGrp="1"/>
          </p:cNvSpPr>
          <p:nvPr>
            <p:ph type="sldNum" sz="quarter" idx="5"/>
          </p:nvPr>
        </p:nvSpPr>
        <p:spPr/>
        <p:txBody>
          <a:bodyPr/>
          <a:lstStyle/>
          <a:p>
            <a:pPr>
              <a:defRPr/>
            </a:pPr>
            <a:fld id="{EBBCAF3A-FDA5-4020-85A9-9FC157F923E2}" type="slidenum">
              <a:rPr lang="pt-BR" altLang="pt-BR" smtClean="0"/>
              <a:pPr>
                <a:defRPr/>
              </a:pPr>
              <a:t>27</a:t>
            </a:fld>
            <a:endParaRPr lang="pt-BR" altLang="pt-BR"/>
          </a:p>
        </p:txBody>
      </p:sp>
    </p:spTree>
    <p:extLst>
      <p:ext uri="{BB962C8B-B14F-4D97-AF65-F5344CB8AC3E}">
        <p14:creationId xmlns:p14="http://schemas.microsoft.com/office/powerpoint/2010/main" val="1414699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801F7-3D3A-40B6-FA10-8F155DAE111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76909A1-77F6-C00B-DA65-3F54584E25C4}"/>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D129DCC7-BAFD-FBD0-20B0-E6DCA219990D}"/>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Verificou-se a manutenção da predominância da destinação de RSS por tratamento em autoclave, seguido da incineração (com a devida ressalva sobre a diferença observada quando avaliados os dados englobando ou excluindo os RSS do grupo D, já apresentada), com quantitativos de RSS destinados para essas tecnologias superiores a 82% e inferiores a 88% nos quatro anos de análise (2024, 2022, 2021 e primeiro ano de obrigatoriedade; o primeiro relatório considerou dados de outubro de 2019 a outubro de 2020 ). Quase 60% dos RSS movimentados com MTR em 2024, conforme já discutido, eram de grupo A, usualmente tratados por incineração (forma de tratamento obrigatória no caso dos RSS de subgrupo A5) ou tratamentos que visem a redução da carga microbiana dos RSS (caso da autoclave), com exceção dos RSS de subgrupo A4, que podem ser dispostos em aterro sanitário/classe II sem tratamento prévio - mas que, considerando os dados analisados, foi destinado em quantidades maiores para “Autoclave” do que para “Aterro Classe IIA e IIB”.  Ainda, os RSS de grupo B, que representam 13% do total movimentado, são em maioria destinados por meio de tratamento por “Incineração” e disposição em aterro classe I. Os RSS de grupo E devem ser gerenciados conforme o risco presente e, sendo na maioria dos casos de risco biológico ou químico, acabam tendo sua destinação em grande parte também para autoclave e incineração.</a:t>
            </a:r>
          </a:p>
          <a:p>
            <a:endParaRPr lang="pt-BR" dirty="0"/>
          </a:p>
        </p:txBody>
      </p:sp>
      <p:sp>
        <p:nvSpPr>
          <p:cNvPr id="4" name="Espaço Reservado para Número de Slide 3">
            <a:extLst>
              <a:ext uri="{FF2B5EF4-FFF2-40B4-BE49-F238E27FC236}">
                <a16:creationId xmlns:a16="http://schemas.microsoft.com/office/drawing/2014/main" id="{1CFD7A53-0FCF-6BBB-A06B-16AE5BC7E34E}"/>
              </a:ext>
            </a:extLst>
          </p:cNvPr>
          <p:cNvSpPr>
            <a:spLocks noGrp="1"/>
          </p:cNvSpPr>
          <p:nvPr>
            <p:ph type="sldNum" sz="quarter" idx="5"/>
          </p:nvPr>
        </p:nvSpPr>
        <p:spPr/>
        <p:txBody>
          <a:bodyPr/>
          <a:lstStyle/>
          <a:p>
            <a:pPr>
              <a:defRPr/>
            </a:pPr>
            <a:fld id="{EBBCAF3A-FDA5-4020-85A9-9FC157F923E2}" type="slidenum">
              <a:rPr lang="pt-BR" altLang="pt-BR" smtClean="0"/>
              <a:pPr>
                <a:defRPr/>
              </a:pPr>
              <a:t>28</a:t>
            </a:fld>
            <a:endParaRPr lang="pt-BR" altLang="pt-BR"/>
          </a:p>
        </p:txBody>
      </p:sp>
    </p:spTree>
    <p:extLst>
      <p:ext uri="{BB962C8B-B14F-4D97-AF65-F5344CB8AC3E}">
        <p14:creationId xmlns:p14="http://schemas.microsoft.com/office/powerpoint/2010/main" val="3587279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txBody>
          <a:bodyPr/>
          <a:lstStyle/>
          <a:p>
            <a:endParaRPr lang="pt-BR"/>
          </a:p>
        </p:txBody>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a:defRPr/>
            </a:pPr>
            <a:fld id="{EBBCAF3A-FDA5-4020-85A9-9FC157F923E2}" type="slidenum">
              <a:rPr lang="pt-BR" altLang="pt-BR" smtClean="0"/>
              <a:pPr>
                <a:defRPr/>
              </a:pPr>
              <a:t>7</a:t>
            </a:fld>
            <a:endParaRPr lang="pt-BR" altLang="pt-BR"/>
          </a:p>
        </p:txBody>
      </p:sp>
    </p:spTree>
    <p:extLst>
      <p:ext uri="{BB962C8B-B14F-4D97-AF65-F5344CB8AC3E}">
        <p14:creationId xmlns:p14="http://schemas.microsoft.com/office/powerpoint/2010/main" val="2233925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C6B22-5FCB-EB32-15AA-62743A7D4C1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6F2F7A5-6A43-3970-7737-01520AFC2249}"/>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219AA5D3-80A1-369C-77A1-54ECC7B7692A}"/>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Cabe destacar, entretanto, que embora tenha se repetido a predominância do tratamento dos RSS por </a:t>
            </a:r>
            <a:r>
              <a:rPr lang="pt-BR" sz="1200" kern="1200" dirty="0" err="1">
                <a:solidFill>
                  <a:schemeClr val="tx1"/>
                </a:solidFill>
                <a:effectLst/>
                <a:latin typeface="+mn-lt"/>
                <a:ea typeface="+mn-ea"/>
                <a:cs typeface="+mn-cs"/>
              </a:rPr>
              <a:t>autoclavação</a:t>
            </a:r>
            <a:r>
              <a:rPr lang="pt-BR" sz="1200" kern="1200" dirty="0">
                <a:solidFill>
                  <a:schemeClr val="tx1"/>
                </a:solidFill>
                <a:effectLst/>
                <a:latin typeface="+mn-lt"/>
                <a:ea typeface="+mn-ea"/>
                <a:cs typeface="+mn-cs"/>
              </a:rPr>
              <a:t> ou incineração, avaliando os percentuais destinados separadamente para “Autoclave” e “Incineração” em 2024 e comparando-os com os valores verificados nos dois relatórios anteriores produzidos pela GERES (atual DREI) com base nos dados do Sistema MTR-MG, considerando análise para os grupos A, B, C e </a:t>
            </a:r>
            <a:r>
              <a:rPr lang="pt-BR" sz="1200" kern="1200" dirty="0" err="1">
                <a:solidFill>
                  <a:schemeClr val="tx1"/>
                </a:solidFill>
                <a:effectLst/>
                <a:latin typeface="+mn-lt"/>
                <a:ea typeface="+mn-ea"/>
                <a:cs typeface="+mn-cs"/>
              </a:rPr>
              <a:t>E</a:t>
            </a:r>
            <a:r>
              <a:rPr lang="pt-BR" sz="1200" kern="1200" dirty="0">
                <a:solidFill>
                  <a:schemeClr val="tx1"/>
                </a:solidFill>
                <a:effectLst/>
                <a:latin typeface="+mn-lt"/>
                <a:ea typeface="+mn-ea"/>
                <a:cs typeface="+mn-cs"/>
              </a:rPr>
              <a:t>, verifica-se uma diferença expressiva dos percentuais de RSS tratados em “Autoclave” e por “Incineração” em 2024 (58,65% e 27,59%, respectivamente) e em 2022 (55,07% e 32,76%, respectivamente), em relação ao ano-base 2021 (45,70% e 36,98%, respectivamente) e ao período avaliado no primeiro relatório (45,79% e 38,47%, respectivamente). A quantidade de RSS tratada em autoclave, portanto, foi bem superior em 2024 e 2022 em relação aos anos anteriores analisados, atingindo o maior valor em 2024, enquanto o percentual de RSS tratado por incineração se reduziu. Essa alteração possivelmente  tem relação, em algum grau, com a redução dos percentuais de RSS destinados para “Triagem e Transbordo” em relação a anos anteriores, conforme será discutido. Não se pode excluir também a possibilidade de que tal alteração guarde relação com mudanças no mercado de destinação de RSS, com ampliação do número de empreendimentos e capacidade instalada para tratamento de RSS em autoclave, tratamento este que é mais barato do que a incineração.</a:t>
            </a:r>
          </a:p>
          <a:p>
            <a:endParaRPr lang="pt-BR" dirty="0"/>
          </a:p>
        </p:txBody>
      </p:sp>
      <p:sp>
        <p:nvSpPr>
          <p:cNvPr id="4" name="Espaço Reservado para Número de Slide 3">
            <a:extLst>
              <a:ext uri="{FF2B5EF4-FFF2-40B4-BE49-F238E27FC236}">
                <a16:creationId xmlns:a16="http://schemas.microsoft.com/office/drawing/2014/main" id="{086C6911-958D-8BF0-3E6C-B2586ADABF53}"/>
              </a:ext>
            </a:extLst>
          </p:cNvPr>
          <p:cNvSpPr>
            <a:spLocks noGrp="1"/>
          </p:cNvSpPr>
          <p:nvPr>
            <p:ph type="sldNum" sz="quarter" idx="5"/>
          </p:nvPr>
        </p:nvSpPr>
        <p:spPr/>
        <p:txBody>
          <a:bodyPr/>
          <a:lstStyle/>
          <a:p>
            <a:pPr>
              <a:defRPr/>
            </a:pPr>
            <a:fld id="{EBBCAF3A-FDA5-4020-85A9-9FC157F923E2}" type="slidenum">
              <a:rPr lang="pt-BR" altLang="pt-BR" smtClean="0"/>
              <a:pPr>
                <a:defRPr/>
              </a:pPr>
              <a:t>29</a:t>
            </a:fld>
            <a:endParaRPr lang="pt-BR" altLang="pt-BR"/>
          </a:p>
        </p:txBody>
      </p:sp>
    </p:spTree>
    <p:extLst>
      <p:ext uri="{BB962C8B-B14F-4D97-AF65-F5344CB8AC3E}">
        <p14:creationId xmlns:p14="http://schemas.microsoft.com/office/powerpoint/2010/main" val="4215927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B7879-E710-625A-7ECD-39223954495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039ECA6-ECFA-1A65-F5E2-9851D59EC2CC}"/>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ADA26844-9EE1-FF7F-0073-E2D039A72E93}"/>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Avaliando de forma mais detalhada os dados de RSS que tiveram como tecnologia de destinação a “Autoclave”, verifica-se que das 19.520,737 toneladas de RSS destinados para essa forma de destinação, 16.596,077 t eram de grupo A e 2853,934 t eram de grupo E, representando 85,0% e 14,62% respectivamente dos RSS destinados para “Autoclave” – somados, os RSS dos grupos A e </a:t>
            </a:r>
            <a:r>
              <a:rPr lang="pt-BR" sz="1200" kern="1200" dirty="0" err="1">
                <a:solidFill>
                  <a:schemeClr val="tx1"/>
                </a:solidFill>
                <a:effectLst/>
                <a:latin typeface="+mn-lt"/>
                <a:ea typeface="+mn-ea"/>
                <a:cs typeface="+mn-cs"/>
              </a:rPr>
              <a:t>E</a:t>
            </a:r>
            <a:r>
              <a:rPr lang="pt-BR" sz="1200" kern="1200" dirty="0">
                <a:solidFill>
                  <a:schemeClr val="tx1"/>
                </a:solidFill>
                <a:effectLst/>
                <a:latin typeface="+mn-lt"/>
                <a:ea typeface="+mn-ea"/>
                <a:cs typeface="+mn-cs"/>
              </a:rPr>
              <a:t> representam 99,64% dos resíduos autoclavados, considerando a quantidade total de RSS de todos os grupos. Apesar dos grupos A e </a:t>
            </a:r>
            <a:r>
              <a:rPr lang="pt-BR" sz="1200" kern="1200" dirty="0" err="1">
                <a:solidFill>
                  <a:schemeClr val="tx1"/>
                </a:solidFill>
                <a:effectLst/>
                <a:latin typeface="+mn-lt"/>
                <a:ea typeface="+mn-ea"/>
                <a:cs typeface="+mn-cs"/>
              </a:rPr>
              <a:t>E</a:t>
            </a:r>
            <a:r>
              <a:rPr lang="pt-BR" sz="1200" kern="1200" dirty="0">
                <a:solidFill>
                  <a:schemeClr val="tx1"/>
                </a:solidFill>
                <a:effectLst/>
                <a:latin typeface="+mn-lt"/>
                <a:ea typeface="+mn-ea"/>
                <a:cs typeface="+mn-cs"/>
              </a:rPr>
              <a:t> representarem a quase totalidade dos RSS autoclavados, como seria esperado, também houve registro de destinação de RSS dos grupos B, C e D para “Autoclave”. Quase 29 toneladas de RSS grupo B teriam sido destinadas a “Autoclave”, o que tecnicamente não faz sentido, dado que o tratamento em autoclave visa redução da carga microbiana, sendo adequado ao tratamento de RSS dos subgrupos A1, A2 e A4, bem como do grupo E de risco biológico compatível com os dos citados subgrupos, mas não para resíduos de risco químico. Cerca de 42 toneladas de RSS do grupo D teriam sido destinados em “Autoclave”, de acordo com os dados analisados; os RSS do grupo D, equiparados aos domiciliares, não possuem risco tal que justifique seu tratamento ou disposição diferenciados, sendo, portanto, desnecessária sua </a:t>
            </a:r>
            <a:r>
              <a:rPr lang="pt-BR" sz="1200" kern="1200" dirty="0" err="1">
                <a:solidFill>
                  <a:schemeClr val="tx1"/>
                </a:solidFill>
                <a:effectLst/>
                <a:latin typeface="+mn-lt"/>
                <a:ea typeface="+mn-ea"/>
                <a:cs typeface="+mn-cs"/>
              </a:rPr>
              <a:t>autoclavação</a:t>
            </a:r>
            <a:r>
              <a:rPr lang="pt-BR" sz="1200" kern="1200" dirty="0">
                <a:solidFill>
                  <a:schemeClr val="tx1"/>
                </a:solidFill>
                <a:effectLst/>
                <a:latin typeface="+mn-lt"/>
                <a:ea typeface="+mn-ea"/>
                <a:cs typeface="+mn-cs"/>
              </a:rPr>
              <a:t>, desde que devidamente segregado no estabelecimento gerador. Ainda, 18,4 quilos de RSS grupo C (rejeito radioativo) teriam sido destinados à </a:t>
            </a:r>
            <a:r>
              <a:rPr lang="pt-BR" sz="1200" kern="1200" dirty="0" err="1">
                <a:solidFill>
                  <a:schemeClr val="tx1"/>
                </a:solidFill>
                <a:effectLst/>
                <a:latin typeface="+mn-lt"/>
                <a:ea typeface="+mn-ea"/>
                <a:cs typeface="+mn-cs"/>
              </a:rPr>
              <a:t>autoclavação</a:t>
            </a:r>
            <a:r>
              <a:rPr lang="pt-BR" sz="1200" kern="1200" dirty="0">
                <a:solidFill>
                  <a:schemeClr val="tx1"/>
                </a:solidFill>
                <a:effectLst/>
                <a:latin typeface="+mn-lt"/>
                <a:ea typeface="+mn-ea"/>
                <a:cs typeface="+mn-cs"/>
              </a:rPr>
              <a:t>, dado que possivelmente está associado a erro na emissão do manifesto.</a:t>
            </a:r>
            <a:endParaRPr lang="pt-BR" dirty="0"/>
          </a:p>
        </p:txBody>
      </p:sp>
      <p:sp>
        <p:nvSpPr>
          <p:cNvPr id="4" name="Espaço Reservado para Número de Slide 3">
            <a:extLst>
              <a:ext uri="{FF2B5EF4-FFF2-40B4-BE49-F238E27FC236}">
                <a16:creationId xmlns:a16="http://schemas.microsoft.com/office/drawing/2014/main" id="{08F88E26-4776-EEEE-0AF8-298A96F12A03}"/>
              </a:ext>
            </a:extLst>
          </p:cNvPr>
          <p:cNvSpPr>
            <a:spLocks noGrp="1"/>
          </p:cNvSpPr>
          <p:nvPr>
            <p:ph type="sldNum" sz="quarter" idx="5"/>
          </p:nvPr>
        </p:nvSpPr>
        <p:spPr/>
        <p:txBody>
          <a:bodyPr/>
          <a:lstStyle/>
          <a:p>
            <a:pPr>
              <a:defRPr/>
            </a:pPr>
            <a:fld id="{EBBCAF3A-FDA5-4020-85A9-9FC157F923E2}" type="slidenum">
              <a:rPr lang="pt-BR" altLang="pt-BR" smtClean="0"/>
              <a:pPr>
                <a:defRPr/>
              </a:pPr>
              <a:t>30</a:t>
            </a:fld>
            <a:endParaRPr lang="pt-BR" altLang="pt-BR"/>
          </a:p>
        </p:txBody>
      </p:sp>
    </p:spTree>
    <p:extLst>
      <p:ext uri="{BB962C8B-B14F-4D97-AF65-F5344CB8AC3E}">
        <p14:creationId xmlns:p14="http://schemas.microsoft.com/office/powerpoint/2010/main" val="4035324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D5AC6-F2B2-E708-C34F-E511C05D166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12F86D7-0CDF-614A-14EB-C86248FC3644}"/>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B0B22F6E-EAFD-435D-4925-3E9FD975DCB0}"/>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kern="1200" dirty="0">
                <a:solidFill>
                  <a:schemeClr val="tx1"/>
                </a:solidFill>
                <a:effectLst/>
                <a:latin typeface="+mn-lt"/>
                <a:ea typeface="+mn-ea"/>
                <a:cs typeface="+mn-cs"/>
              </a:rPr>
              <a:t>Cumpre mencionar que, dentre os RSS do grupo A tratado em autoclave, um pequeno percentual seria de RSS dos subgrupos A3 e A5, o que não seria adequado também por não ser essa a destinação indicada para esses tipos de resíduos; resíduos do subgrupo A5 (materiais com suspeita ou certeza de contaminação por príons) devem ser obrigatoriamente incinerados, enquanto que os do subgrupo A3 podem ser cremados, sepultados, incinerados ou, na impossibilidade das demais destinações, ter outro processo de destinação, desde que aprovado e licenciado pelo órgão ambiental competente, não havendo previsão explícita de </a:t>
            </a:r>
            <a:r>
              <a:rPr lang="pt-BR" sz="1200" kern="1200" dirty="0" err="1">
                <a:solidFill>
                  <a:schemeClr val="tx1"/>
                </a:solidFill>
                <a:effectLst/>
                <a:latin typeface="+mn-lt"/>
                <a:ea typeface="+mn-ea"/>
                <a:cs typeface="+mn-cs"/>
              </a:rPr>
              <a:t>autoclavação</a:t>
            </a:r>
            <a:r>
              <a:rPr lang="pt-BR" sz="1200" kern="1200" dirty="0">
                <a:solidFill>
                  <a:schemeClr val="tx1"/>
                </a:solidFill>
                <a:effectLst/>
                <a:latin typeface="+mn-lt"/>
                <a:ea typeface="+mn-ea"/>
                <a:cs typeface="+mn-cs"/>
              </a:rPr>
              <a:t> como forma de destinação de peças anatômicas.</a:t>
            </a:r>
          </a:p>
          <a:p>
            <a:endParaRPr lang="pt-BR" dirty="0"/>
          </a:p>
        </p:txBody>
      </p:sp>
      <p:sp>
        <p:nvSpPr>
          <p:cNvPr id="4" name="Espaço Reservado para Número de Slide 3">
            <a:extLst>
              <a:ext uri="{FF2B5EF4-FFF2-40B4-BE49-F238E27FC236}">
                <a16:creationId xmlns:a16="http://schemas.microsoft.com/office/drawing/2014/main" id="{A0852E32-3D49-FA58-FE50-7AFF356F6497}"/>
              </a:ext>
            </a:extLst>
          </p:cNvPr>
          <p:cNvSpPr>
            <a:spLocks noGrp="1"/>
          </p:cNvSpPr>
          <p:nvPr>
            <p:ph type="sldNum" sz="quarter" idx="5"/>
          </p:nvPr>
        </p:nvSpPr>
        <p:spPr/>
        <p:txBody>
          <a:bodyPr/>
          <a:lstStyle/>
          <a:p>
            <a:pPr>
              <a:defRPr/>
            </a:pPr>
            <a:fld id="{EBBCAF3A-FDA5-4020-85A9-9FC157F923E2}" type="slidenum">
              <a:rPr lang="pt-BR" altLang="pt-BR" smtClean="0"/>
              <a:pPr>
                <a:defRPr/>
              </a:pPr>
              <a:t>31</a:t>
            </a:fld>
            <a:endParaRPr lang="pt-BR" altLang="pt-BR"/>
          </a:p>
        </p:txBody>
      </p:sp>
    </p:spTree>
    <p:extLst>
      <p:ext uri="{BB962C8B-B14F-4D97-AF65-F5344CB8AC3E}">
        <p14:creationId xmlns:p14="http://schemas.microsoft.com/office/powerpoint/2010/main" val="69338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11BAA-E275-D6B9-3AEF-15CA7AE78A2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E9407F3-61D5-4B45-9B09-EC7EC1B3B15F}"/>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B0315E9E-97ED-CB47-287B-B64BC462D4A4}"/>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Avaliando os dados de RSS tratados por “Incineração” com mais detalhes, verifica-se que das 9205,022 toneladas  de RSS destinados para essa forma de destinação, 4.856,847 t  eram de grupo A e 3.501,242 t  eram de grupo B, representando 52,76% e 38,04%,  respectivamente, dos RSS incinerados – somados, os RSS dos grupos A e B representam 90,8%  dos RSS tratados via incineração, considerando na quantidade total os RSS de todos os grupos. </a:t>
            </a:r>
          </a:p>
          <a:p>
            <a:r>
              <a:rPr lang="pt-BR" sz="1200" kern="1200" dirty="0">
                <a:solidFill>
                  <a:schemeClr val="tx1"/>
                </a:solidFill>
                <a:effectLst/>
                <a:latin typeface="+mn-lt"/>
                <a:ea typeface="+mn-ea"/>
                <a:cs typeface="+mn-cs"/>
              </a:rPr>
              <a:t>Apesar dos grupos A, B e </a:t>
            </a:r>
            <a:r>
              <a:rPr lang="pt-BR" sz="1200" kern="1200" dirty="0" err="1">
                <a:solidFill>
                  <a:schemeClr val="tx1"/>
                </a:solidFill>
                <a:effectLst/>
                <a:latin typeface="+mn-lt"/>
                <a:ea typeface="+mn-ea"/>
                <a:cs typeface="+mn-cs"/>
              </a:rPr>
              <a:t>E</a:t>
            </a:r>
            <a:r>
              <a:rPr lang="pt-BR" sz="1200" kern="1200" dirty="0">
                <a:solidFill>
                  <a:schemeClr val="tx1"/>
                </a:solidFill>
                <a:effectLst/>
                <a:latin typeface="+mn-lt"/>
                <a:ea typeface="+mn-ea"/>
                <a:cs typeface="+mn-cs"/>
              </a:rPr>
              <a:t> representarem a quase totalidade dos RSS destinados por meio da incineração, como seria esperado, cumpre mencionar que também houve registro de destinação de RSS dos grupos C (24,42 quilos) e D (43,18 t) para incineração. Caso os dados estejam corretos, no caso do grupo D, isso evidencia o encaminhamento de resíduos para tratamento por incineração, desnecessariamente, posto que esses resíduos, equiparados aos domiciliares, não possuem risco que justifique tal destinação, de custo elevado e que frequentemente envolve transporte dos resíduos por longas distâncias. No caso dos rejeitos radioativos, acredita-se que o dado esteja associado a erro na emissão do manifesto, provavelmente na identificação do resíduo, sem prejuízo da investigação sobre a situação constatada, tendo em vista que segundo a Resolução CONAMA n° 316/2002 os operadores de empreendimentos de incineração, devem possuir procedimentos visando o não recebimento de resíduos radioativos.</a:t>
            </a:r>
          </a:p>
          <a:p>
            <a:endParaRPr lang="pt-BR" dirty="0"/>
          </a:p>
        </p:txBody>
      </p:sp>
      <p:sp>
        <p:nvSpPr>
          <p:cNvPr id="4" name="Espaço Reservado para Número de Slide 3">
            <a:extLst>
              <a:ext uri="{FF2B5EF4-FFF2-40B4-BE49-F238E27FC236}">
                <a16:creationId xmlns:a16="http://schemas.microsoft.com/office/drawing/2014/main" id="{1A3C8935-E077-A646-DE3F-38AACCE8C5A8}"/>
              </a:ext>
            </a:extLst>
          </p:cNvPr>
          <p:cNvSpPr>
            <a:spLocks noGrp="1"/>
          </p:cNvSpPr>
          <p:nvPr>
            <p:ph type="sldNum" sz="quarter" idx="5"/>
          </p:nvPr>
        </p:nvSpPr>
        <p:spPr/>
        <p:txBody>
          <a:bodyPr/>
          <a:lstStyle/>
          <a:p>
            <a:pPr>
              <a:defRPr/>
            </a:pPr>
            <a:fld id="{EBBCAF3A-FDA5-4020-85A9-9FC157F923E2}" type="slidenum">
              <a:rPr lang="pt-BR" altLang="pt-BR" smtClean="0"/>
              <a:pPr>
                <a:defRPr/>
              </a:pPr>
              <a:t>32</a:t>
            </a:fld>
            <a:endParaRPr lang="pt-BR" altLang="pt-BR"/>
          </a:p>
        </p:txBody>
      </p:sp>
    </p:spTree>
    <p:extLst>
      <p:ext uri="{BB962C8B-B14F-4D97-AF65-F5344CB8AC3E}">
        <p14:creationId xmlns:p14="http://schemas.microsoft.com/office/powerpoint/2010/main" val="39853805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D5923-D552-7197-27C0-7ABF8044E67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552C5C4-1982-6BC2-770B-6659BFE397C2}"/>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09378223-1FBA-712A-4FBD-9A954E02065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kern="1200" dirty="0">
                <a:solidFill>
                  <a:schemeClr val="tx1"/>
                </a:solidFill>
                <a:effectLst/>
                <a:latin typeface="+mn-lt"/>
                <a:ea typeface="+mn-ea"/>
                <a:cs typeface="+mn-cs"/>
              </a:rPr>
              <a:t>No que se refere aos dados de RSS dispostos em “Aterro Classe I”, observa-se que, das 1.641,81 toneladas de RSS destinados para essa forma de destinação, 652,35 t eram de grupo A e 975,06 t eram de grupo B, quantidades que representam 39,73% e 59,39% respectivamente dos RSS dispostos em Aterro Classe I– somados, os RSS dos grupos A e B representam 99,12% dos RSS dispostos em aterro de resíduos perigosos, considerando as quantidades de todos os grupos de RSS movimentadas em 2024. Ainda, cerca de 13,73 toneladas de RSS de grupo E foram destinados a “Aterro Classe I”, podendo ser em grande parte resíduos perfurocortantes com contaminação química – RSS do grupo E podem ter, além do risco físico associado às próprias características perfurantes e cortantes, risco biológico, químico e/ou radiológico, e devem ser gerenciados conforme os riscos existentes. Não obstante os grupos A, B e </a:t>
            </a:r>
            <a:r>
              <a:rPr lang="pt-BR" sz="1200" kern="1200" dirty="0" err="1">
                <a:solidFill>
                  <a:schemeClr val="tx1"/>
                </a:solidFill>
                <a:effectLst/>
                <a:latin typeface="+mn-lt"/>
                <a:ea typeface="+mn-ea"/>
                <a:cs typeface="+mn-cs"/>
              </a:rPr>
              <a:t>E</a:t>
            </a:r>
            <a:r>
              <a:rPr lang="pt-BR" sz="1200" kern="1200" dirty="0">
                <a:solidFill>
                  <a:schemeClr val="tx1"/>
                </a:solidFill>
                <a:effectLst/>
                <a:latin typeface="+mn-lt"/>
                <a:ea typeface="+mn-ea"/>
                <a:cs typeface="+mn-cs"/>
              </a:rPr>
              <a:t> representarem a quase totalidade dos RSS destinados para “Aterro Classe I”, como seria esperado, cabe destacar que também houve registro de destinação de 660 quilos de RSS dos grupos D para esse tipo de aterro, segundo os dados avaliados; os RSS do grupo D devem ser encaminhados prioritariamente para reutilização, reciclagem, compostagem, logística reversa ou aproveitamento energético, em detrimento da disposição final, conforme ordem de priorização estabelecida na PNRS, devendo apenas sua fração classificada como rejeito, tais como papel e absorventes higiênicos e fralda, ser encaminhados para a disposição final em aterro sanitário licenciado, não sendo esperado nem necessário que resíduos desse grupo, por não serem perigosos, sejam encaminhados para “Aterro Classe I”. </a:t>
            </a:r>
          </a:p>
          <a:p>
            <a:endParaRPr lang="pt-BR" dirty="0"/>
          </a:p>
        </p:txBody>
      </p:sp>
      <p:sp>
        <p:nvSpPr>
          <p:cNvPr id="4" name="Espaço Reservado para Número de Slide 3">
            <a:extLst>
              <a:ext uri="{FF2B5EF4-FFF2-40B4-BE49-F238E27FC236}">
                <a16:creationId xmlns:a16="http://schemas.microsoft.com/office/drawing/2014/main" id="{5CCA5EE4-F062-1DD0-9CDD-CC1EC86B47BF}"/>
              </a:ext>
            </a:extLst>
          </p:cNvPr>
          <p:cNvSpPr>
            <a:spLocks noGrp="1"/>
          </p:cNvSpPr>
          <p:nvPr>
            <p:ph type="sldNum" sz="quarter" idx="5"/>
          </p:nvPr>
        </p:nvSpPr>
        <p:spPr/>
        <p:txBody>
          <a:bodyPr/>
          <a:lstStyle/>
          <a:p>
            <a:pPr>
              <a:defRPr/>
            </a:pPr>
            <a:fld id="{EBBCAF3A-FDA5-4020-85A9-9FC157F923E2}" type="slidenum">
              <a:rPr lang="pt-BR" altLang="pt-BR" smtClean="0"/>
              <a:pPr>
                <a:defRPr/>
              </a:pPr>
              <a:t>33</a:t>
            </a:fld>
            <a:endParaRPr lang="pt-BR" altLang="pt-BR"/>
          </a:p>
        </p:txBody>
      </p:sp>
    </p:spTree>
    <p:extLst>
      <p:ext uri="{BB962C8B-B14F-4D97-AF65-F5344CB8AC3E}">
        <p14:creationId xmlns:p14="http://schemas.microsoft.com/office/powerpoint/2010/main" val="2126595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F850E-089F-4BEC-7A51-87E283B951C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092FB69-306F-897D-CF7D-AD8FF8FF3C79}"/>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402448C8-340B-BE31-855F-E9EE33333193}"/>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kern="1200" dirty="0">
                <a:solidFill>
                  <a:schemeClr val="tx1"/>
                </a:solidFill>
                <a:effectLst/>
                <a:latin typeface="+mn-lt"/>
                <a:ea typeface="+mn-ea"/>
                <a:cs typeface="+mn-cs"/>
              </a:rPr>
              <a:t>Destaca-se que, das 652,35 t de RSS grupo A, 590,68 t correspondem a resíduos de subgrupo A4, enquanto 5,29 t foram identificados como RSS de grupo A, que pode contemplar exclusivamente RSS de subgrupo A4 ou englobar outros subgrupos. Embora a maioria desses RSS de grupo A encaminhados para “Aterro Classe I” seja de subgrupo A4, chama atenção que tenha sido declarada como destinada para esse tipo de destinação cerca de 56,4 toneladas de RSS dos subgrupos A1, A2 e A5, que não podem ter como destinação sua disposição direta em aterro, seja de resíduos perigosos ou não perigosos. Cabe destacar que, conforme instrumentos normativos federais (art. 53 da RDC ANVISA 222/2018, versão comentada) e estaduais (art. 5º da DN COPAM 171/2011) sobre resíduos de serviços de saúde, os RSS de subgrupo A4 podem ser destinados em aterros sanitários licenciados. Portanto, o montante de resíduos do subgrupo A4 destinado a aterros de resíduos perigosos poderiam estar sendo encaminhados a uma forma de disposição de menor custo, embora do ponto de vista ambiental não se verifique uma gravidade nessa disposição, visto que o aterro para resíduos perigosos possui mais controles do que os aterros sanitários. </a:t>
            </a:r>
            <a:r>
              <a:rPr lang="pt-BR" sz="1200" b="1" kern="1200" dirty="0">
                <a:solidFill>
                  <a:schemeClr val="tx1"/>
                </a:solidFill>
                <a:effectLst/>
                <a:latin typeface="+mn-lt"/>
                <a:ea typeface="+mn-ea"/>
                <a:cs typeface="+mn-cs"/>
              </a:rPr>
              <a:t>Em suma, não seria esperado nem adequado que houvesse disposição de RSS do grupo A em “Aterro Classe I”, porque dentro do grupo A, apenas os RSS do subgrupo A4 podem ser dispostos em aterro sem tratamento, porém não é necessário que a disposição ambientalmente adequada dos resíduos do referido subgrupo ocorra em aterro de resíduos perigosos, posto que podem ser dispostos em aterro sanitário.</a:t>
            </a:r>
          </a:p>
          <a:p>
            <a:endParaRPr lang="pt-BR" dirty="0"/>
          </a:p>
        </p:txBody>
      </p:sp>
      <p:sp>
        <p:nvSpPr>
          <p:cNvPr id="4" name="Espaço Reservado para Número de Slide 3">
            <a:extLst>
              <a:ext uri="{FF2B5EF4-FFF2-40B4-BE49-F238E27FC236}">
                <a16:creationId xmlns:a16="http://schemas.microsoft.com/office/drawing/2014/main" id="{B6A00778-B233-BE01-AEDB-7390E352C4BE}"/>
              </a:ext>
            </a:extLst>
          </p:cNvPr>
          <p:cNvSpPr>
            <a:spLocks noGrp="1"/>
          </p:cNvSpPr>
          <p:nvPr>
            <p:ph type="sldNum" sz="quarter" idx="5"/>
          </p:nvPr>
        </p:nvSpPr>
        <p:spPr/>
        <p:txBody>
          <a:bodyPr/>
          <a:lstStyle/>
          <a:p>
            <a:pPr>
              <a:defRPr/>
            </a:pPr>
            <a:fld id="{EBBCAF3A-FDA5-4020-85A9-9FC157F923E2}" type="slidenum">
              <a:rPr lang="pt-BR" altLang="pt-BR" smtClean="0"/>
              <a:pPr>
                <a:defRPr/>
              </a:pPr>
              <a:t>34</a:t>
            </a:fld>
            <a:endParaRPr lang="pt-BR" altLang="pt-BR"/>
          </a:p>
        </p:txBody>
      </p:sp>
    </p:spTree>
    <p:extLst>
      <p:ext uri="{BB962C8B-B14F-4D97-AF65-F5344CB8AC3E}">
        <p14:creationId xmlns:p14="http://schemas.microsoft.com/office/powerpoint/2010/main" val="772385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5B499-E732-E512-4115-88B80C9F6DB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D43D8F5-D3AF-B988-4E60-FAD1229E3DB6}"/>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565AC303-FA66-9DF8-3D3F-2AE517318C9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kern="1200" dirty="0">
                <a:solidFill>
                  <a:schemeClr val="tx1"/>
                </a:solidFill>
                <a:effectLst/>
                <a:latin typeface="+mn-lt"/>
                <a:ea typeface="+mn-ea"/>
                <a:cs typeface="+mn-cs"/>
              </a:rPr>
              <a:t>Destaca-se que, das 652,35 t de RSS grupo A, 590,68 t correspondem a resíduos de subgrupo A4, enquanto 5,29 t foram identificados como RSS de grupo A, que pode contemplar exclusivamente RSS de subgrupo A4 ou englobar outros subgrupos. Embora a maioria desses RSS de grupo A encaminhados para “Aterro Classe I” seja de subgrupo A4, chama atenção que tenha sido declarada como destinada para esse tipo de destinação cerca de 56,4 toneladas de RSS dos subgrupos A1, A2 e A5, que não podem ter como destinação sua disposição direta em aterro, seja de resíduos perigosos ou não perigosos. Cabe destacar que, conforme instrumentos normativos federais (art. 53 da RDC ANVISA 222/2018, versão comentada) e estaduais (art. 5º da DN COPAM 171/2011) sobre resíduos de serviços de saúde, os RSS de subgrupo A4 podem ser destinados em aterros sanitários licenciados. Portanto, o montante de resíduos do subgrupo A4 destinado a aterros de resíduos perigosos poderiam estar sendo encaminhados a uma forma de disposição de menor custo, embora do ponto de vista ambiental não se verifique uma gravidade nessa disposição, visto que o aterro para resíduos perigosos possui mais controles do que os aterros sanitários. </a:t>
            </a:r>
            <a:r>
              <a:rPr lang="pt-BR" sz="1200" b="1" kern="1200" dirty="0">
                <a:solidFill>
                  <a:schemeClr val="tx1"/>
                </a:solidFill>
                <a:effectLst/>
                <a:latin typeface="+mn-lt"/>
                <a:ea typeface="+mn-ea"/>
                <a:cs typeface="+mn-cs"/>
              </a:rPr>
              <a:t>Em suma, não seria esperado nem adequado que houvesse disposição de RSS do grupo A em “Aterro Classe I”, porque dentro do grupo A, apenas os RSS do subgrupo A4 podem ser dispostos em aterro sem tratamento, porém não é necessário que a disposição ambientalmente adequada dos resíduos do referido subgrupo ocorra em aterro de resíduos perigosos, posto que podem ser dispostos em aterro sanitário.</a:t>
            </a:r>
          </a:p>
          <a:p>
            <a:endParaRPr lang="pt-BR" dirty="0"/>
          </a:p>
        </p:txBody>
      </p:sp>
      <p:sp>
        <p:nvSpPr>
          <p:cNvPr id="4" name="Espaço Reservado para Número de Slide 3">
            <a:extLst>
              <a:ext uri="{FF2B5EF4-FFF2-40B4-BE49-F238E27FC236}">
                <a16:creationId xmlns:a16="http://schemas.microsoft.com/office/drawing/2014/main" id="{AAB7E3D3-0BBC-B66D-C05F-1DF43326BD41}"/>
              </a:ext>
            </a:extLst>
          </p:cNvPr>
          <p:cNvSpPr>
            <a:spLocks noGrp="1"/>
          </p:cNvSpPr>
          <p:nvPr>
            <p:ph type="sldNum" sz="quarter" idx="5"/>
          </p:nvPr>
        </p:nvSpPr>
        <p:spPr/>
        <p:txBody>
          <a:bodyPr/>
          <a:lstStyle/>
          <a:p>
            <a:pPr>
              <a:defRPr/>
            </a:pPr>
            <a:fld id="{EBBCAF3A-FDA5-4020-85A9-9FC157F923E2}" type="slidenum">
              <a:rPr lang="pt-BR" altLang="pt-BR" smtClean="0"/>
              <a:pPr>
                <a:defRPr/>
              </a:pPr>
              <a:t>35</a:t>
            </a:fld>
            <a:endParaRPr lang="pt-BR" altLang="pt-BR"/>
          </a:p>
        </p:txBody>
      </p:sp>
    </p:spTree>
    <p:extLst>
      <p:ext uri="{BB962C8B-B14F-4D97-AF65-F5344CB8AC3E}">
        <p14:creationId xmlns:p14="http://schemas.microsoft.com/office/powerpoint/2010/main" val="33946724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B955C-10AE-6C8B-6A00-4F22A833727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CAE48CD-857B-77E6-0663-99CA8204CFB5}"/>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5D4DB7F6-801F-F23F-2100-45C685927696}"/>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Sobre RSS dispostos em “Aterro Classe IIA e IIB”, observa-se que, das 9.557,407 toneladas de RSS destinados para essa forma de destinação, 7.888,77 t foram identificadas como sendo de grupo D e 1638,01 t como de grupo A, quantidades que representam 82,55% e 17,14% respectivamente, dos RSS dispostos nesse tipo de aterro – somados, os RSS dos grupos A e D representam 99,68% dos RSS dispostos em aterro de resíduos não perigosos, considerando as quantidades de todos os grupos de RSS. Uma quantidade menor, de 29,932 toneladas de RSS do grupo E, e 0,699 t  de RSS do grupo B, teriam sido destinadas a “Aterro Classe IIA e IIB”. </a:t>
            </a:r>
          </a:p>
          <a:p>
            <a:r>
              <a:rPr lang="pt-BR" sz="1200" b="0" i="0" kern="1200" dirty="0">
                <a:solidFill>
                  <a:schemeClr val="tx1"/>
                </a:solidFill>
                <a:effectLst/>
                <a:latin typeface="+mn-lt"/>
                <a:ea typeface="+mn-ea"/>
                <a:cs typeface="+mn-cs"/>
              </a:rPr>
              <a:t>O fato dos RSS dos grupos A e D predominarem entre os resíduos dispostos em aterro de resíduos não perigosos é coerente na medida que os RSS do subgrupo A4 bem como os rejeitos do grupo D podem ser destinados em aterros de resíduos não perigosos. </a:t>
            </a:r>
            <a:endParaRPr lang="pt-BR" dirty="0">
              <a:effectLst/>
            </a:endParaRPr>
          </a:p>
          <a:p>
            <a:endParaRPr lang="pt-BR" dirty="0"/>
          </a:p>
        </p:txBody>
      </p:sp>
      <p:sp>
        <p:nvSpPr>
          <p:cNvPr id="4" name="Espaço Reservado para Número de Slide 3">
            <a:extLst>
              <a:ext uri="{FF2B5EF4-FFF2-40B4-BE49-F238E27FC236}">
                <a16:creationId xmlns:a16="http://schemas.microsoft.com/office/drawing/2014/main" id="{5D0C8CCF-B0DC-2D10-62A0-88C547FEDD20}"/>
              </a:ext>
            </a:extLst>
          </p:cNvPr>
          <p:cNvSpPr>
            <a:spLocks noGrp="1"/>
          </p:cNvSpPr>
          <p:nvPr>
            <p:ph type="sldNum" sz="quarter" idx="5"/>
          </p:nvPr>
        </p:nvSpPr>
        <p:spPr/>
        <p:txBody>
          <a:bodyPr/>
          <a:lstStyle/>
          <a:p>
            <a:pPr>
              <a:defRPr/>
            </a:pPr>
            <a:fld id="{EBBCAF3A-FDA5-4020-85A9-9FC157F923E2}" type="slidenum">
              <a:rPr lang="pt-BR" altLang="pt-BR" smtClean="0"/>
              <a:pPr>
                <a:defRPr/>
              </a:pPr>
              <a:t>36</a:t>
            </a:fld>
            <a:endParaRPr lang="pt-BR" altLang="pt-BR"/>
          </a:p>
        </p:txBody>
      </p:sp>
    </p:spTree>
    <p:extLst>
      <p:ext uri="{BB962C8B-B14F-4D97-AF65-F5344CB8AC3E}">
        <p14:creationId xmlns:p14="http://schemas.microsoft.com/office/powerpoint/2010/main" val="2393736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65599-1A0B-A3D1-FEED-A5BA3523C27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A81B85A-B9BD-0FA5-85DD-BEE9A9C684AA}"/>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A5BD44E6-F07C-25B0-E619-B8C665EE8EAF}"/>
              </a:ext>
            </a:extLst>
          </p:cNvPr>
          <p:cNvSpPr>
            <a:spLocks noGrp="1"/>
          </p:cNvSpPr>
          <p:nvPr>
            <p:ph type="body" idx="1"/>
          </p:nvPr>
        </p:nvSpPr>
        <p:spPr/>
        <p:txBody>
          <a:bodyPr/>
          <a:lstStyle/>
          <a:p>
            <a:pPr fontAlgn="t"/>
            <a:r>
              <a:rPr lang="pt-BR" sz="1200" b="0" i="0" kern="1200" dirty="0">
                <a:solidFill>
                  <a:schemeClr val="tx1"/>
                </a:solidFill>
                <a:effectLst/>
                <a:latin typeface="+mn-lt"/>
                <a:ea typeface="+mn-ea"/>
                <a:cs typeface="+mn-cs"/>
              </a:rPr>
              <a:t>Quanto à disposição de RSS dos grupos B e </a:t>
            </a:r>
            <a:r>
              <a:rPr lang="pt-BR" sz="1200" b="0" i="0" kern="1200" dirty="0" err="1">
                <a:solidFill>
                  <a:schemeClr val="tx1"/>
                </a:solidFill>
                <a:effectLst/>
                <a:latin typeface="+mn-lt"/>
                <a:ea typeface="+mn-ea"/>
                <a:cs typeface="+mn-cs"/>
              </a:rPr>
              <a:t>E</a:t>
            </a:r>
            <a:r>
              <a:rPr lang="pt-BR" sz="1200" b="0" i="0" kern="1200" dirty="0">
                <a:solidFill>
                  <a:schemeClr val="tx1"/>
                </a:solidFill>
                <a:effectLst/>
                <a:latin typeface="+mn-lt"/>
                <a:ea typeface="+mn-ea"/>
                <a:cs typeface="+mn-cs"/>
              </a:rPr>
              <a:t>, à princípio, não se pode afirmar que há irregularidade em sua disposição em aterro de resíduos não perigosos uma vez que parte dos RSS desses grupos pode ser encaminhado a esse tipo de destinação. Colocando-se uma lupa sobre as 1638,01 toneladas de RSS de grupo A destinados em “Aterro Classe IIA e IIB”, destaca-se que 1390,67 toneladas, portanto 84,9%, correspondem a RSS de subgrupo A4, enquanto 243,56 toneladas foram identificadas como RSS de grupo A, que pode contemplar exclusivamente RSS de subgrupo A4 ou englobar outros subgrupos. A predominância dos RSS de subgrupo A4 entre os resíduos de serviços de saúde dispostos em aterro Classe II é esperado e coerente com a legislação vigente, conforme já discutido. Ao contrário, incompatível com a legislação vigente, constam declaradas cerca de 3,78 toneladas de RSS dos subgrupos A1, A2, A3 e A5 como destinadas para esse tipo de aterro.</a:t>
            </a:r>
          </a:p>
          <a:p>
            <a:endParaRPr lang="pt-BR" dirty="0"/>
          </a:p>
        </p:txBody>
      </p:sp>
      <p:sp>
        <p:nvSpPr>
          <p:cNvPr id="4" name="Espaço Reservado para Número de Slide 3">
            <a:extLst>
              <a:ext uri="{FF2B5EF4-FFF2-40B4-BE49-F238E27FC236}">
                <a16:creationId xmlns:a16="http://schemas.microsoft.com/office/drawing/2014/main" id="{71542E80-3A7E-93C0-79D7-1C1719D9C004}"/>
              </a:ext>
            </a:extLst>
          </p:cNvPr>
          <p:cNvSpPr>
            <a:spLocks noGrp="1"/>
          </p:cNvSpPr>
          <p:nvPr>
            <p:ph type="sldNum" sz="quarter" idx="5"/>
          </p:nvPr>
        </p:nvSpPr>
        <p:spPr/>
        <p:txBody>
          <a:bodyPr/>
          <a:lstStyle/>
          <a:p>
            <a:pPr>
              <a:defRPr/>
            </a:pPr>
            <a:fld id="{EBBCAF3A-FDA5-4020-85A9-9FC157F923E2}" type="slidenum">
              <a:rPr lang="pt-BR" altLang="pt-BR" smtClean="0"/>
              <a:pPr>
                <a:defRPr/>
              </a:pPr>
              <a:t>37</a:t>
            </a:fld>
            <a:endParaRPr lang="pt-BR" altLang="pt-BR"/>
          </a:p>
        </p:txBody>
      </p:sp>
    </p:spTree>
    <p:extLst>
      <p:ext uri="{BB962C8B-B14F-4D97-AF65-F5344CB8AC3E}">
        <p14:creationId xmlns:p14="http://schemas.microsoft.com/office/powerpoint/2010/main" val="2691503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82245-979A-2F27-57C3-9A4BEB0A9CD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8E44855-6E23-357E-8E25-3451A346E709}"/>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8B73B068-93C5-FA16-A4FA-8D6DAC1642A7}"/>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kern="1200" dirty="0">
                <a:solidFill>
                  <a:schemeClr val="tx1"/>
                </a:solidFill>
                <a:effectLst/>
                <a:latin typeface="+mn-lt"/>
                <a:ea typeface="+mn-ea"/>
                <a:cs typeface="+mn-cs"/>
              </a:rPr>
              <a:t>Também foi constatada a destinação de 273,485 t de RSS grupo A, 642,357 t de RSS grupo B, e 11,890 t de grupo E através de “Triagem e Transbordo”, totalizando 927,732 toneladas de RSS grupos A, B e </a:t>
            </a:r>
            <a:r>
              <a:rPr lang="pt-BR" sz="1200" kern="1200" dirty="0" err="1">
                <a:solidFill>
                  <a:schemeClr val="tx1"/>
                </a:solidFill>
                <a:effectLst/>
                <a:latin typeface="+mn-lt"/>
                <a:ea typeface="+mn-ea"/>
                <a:cs typeface="+mn-cs"/>
              </a:rPr>
              <a:t>E</a:t>
            </a:r>
            <a:r>
              <a:rPr lang="pt-BR" sz="1200" kern="1200" dirty="0">
                <a:solidFill>
                  <a:schemeClr val="tx1"/>
                </a:solidFill>
                <a:effectLst/>
                <a:latin typeface="+mn-lt"/>
                <a:ea typeface="+mn-ea"/>
                <a:cs typeface="+mn-cs"/>
              </a:rPr>
              <a:t> com destinação por triagem; a triagem de tamanha quantidade de RSS desses grupos não seria esperada, tendo em vista que, de forma geral, não é adequado e nem mesmo permitido o manuseio de resíduos de serviços de saúde antes da sua destinação, com exceção do grupo D (138,046 t destinados à triagem e transbordo), o qual sendo equiparado aos domiciliares, pode ter parcelas triadas, por exemplo, para viabilizar sua reciclagem. O que se tem verificado ao longo dos anos por meio de fiscalizações e solicitações de esclarecimentos realizadas a partir do Sistema MTR-MG é que em diversas unidades ocorre apenas o armazenamento temporário e a transferência de parte ou totalidade dos RSS recebidos para outra unidade de destinação final, com as características originais de acondicionamento dos resíduos sendo mantidas, porém sendo declarada que nessa unidade de transferência (UTRSS) ocorre destinação por “Triagem e Transbordo”. A transferência implica apenas no “armazenamento temporário” e não na “destinação” do resíduo. Em anos anteriores, principalmente para a elaboração do panorama ano-base 2022, foram solicitados esclarecimentos à diversas empresas, que confirmaram que na maioria das vezes a triagem se referia, na verdade, à transferência dos resíduos para outra unidade; porém também foi informado, em alguns casos, que o empreendimento de fato tinha realizado tratamento (autoclave ou incineração), embora a destinação constasse como “Triagem e Transbordo” no Sistema MTR-MG.</a:t>
            </a:r>
          </a:p>
          <a:p>
            <a:endParaRPr lang="pt-BR" dirty="0"/>
          </a:p>
        </p:txBody>
      </p:sp>
      <p:sp>
        <p:nvSpPr>
          <p:cNvPr id="4" name="Espaço Reservado para Número de Slide 3">
            <a:extLst>
              <a:ext uri="{FF2B5EF4-FFF2-40B4-BE49-F238E27FC236}">
                <a16:creationId xmlns:a16="http://schemas.microsoft.com/office/drawing/2014/main" id="{F28A67DB-669D-2FBB-40F6-023EF6F30EC6}"/>
              </a:ext>
            </a:extLst>
          </p:cNvPr>
          <p:cNvSpPr>
            <a:spLocks noGrp="1"/>
          </p:cNvSpPr>
          <p:nvPr>
            <p:ph type="sldNum" sz="quarter" idx="5"/>
          </p:nvPr>
        </p:nvSpPr>
        <p:spPr/>
        <p:txBody>
          <a:bodyPr/>
          <a:lstStyle/>
          <a:p>
            <a:pPr>
              <a:defRPr/>
            </a:pPr>
            <a:fld id="{EBBCAF3A-FDA5-4020-85A9-9FC157F923E2}" type="slidenum">
              <a:rPr lang="pt-BR" altLang="pt-BR" smtClean="0"/>
              <a:pPr>
                <a:defRPr/>
              </a:pPr>
              <a:t>38</a:t>
            </a:fld>
            <a:endParaRPr lang="pt-BR" altLang="pt-BR"/>
          </a:p>
        </p:txBody>
      </p:sp>
    </p:spTree>
    <p:extLst>
      <p:ext uri="{BB962C8B-B14F-4D97-AF65-F5344CB8AC3E}">
        <p14:creationId xmlns:p14="http://schemas.microsoft.com/office/powerpoint/2010/main" val="414359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txBody>
          <a:bodyPr/>
          <a:lstStyle/>
          <a:p>
            <a:endParaRPr lang="pt-BR"/>
          </a:p>
        </p:txBody>
      </p:sp>
      <p:sp>
        <p:nvSpPr>
          <p:cNvPr id="3" name="Espaço Reservado para Anotaçõ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dirty="0">
                <a:latin typeface="Calibri" pitchFamily="34" charset="0"/>
                <a:cs typeface="Arial" panose="020B0604020202020204" pitchFamily="34" charset="0"/>
              </a:rPr>
              <a:t>No sistema MTR, cada gerador é identificado por um código de unidade. A partir do código das unidades, foi contabilizado o número de geradores de RSS movimentados em Minas Gerais com MTR. Os quantitativos apresentados a seguir foram gerados em 38063 unidades geradoras, das quais 36465 localizadas no estado de Minas Gerais.</a:t>
            </a:r>
            <a:endParaRPr lang="pt-BR" altLang="pt-BR" sz="1200" dirty="0">
              <a:latin typeface="Calibri" pitchFamily="34" charset="0"/>
              <a:cs typeface="Arial" panose="020B0604020202020204" pitchFamily="34" charset="0"/>
            </a:endParaRPr>
          </a:p>
          <a:p>
            <a:endParaRPr lang="pt-BR" dirty="0"/>
          </a:p>
        </p:txBody>
      </p:sp>
      <p:sp>
        <p:nvSpPr>
          <p:cNvPr id="4" name="Espaço Reservado para Número de Slide 3"/>
          <p:cNvSpPr>
            <a:spLocks noGrp="1"/>
          </p:cNvSpPr>
          <p:nvPr>
            <p:ph type="sldNum" sz="quarter" idx="5"/>
          </p:nvPr>
        </p:nvSpPr>
        <p:spPr/>
        <p:txBody>
          <a:bodyPr/>
          <a:lstStyle/>
          <a:p>
            <a:pPr>
              <a:defRPr/>
            </a:pPr>
            <a:fld id="{EBBCAF3A-FDA5-4020-85A9-9FC157F923E2}" type="slidenum">
              <a:rPr lang="pt-BR" altLang="pt-BR" smtClean="0"/>
              <a:pPr>
                <a:defRPr/>
              </a:pPr>
              <a:t>12</a:t>
            </a:fld>
            <a:endParaRPr lang="pt-BR" altLang="pt-BR"/>
          </a:p>
        </p:txBody>
      </p:sp>
    </p:spTree>
    <p:extLst>
      <p:ext uri="{BB962C8B-B14F-4D97-AF65-F5344CB8AC3E}">
        <p14:creationId xmlns:p14="http://schemas.microsoft.com/office/powerpoint/2010/main" val="17337763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671B4-1EF5-E7A9-DAEE-F7187F5086D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582139F-A02C-D281-A815-FD478BA4F1A4}"/>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F46AE0E7-2880-6D2B-4F1D-65201AA1463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kern="1200" dirty="0">
                <a:solidFill>
                  <a:schemeClr val="tx1"/>
                </a:solidFill>
                <a:effectLst/>
                <a:highlight>
                  <a:srgbClr val="FFFF00"/>
                </a:highlight>
                <a:latin typeface="+mn-lt"/>
                <a:ea typeface="+mn-ea"/>
                <a:cs typeface="+mn-cs"/>
              </a:rPr>
              <a:t>verificada grande diferença nos percentuais de resíduos destinados para “Triagem e Transbordo” comparando o ano-base 2024, objeto deste relatório, o ano-base 2022, em que ocorreram muitas correções no banco de dados, e os dados apurados no relatório do ano-base 2021. Enquanto 7,56% dos RSS movimentados em 2021, com base no relatório R31 do Sistema MTR-MG, tiveram como destinação “Triagem e transbordo”, em 2022 esse percentual foi de aproximadamente 0,72%, considerando dados (corrigidos) dos grupos A, B, C e </a:t>
            </a:r>
            <a:r>
              <a:rPr lang="pt-BR" sz="1200" kern="1200" dirty="0" err="1">
                <a:solidFill>
                  <a:schemeClr val="tx1"/>
                </a:solidFill>
                <a:effectLst/>
                <a:highlight>
                  <a:srgbClr val="FFFF00"/>
                </a:highlight>
                <a:latin typeface="+mn-lt"/>
                <a:ea typeface="+mn-ea"/>
                <a:cs typeface="+mn-cs"/>
              </a:rPr>
              <a:t>E</a:t>
            </a:r>
            <a:r>
              <a:rPr lang="pt-BR" sz="1200" kern="1200" dirty="0">
                <a:solidFill>
                  <a:schemeClr val="tx1"/>
                </a:solidFill>
                <a:effectLst/>
                <a:highlight>
                  <a:srgbClr val="FFFF00"/>
                </a:highlight>
                <a:latin typeface="+mn-lt"/>
                <a:ea typeface="+mn-ea"/>
                <a:cs typeface="+mn-cs"/>
              </a:rPr>
              <a:t>, e em 2024, 2,79%, percentuais significativamente menores do que os apurados em 2021 – mesmo não havendo qualquer correção de dados dos resíduos recebidos em 2024. Essa mudança certamente também tem relação com a correção do fluxo de emissão dos MTRs após algumas solicitações no âmbito das fiscalizações realizadas pela GERES/Feam (atual DREI/Semad) e com o Comunicado 32, emitido no início de 2022, conforme relato inclusive de alguns empreendimentos consultados, que informaram terem reforçado junto aos seus clientes (geradores) a importância da emissão conforme fluxo correto do sistema MTR quando o gerenciamento dos resíduos envolve um “Armazenador temporário” (AT). Apesar da melhoria, há ainda o desafio de que os equívocos cometidos pelos usuários na emissão de MTRs que envolvem AT sejam ainda mais minimizados, visto que alguns empreendimentos demonstraram resistência na correção dos procedimentos, devido, por exemplo, à desafios comerciais e exigências dos destinadores que contrariam os corretos procedimentos no Sistema MTR-MG. </a:t>
            </a:r>
          </a:p>
          <a:p>
            <a:endParaRPr lang="pt-BR" dirty="0"/>
          </a:p>
        </p:txBody>
      </p:sp>
      <p:sp>
        <p:nvSpPr>
          <p:cNvPr id="4" name="Espaço Reservado para Número de Slide 3">
            <a:extLst>
              <a:ext uri="{FF2B5EF4-FFF2-40B4-BE49-F238E27FC236}">
                <a16:creationId xmlns:a16="http://schemas.microsoft.com/office/drawing/2014/main" id="{421D07FB-30B7-3E94-CFC6-7F44EF0C8F05}"/>
              </a:ext>
            </a:extLst>
          </p:cNvPr>
          <p:cNvSpPr>
            <a:spLocks noGrp="1"/>
          </p:cNvSpPr>
          <p:nvPr>
            <p:ph type="sldNum" sz="quarter" idx="5"/>
          </p:nvPr>
        </p:nvSpPr>
        <p:spPr/>
        <p:txBody>
          <a:bodyPr/>
          <a:lstStyle/>
          <a:p>
            <a:pPr>
              <a:defRPr/>
            </a:pPr>
            <a:fld id="{EBBCAF3A-FDA5-4020-85A9-9FC157F923E2}" type="slidenum">
              <a:rPr lang="pt-BR" altLang="pt-BR" smtClean="0"/>
              <a:pPr>
                <a:defRPr/>
              </a:pPr>
              <a:t>39</a:t>
            </a:fld>
            <a:endParaRPr lang="pt-BR" altLang="pt-BR"/>
          </a:p>
        </p:txBody>
      </p:sp>
    </p:spTree>
    <p:extLst>
      <p:ext uri="{BB962C8B-B14F-4D97-AF65-F5344CB8AC3E}">
        <p14:creationId xmlns:p14="http://schemas.microsoft.com/office/powerpoint/2010/main" val="1498196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F169D-8FEA-9519-D945-7DAE076D136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7226561-6980-1931-CBA8-02463D8A8038}"/>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9D6C42DC-3FE4-9156-B388-E9C8B87D48C4}"/>
              </a:ext>
            </a:extLst>
          </p:cNvPr>
          <p:cNvSpPr>
            <a:spLocks noGrp="1"/>
          </p:cNvSpPr>
          <p:nvPr>
            <p:ph type="body" idx="1"/>
          </p:nvPr>
        </p:nvSpPr>
        <p:spPr/>
        <p:txBody>
          <a:bodyPr/>
          <a:lstStyle/>
          <a:p>
            <a:r>
              <a:rPr lang="pt-BR" sz="1200" kern="1200" dirty="0">
                <a:solidFill>
                  <a:schemeClr val="tx1"/>
                </a:solidFill>
                <a:effectLst/>
                <a:highlight>
                  <a:srgbClr val="FFFF00"/>
                </a:highlight>
                <a:latin typeface="+mn-lt"/>
                <a:ea typeface="+mn-ea"/>
                <a:cs typeface="+mn-cs"/>
              </a:rPr>
              <a:t>A grande preocupação em relação ao erro de considerar os armazenadores temporários erroneamente como destinadores ao emitir um MTR, não só para o caso dos RSS, mas também para outros resíduos, se deve ao fato de que, enquanto a tecnologia de destinação e quantidades dos resíduos podem ser corrigidas pelo destinador no ato do recebimento do manifesto, a omissão do AT no manifesto e sua identificação erroneamente como destinador não pode ser corrigida no MTR, o que compromete todo o fluxo no Sistema, distorcendo o fluxo real dos resíduos e causando a contabilização das quantidades muitas vezes em duplicidade. Assim, além de constituir a prestação de uma informação falsa, tal erro incorre na distorção dos dados fornecidos pelo Sistema MTR-MG, que embasam estes panoramas, e como discutido, as possibilidades de correções posteriores são limitadas.</a:t>
            </a:r>
          </a:p>
          <a:p>
            <a:endParaRPr lang="pt-BR" dirty="0"/>
          </a:p>
        </p:txBody>
      </p:sp>
      <p:sp>
        <p:nvSpPr>
          <p:cNvPr id="4" name="Espaço Reservado para Número de Slide 3">
            <a:extLst>
              <a:ext uri="{FF2B5EF4-FFF2-40B4-BE49-F238E27FC236}">
                <a16:creationId xmlns:a16="http://schemas.microsoft.com/office/drawing/2014/main" id="{D3EA7B7C-82B3-5399-BE1D-9B7CB5D36C31}"/>
              </a:ext>
            </a:extLst>
          </p:cNvPr>
          <p:cNvSpPr>
            <a:spLocks noGrp="1"/>
          </p:cNvSpPr>
          <p:nvPr>
            <p:ph type="sldNum" sz="quarter" idx="5"/>
          </p:nvPr>
        </p:nvSpPr>
        <p:spPr/>
        <p:txBody>
          <a:bodyPr/>
          <a:lstStyle/>
          <a:p>
            <a:pPr>
              <a:defRPr/>
            </a:pPr>
            <a:fld id="{EBBCAF3A-FDA5-4020-85A9-9FC157F923E2}" type="slidenum">
              <a:rPr lang="pt-BR" altLang="pt-BR" smtClean="0"/>
              <a:pPr>
                <a:defRPr/>
              </a:pPr>
              <a:t>40</a:t>
            </a:fld>
            <a:endParaRPr lang="pt-BR" altLang="pt-BR"/>
          </a:p>
        </p:txBody>
      </p:sp>
    </p:spTree>
    <p:extLst>
      <p:ext uri="{BB962C8B-B14F-4D97-AF65-F5344CB8AC3E}">
        <p14:creationId xmlns:p14="http://schemas.microsoft.com/office/powerpoint/2010/main" val="150705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D16E3-A9D5-32E6-A708-C89943AC2E0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2A3539B-FD62-B1AB-4E0A-2AAEFE3FD1E2}"/>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312208B1-B626-588E-474B-0CC5193FBFD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kern="1200" dirty="0">
                <a:solidFill>
                  <a:schemeClr val="tx1"/>
                </a:solidFill>
                <a:effectLst/>
                <a:latin typeface="+mn-lt"/>
                <a:ea typeface="+mn-ea"/>
                <a:cs typeface="+mn-cs"/>
              </a:rPr>
              <a:t>Vale discutir também a ocorrência das destinações “Coprocessamento” e “</a:t>
            </a:r>
            <a:r>
              <a:rPr lang="pt-BR" sz="1200" kern="1200" dirty="0" err="1">
                <a:solidFill>
                  <a:schemeClr val="tx1"/>
                </a:solidFill>
                <a:effectLst/>
                <a:latin typeface="+mn-lt"/>
                <a:ea typeface="+mn-ea"/>
                <a:cs typeface="+mn-cs"/>
              </a:rPr>
              <a:t>Blendagem</a:t>
            </a:r>
            <a:r>
              <a:rPr lang="pt-BR" sz="1200" kern="1200" dirty="0">
                <a:solidFill>
                  <a:schemeClr val="tx1"/>
                </a:solidFill>
                <a:effectLst/>
                <a:latin typeface="+mn-lt"/>
                <a:ea typeface="+mn-ea"/>
                <a:cs typeface="+mn-cs"/>
              </a:rPr>
              <a:t> para Coprocessamento”, pois embora pouco representativas em termos percentuais, teriam sido destinadas para essas destinações, respectivamente, 151,856 e 29,273 toneladas de RSS, quantidades longe de serem desprezíveis, especialmente considerando que essas formas de destinação são inadequadas para este tipo de resíduo, segundo o art. 11 da Deliberação Normativa COPAM nº 154, de 2010, que proíbe o coprocessamento de RSS em Minas Gerais: “</a:t>
            </a:r>
            <a:r>
              <a:rPr lang="pt-BR" sz="1200" i="1" kern="1200" dirty="0">
                <a:solidFill>
                  <a:schemeClr val="tx1"/>
                </a:solidFill>
                <a:effectLst/>
                <a:latin typeface="+mn-lt"/>
                <a:ea typeface="+mn-ea"/>
                <a:cs typeface="+mn-cs"/>
              </a:rPr>
              <a:t>Não será permitido o coprocessamento de resíduos domiciliares brutos, </a:t>
            </a:r>
            <a:r>
              <a:rPr lang="pt-BR" sz="1200" i="1" u="sng" kern="1200" dirty="0">
                <a:solidFill>
                  <a:schemeClr val="tx1"/>
                </a:solidFill>
                <a:effectLst/>
                <a:latin typeface="+mn-lt"/>
                <a:ea typeface="+mn-ea"/>
                <a:cs typeface="+mn-cs"/>
              </a:rPr>
              <a:t>dos serviços de saúde</a:t>
            </a:r>
            <a:r>
              <a:rPr lang="pt-BR" sz="1200" i="1" kern="1200" dirty="0">
                <a:solidFill>
                  <a:schemeClr val="tx1"/>
                </a:solidFill>
                <a:effectLst/>
                <a:latin typeface="+mn-lt"/>
                <a:ea typeface="+mn-ea"/>
                <a:cs typeface="+mn-cs"/>
              </a:rPr>
              <a:t>, radioativos, explosivos, organoclorados, agrotóxicos e afins, conforme regulado pela Resolução CONAMA 264/99”</a:t>
            </a:r>
            <a:r>
              <a:rPr lang="pt-BR" sz="1200" kern="1200" dirty="0">
                <a:solidFill>
                  <a:schemeClr val="tx1"/>
                </a:solidFill>
                <a:effectLst/>
                <a:latin typeface="+mn-lt"/>
                <a:ea typeface="+mn-ea"/>
                <a:cs typeface="+mn-cs"/>
              </a:rPr>
              <a:t>.  Destaca-se, entretanto, que ocorreu uma diminuição nas quantidades e percentuais destinados a essas destinações em 2024, em relação aos anos-base 2022 e 2021. Foi identificado que os RSS destinados em maior quantidade para essas tecnologias são do grupo B. Os RSS grupo B são resíduos que contém “substâncias químicas que podem apresentar risco à saúde pública ou ao meio ambiente, dependendo de suas características de inflamabilidade, corrosividade, reatividade e toxicidade”, segundo Resolução CONAMA 358/2005, e estão inseridos nessa categoria os medicamentos vencidos gerados em estabelecimentos de serviços de saúde. Esses medicamentos poderiam ser destinados ao coprocessamento, segundo a Resolução CONAMA nº 499, de 6 de outubro de 2020, que excepcionalizou os medicamentos como únicos RSS que poderia ser destinados por coprocessamento (a Resolução não se aplica a resíduos radioativos, explosivos e de serviços de saúde, ressalvados os medicamentos, resíduos provenientes do processo de produção da indústria farmacêutica e os que tenham sido descaracterizados em razão de submissão a tratamento que altere suas propriedades físicas, físico-químicas, químicas ou biológicas), porém a Deliberação Normativa COPAM nº 154, de 2010, é mais restritiva e proíbe o coprocessamento de RSS em Minas Gerais. Cabe apontar, porém, que, pelos nomes dos geradores, boa parte desses “RSS Grupo B” declarados nos MTRs parecem ser, não resíduos de serviços de saúde, mas resíduos originados em indústrias farmacêuticas, e, portanto, não seriam RSS e sim resíduos industriais, classificados equivocadamente, podendo ter ocorrido erro na escolha do código mais adequado para identificação dos resíduos no Sistema MTR-MG. Ressalvados os possíveis erros, não se pode eliminar a possibilidade de destinação de parte dos RSS de grupo B para coprocessamento. </a:t>
            </a:r>
          </a:p>
          <a:p>
            <a:endParaRPr lang="pt-BR" dirty="0"/>
          </a:p>
        </p:txBody>
      </p:sp>
      <p:sp>
        <p:nvSpPr>
          <p:cNvPr id="4" name="Espaço Reservado para Número de Slide 3">
            <a:extLst>
              <a:ext uri="{FF2B5EF4-FFF2-40B4-BE49-F238E27FC236}">
                <a16:creationId xmlns:a16="http://schemas.microsoft.com/office/drawing/2014/main" id="{DC3AFDE5-7A91-8DE8-BB73-6EDBDEEF8D24}"/>
              </a:ext>
            </a:extLst>
          </p:cNvPr>
          <p:cNvSpPr>
            <a:spLocks noGrp="1"/>
          </p:cNvSpPr>
          <p:nvPr>
            <p:ph type="sldNum" sz="quarter" idx="5"/>
          </p:nvPr>
        </p:nvSpPr>
        <p:spPr/>
        <p:txBody>
          <a:bodyPr/>
          <a:lstStyle/>
          <a:p>
            <a:pPr>
              <a:defRPr/>
            </a:pPr>
            <a:fld id="{EBBCAF3A-FDA5-4020-85A9-9FC157F923E2}" type="slidenum">
              <a:rPr lang="pt-BR" altLang="pt-BR" smtClean="0"/>
              <a:pPr>
                <a:defRPr/>
              </a:pPr>
              <a:t>41</a:t>
            </a:fld>
            <a:endParaRPr lang="pt-BR" altLang="pt-BR"/>
          </a:p>
        </p:txBody>
      </p:sp>
    </p:spTree>
    <p:extLst>
      <p:ext uri="{BB962C8B-B14F-4D97-AF65-F5344CB8AC3E}">
        <p14:creationId xmlns:p14="http://schemas.microsoft.com/office/powerpoint/2010/main" val="33845620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1CE21-262F-2811-D808-7D753DF072E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6DE8CD2-098A-7917-61CD-F28ECE261815}"/>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671D255C-DDF9-200A-9743-6DC441518CF8}"/>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kern="1200" dirty="0">
                <a:solidFill>
                  <a:schemeClr val="tx1"/>
                </a:solidFill>
                <a:effectLst/>
                <a:latin typeface="+mn-lt"/>
                <a:ea typeface="+mn-ea"/>
                <a:cs typeface="+mn-cs"/>
              </a:rPr>
              <a:t>Em relação aos RSS cuja tecnologia de destinação foi declarada como “Reutilização”, verifica-se que, das 105,315 t destinadas dessa forma, 99,99% foram identificadas como sendo RSS do grupo A, o que é incompatível com o que determina o Art. 20 da Resolução CONAMA nº 358, de 29 de abril de 2005, que estabelece que resíduos do referido grupo não podem ser reciclados, reutilizados ou reaproveitados, inclusive para alimentação animal. Foi verificado que todos esses resíduos do grupo A foram identificados como “</a:t>
            </a:r>
            <a:r>
              <a:rPr lang="pt-BR" sz="1200" i="1" kern="1200" dirty="0">
                <a:solidFill>
                  <a:schemeClr val="tx1"/>
                </a:solidFill>
                <a:effectLst/>
                <a:latin typeface="+mn-lt"/>
                <a:ea typeface="+mn-ea"/>
                <a:cs typeface="+mn-cs"/>
              </a:rPr>
              <a:t>180113(*) - Carcaças, peças anatômicas, vísceras e outros resíduos provenientes de animais não submetidos a processos de experimentação com inoculação de micro-organismos, bem como suas forrações (A4 conforme ANVISA RDC 222/2018)</a:t>
            </a:r>
            <a:r>
              <a:rPr lang="pt-BR" sz="1200" kern="1200" dirty="0">
                <a:solidFill>
                  <a:schemeClr val="tx1"/>
                </a:solidFill>
                <a:effectLst/>
                <a:latin typeface="+mn-lt"/>
                <a:ea typeface="+mn-ea"/>
                <a:cs typeface="+mn-cs"/>
              </a:rPr>
              <a:t>” e “</a:t>
            </a:r>
            <a:r>
              <a:rPr lang="pt-BR" sz="1200" i="1" kern="1200" dirty="0">
                <a:solidFill>
                  <a:schemeClr val="tx1"/>
                </a:solidFill>
                <a:effectLst/>
                <a:latin typeface="+mn-lt"/>
                <a:ea typeface="+mn-ea"/>
                <a:cs typeface="+mn-cs"/>
              </a:rPr>
              <a:t>180105(*) - Carcaças, peças anatômicas, vísceras e outros resíduos provenientes de animais submetidos a processos de experimentação com inoculação de micro-organismos, bem como suas forrações, e os cadáveres de animais suspeitos de serem portadores de micro-organismos  de relevância epidemiológica e com risco de disseminação, que foram submetidos ou não a estudo anatomopatológico ou confirmação diagnóstica (A2 conforme ANVISA RDC 222/2018)”</a:t>
            </a:r>
            <a:r>
              <a:rPr lang="pt-BR" sz="1200" kern="1200" dirty="0">
                <a:solidFill>
                  <a:schemeClr val="tx1"/>
                </a:solidFill>
                <a:effectLst/>
                <a:latin typeface="+mn-lt"/>
                <a:ea typeface="+mn-ea"/>
                <a:cs typeface="+mn-cs"/>
              </a:rPr>
              <a:t>, gerados em um mesmo gerador, uma fazenda, e encaminhados para um mesmo destinador, uma empresa licenciada para a atividade </a:t>
            </a:r>
            <a:r>
              <a:rPr lang="pt-BR" sz="1200" i="1" kern="1200" dirty="0">
                <a:solidFill>
                  <a:schemeClr val="tx1"/>
                </a:solidFill>
                <a:effectLst/>
                <a:latin typeface="+mn-lt"/>
                <a:ea typeface="+mn-ea"/>
                <a:cs typeface="+mn-cs"/>
              </a:rPr>
              <a:t>D-01-05-8-Processamento de subprodutos de origem animal para produção de sebo, óleos e farinha</a:t>
            </a:r>
            <a:r>
              <a:rPr lang="pt-BR" sz="1200" kern="1200" dirty="0">
                <a:solidFill>
                  <a:schemeClr val="tx1"/>
                </a:solidFill>
                <a:effectLst/>
                <a:latin typeface="+mn-lt"/>
                <a:ea typeface="+mn-ea"/>
                <a:cs typeface="+mn-cs"/>
              </a:rPr>
              <a:t>, o que sugere que os resíduos não sejam RSS e tenha ocorrido erro na identificação dos resíduos. A quantidade restante dos resíduos destinados para reutilização foi identificada como pertencente ao grupo B, o que não necessariamente está incorreto – a depender do resíduo e da forma de reutilização, é até recomendada; no caso em tela, trata-se de resíduos identificados como 180202(*) - Resíduos de saneantes, desinfetantes, </a:t>
            </a:r>
            <a:r>
              <a:rPr lang="pt-BR" sz="1200" kern="1200" dirty="0" err="1">
                <a:solidFill>
                  <a:schemeClr val="tx1"/>
                </a:solidFill>
                <a:effectLst/>
                <a:latin typeface="+mn-lt"/>
                <a:ea typeface="+mn-ea"/>
                <a:cs typeface="+mn-cs"/>
              </a:rPr>
              <a:t>desinfestantes</a:t>
            </a:r>
            <a:r>
              <a:rPr lang="pt-BR" sz="1200" kern="1200" dirty="0">
                <a:solidFill>
                  <a:schemeClr val="tx1"/>
                </a:solidFill>
                <a:effectLst/>
                <a:latin typeface="+mn-lt"/>
                <a:ea typeface="+mn-ea"/>
                <a:cs typeface="+mn-cs"/>
              </a:rPr>
              <a:t>; resíduos contendo metais pesados; reagentes para laboratório, inclusive os recipientes contaminados por estes (B conforme ANVISA RDC 222/2018), gerados em um grande laboratório e encaminhados uma empresa licenciada para produção de substâncias e produtos químicos. Esperava-se que a maior parte dos RSS destinados para reutilização seria do grupo D, cujas características são mais coerentes com essa tecnologia de destinação.</a:t>
            </a:r>
          </a:p>
          <a:p>
            <a:endParaRPr lang="pt-BR" dirty="0"/>
          </a:p>
        </p:txBody>
      </p:sp>
      <p:sp>
        <p:nvSpPr>
          <p:cNvPr id="4" name="Espaço Reservado para Número de Slide 3">
            <a:extLst>
              <a:ext uri="{FF2B5EF4-FFF2-40B4-BE49-F238E27FC236}">
                <a16:creationId xmlns:a16="http://schemas.microsoft.com/office/drawing/2014/main" id="{E120B9F2-76A2-CF9C-C84A-B2CA7E292DA8}"/>
              </a:ext>
            </a:extLst>
          </p:cNvPr>
          <p:cNvSpPr>
            <a:spLocks noGrp="1"/>
          </p:cNvSpPr>
          <p:nvPr>
            <p:ph type="sldNum" sz="quarter" idx="5"/>
          </p:nvPr>
        </p:nvSpPr>
        <p:spPr/>
        <p:txBody>
          <a:bodyPr/>
          <a:lstStyle/>
          <a:p>
            <a:pPr>
              <a:defRPr/>
            </a:pPr>
            <a:fld id="{EBBCAF3A-FDA5-4020-85A9-9FC157F923E2}" type="slidenum">
              <a:rPr lang="pt-BR" altLang="pt-BR" smtClean="0"/>
              <a:pPr>
                <a:defRPr/>
              </a:pPr>
              <a:t>42</a:t>
            </a:fld>
            <a:endParaRPr lang="pt-BR" altLang="pt-BR"/>
          </a:p>
        </p:txBody>
      </p:sp>
    </p:spTree>
    <p:extLst>
      <p:ext uri="{BB962C8B-B14F-4D97-AF65-F5344CB8AC3E}">
        <p14:creationId xmlns:p14="http://schemas.microsoft.com/office/powerpoint/2010/main" val="3391659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ECE94-12B2-B58A-55EB-F66D5AD9470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1A38BC8-138C-3FE1-B8A3-AEA01C23A512}"/>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26EE93D1-C783-6C7D-C451-6E196411C92C}"/>
              </a:ext>
            </a:extLst>
          </p:cNvPr>
          <p:cNvSpPr>
            <a:spLocks noGrp="1"/>
          </p:cNvSpPr>
          <p:nvPr>
            <p:ph type="body" idx="1"/>
          </p:nvPr>
        </p:nvSpPr>
        <p:spPr/>
        <p:txBody>
          <a:bodyPr/>
          <a:lstStyle/>
          <a:p>
            <a:r>
              <a:rPr lang="pt-BR" dirty="0"/>
              <a:t>Avaliação das tecnologias de destinação por grupo de RSS</a:t>
            </a:r>
          </a:p>
          <a:p>
            <a:r>
              <a:rPr lang="pt-BR" dirty="0"/>
              <a:t>Grupo C não representado porque a quantidade é muito pequena e provavelmente tem erros de emissão</a:t>
            </a:r>
          </a:p>
        </p:txBody>
      </p:sp>
      <p:sp>
        <p:nvSpPr>
          <p:cNvPr id="4" name="Espaço Reservado para Número de Slide 3">
            <a:extLst>
              <a:ext uri="{FF2B5EF4-FFF2-40B4-BE49-F238E27FC236}">
                <a16:creationId xmlns:a16="http://schemas.microsoft.com/office/drawing/2014/main" id="{A3B101FD-AA46-2DE8-9F59-65958344BC12}"/>
              </a:ext>
            </a:extLst>
          </p:cNvPr>
          <p:cNvSpPr>
            <a:spLocks noGrp="1"/>
          </p:cNvSpPr>
          <p:nvPr>
            <p:ph type="sldNum" sz="quarter" idx="5"/>
          </p:nvPr>
        </p:nvSpPr>
        <p:spPr/>
        <p:txBody>
          <a:bodyPr/>
          <a:lstStyle/>
          <a:p>
            <a:pPr>
              <a:defRPr/>
            </a:pPr>
            <a:fld id="{EBBCAF3A-FDA5-4020-85A9-9FC157F923E2}" type="slidenum">
              <a:rPr lang="pt-BR" altLang="pt-BR" smtClean="0"/>
              <a:pPr>
                <a:defRPr/>
              </a:pPr>
              <a:t>43</a:t>
            </a:fld>
            <a:endParaRPr lang="pt-BR" altLang="pt-BR"/>
          </a:p>
        </p:txBody>
      </p:sp>
    </p:spTree>
    <p:extLst>
      <p:ext uri="{BB962C8B-B14F-4D97-AF65-F5344CB8AC3E}">
        <p14:creationId xmlns:p14="http://schemas.microsoft.com/office/powerpoint/2010/main" val="1340226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9E06A-92DF-462F-238B-F92F2DDF8265}"/>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EDAF93E-8966-07B0-772F-3BBE07D5C0B1}"/>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37634BA3-B317-0F6D-11F8-C3A27F48877D}"/>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Os dados avaliados mostraram que os RSS movimentados em Minas Gerais em 2024 tiveram como origem não apenas os municípios mineiros, mas também estabelecimentos de outras unidades da federação. Na Tabela 36 são apresentados os quantitativos de RSS gerados em diferentes </a:t>
            </a:r>
            <a:r>
              <a:rPr lang="pt-BR" sz="1200" kern="1200" dirty="0" err="1">
                <a:solidFill>
                  <a:schemeClr val="tx1"/>
                </a:solidFill>
                <a:effectLst/>
                <a:latin typeface="+mn-lt"/>
                <a:ea typeface="+mn-ea"/>
                <a:cs typeface="+mn-cs"/>
              </a:rPr>
              <a:t>UFs</a:t>
            </a:r>
            <a:r>
              <a:rPr lang="pt-BR" sz="1200" kern="1200" dirty="0">
                <a:solidFill>
                  <a:schemeClr val="tx1"/>
                </a:solidFill>
                <a:effectLst/>
                <a:latin typeface="+mn-lt"/>
                <a:ea typeface="+mn-ea"/>
                <a:cs typeface="+mn-cs"/>
              </a:rPr>
              <a:t> e encaminhados para Minas Gerais e respectivos percentuais que essas quantidades representam em relação ao total de 41.409,821 toneladas de resíduos de serviços de saúde movimentados no estado de Minas em 2024.</a:t>
            </a:r>
          </a:p>
          <a:p>
            <a:r>
              <a:rPr lang="pt-BR" sz="1200" kern="1200" dirty="0">
                <a:solidFill>
                  <a:schemeClr val="tx1"/>
                </a:solidFill>
                <a:effectLst/>
                <a:latin typeface="+mn-lt"/>
                <a:ea typeface="+mn-ea"/>
                <a:cs typeface="+mn-cs"/>
              </a:rPr>
              <a:t>De acordo com os dados avaliados, em 2024 foram movimentados, em Minas Gerais, RSS provenientes dos seguintes estados: Bahia, Espírito Santo, Goiás, Maranhão, Mato Grosso do Sul, Minas Gerais, Paraná, Rio de Janeiro e São Paulo. </a:t>
            </a:r>
          </a:p>
          <a:p>
            <a:r>
              <a:rPr lang="pt-BR" sz="1200" kern="1200" dirty="0">
                <a:solidFill>
                  <a:schemeClr val="tx1"/>
                </a:solidFill>
                <a:effectLst/>
                <a:latin typeface="+mn-lt"/>
                <a:ea typeface="+mn-ea"/>
                <a:cs typeface="+mn-cs"/>
              </a:rPr>
              <a:t>Verifica-se que quase 95% dos RSS movimentados em 2024, com base no relatório R31 do Sistema MTR-MG, foram gerados em Minas Gerais. Em segundo, terceiro e quarto lugares, destacam-se os estados de São Paulo, Rio de Janeiro e Goiás, como geradores de RSS destinados em Minas Gerais, tal como ocorreu em 2022. A seguir (Tabela 37) são apresentadas as quantidades de RSS geradas em Minas Gerais por grupo (e no caso do grupo A, também por subgrupo, mostrando os valores que compõem o total para o grupo A) comparadas à quantidade total movimentada no sistema MTR-MG em 2024, que incluem também os RSS gerados em outros estados e que foram objeto de MTR. </a:t>
            </a:r>
          </a:p>
          <a:p>
            <a:endParaRPr lang="pt-BR" dirty="0"/>
          </a:p>
        </p:txBody>
      </p:sp>
      <p:sp>
        <p:nvSpPr>
          <p:cNvPr id="4" name="Espaço Reservado para Número de Slide 3">
            <a:extLst>
              <a:ext uri="{FF2B5EF4-FFF2-40B4-BE49-F238E27FC236}">
                <a16:creationId xmlns:a16="http://schemas.microsoft.com/office/drawing/2014/main" id="{253E6CF1-2DAF-91D5-2426-6E9F3F17F477}"/>
              </a:ext>
            </a:extLst>
          </p:cNvPr>
          <p:cNvSpPr>
            <a:spLocks noGrp="1"/>
          </p:cNvSpPr>
          <p:nvPr>
            <p:ph type="sldNum" sz="quarter" idx="5"/>
          </p:nvPr>
        </p:nvSpPr>
        <p:spPr/>
        <p:txBody>
          <a:bodyPr/>
          <a:lstStyle/>
          <a:p>
            <a:pPr>
              <a:defRPr/>
            </a:pPr>
            <a:fld id="{EBBCAF3A-FDA5-4020-85A9-9FC157F923E2}" type="slidenum">
              <a:rPr lang="pt-BR" altLang="pt-BR" smtClean="0"/>
              <a:pPr>
                <a:defRPr/>
              </a:pPr>
              <a:t>44</a:t>
            </a:fld>
            <a:endParaRPr lang="pt-BR" altLang="pt-BR"/>
          </a:p>
        </p:txBody>
      </p:sp>
    </p:spTree>
    <p:extLst>
      <p:ext uri="{BB962C8B-B14F-4D97-AF65-F5344CB8AC3E}">
        <p14:creationId xmlns:p14="http://schemas.microsoft.com/office/powerpoint/2010/main" val="34059570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3266D-099D-A904-E4F0-4F94D7BCCAE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1A2976A-A449-5BFF-3C10-1D53E6C6F025}"/>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1E91EFE6-A131-6A02-A2B2-63A8D6CFC437}"/>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Constata-se que 100% dos RSS declarados como de grupos C e D no Sistema MTR-MG, foram gerados em Minas Gerais.</a:t>
            </a:r>
          </a:p>
          <a:p>
            <a:r>
              <a:rPr lang="pt-BR" sz="1200" kern="1200" dirty="0">
                <a:solidFill>
                  <a:schemeClr val="tx1"/>
                </a:solidFill>
                <a:effectLst/>
                <a:latin typeface="+mn-lt"/>
                <a:ea typeface="+mn-ea"/>
                <a:cs typeface="+mn-cs"/>
              </a:rPr>
              <a:t>Ainda em relação aos RSS de grupos A e </a:t>
            </a:r>
            <a:r>
              <a:rPr lang="pt-BR" sz="1200" kern="1200" dirty="0" err="1">
                <a:solidFill>
                  <a:schemeClr val="tx1"/>
                </a:solidFill>
                <a:effectLst/>
                <a:latin typeface="+mn-lt"/>
                <a:ea typeface="+mn-ea"/>
                <a:cs typeface="+mn-cs"/>
              </a:rPr>
              <a:t>E</a:t>
            </a:r>
            <a:r>
              <a:rPr lang="pt-BR" sz="1200" kern="1200" dirty="0">
                <a:solidFill>
                  <a:schemeClr val="tx1"/>
                </a:solidFill>
                <a:effectLst/>
                <a:latin typeface="+mn-lt"/>
                <a:ea typeface="+mn-ea"/>
                <a:cs typeface="+mn-cs"/>
              </a:rPr>
              <a:t>, 95,77% e 97,43%, respectivamente, foram gerados em Minas Gerais. Dessa forma, verifica-se que, no que se refere aos grupos A, B, C e </a:t>
            </a:r>
            <a:r>
              <a:rPr lang="pt-BR" sz="1200" kern="1200" dirty="0" err="1">
                <a:solidFill>
                  <a:schemeClr val="tx1"/>
                </a:solidFill>
                <a:effectLst/>
                <a:latin typeface="+mn-lt"/>
                <a:ea typeface="+mn-ea"/>
                <a:cs typeface="+mn-cs"/>
              </a:rPr>
              <a:t>E</a:t>
            </a:r>
            <a:r>
              <a:rPr lang="pt-BR" sz="1200" kern="1200" dirty="0">
                <a:solidFill>
                  <a:schemeClr val="tx1"/>
                </a:solidFill>
                <a:effectLst/>
                <a:latin typeface="+mn-lt"/>
                <a:ea typeface="+mn-ea"/>
                <a:cs typeface="+mn-cs"/>
              </a:rPr>
              <a:t>, a grande maioria dos RSS movimentados no sistema MTR em 2024 foram gerados em Minas.</a:t>
            </a:r>
          </a:p>
          <a:p>
            <a:r>
              <a:rPr lang="pt-BR" sz="1200" kern="1200" dirty="0">
                <a:solidFill>
                  <a:schemeClr val="tx1"/>
                </a:solidFill>
                <a:effectLst/>
                <a:latin typeface="+mn-lt"/>
                <a:ea typeface="+mn-ea"/>
                <a:cs typeface="+mn-cs"/>
              </a:rPr>
              <a:t>Repetindo o que foi verificado em outros anos, o grupo de RSS com maiores quantidades geradas em outros estados, mas movimentadas no estado de Minas Gerais em 2024, é o B (químicos). Aproximadamente 77% dos RSS declarados como de grupo B no Sistema MTR-MG foram gerados em Minas Gerais, em contraposição com os RSS de outros grupos, em que o percentual gerado em Minas em relação ao total foi maior que 95%. Assim, mais de 1.200 toneladas de RSS grupo B provenientes de outros estados foram destinados à unidades de transferência e/ou destinação em Minas Gerais em 2024, a maioria para “Incineração”; destacaram-se as quantidades provenientes de São Paulo e Rio de Janeiro. </a:t>
            </a:r>
          </a:p>
          <a:p>
            <a:endParaRPr lang="pt-BR" dirty="0"/>
          </a:p>
        </p:txBody>
      </p:sp>
      <p:sp>
        <p:nvSpPr>
          <p:cNvPr id="4" name="Espaço Reservado para Número de Slide 3">
            <a:extLst>
              <a:ext uri="{FF2B5EF4-FFF2-40B4-BE49-F238E27FC236}">
                <a16:creationId xmlns:a16="http://schemas.microsoft.com/office/drawing/2014/main" id="{8107FF5C-1DF9-70B8-4B23-C956D926D6AE}"/>
              </a:ext>
            </a:extLst>
          </p:cNvPr>
          <p:cNvSpPr>
            <a:spLocks noGrp="1"/>
          </p:cNvSpPr>
          <p:nvPr>
            <p:ph type="sldNum" sz="quarter" idx="5"/>
          </p:nvPr>
        </p:nvSpPr>
        <p:spPr/>
        <p:txBody>
          <a:bodyPr/>
          <a:lstStyle/>
          <a:p>
            <a:pPr>
              <a:defRPr/>
            </a:pPr>
            <a:fld id="{EBBCAF3A-FDA5-4020-85A9-9FC157F923E2}" type="slidenum">
              <a:rPr lang="pt-BR" altLang="pt-BR" smtClean="0"/>
              <a:pPr>
                <a:defRPr/>
              </a:pPr>
              <a:t>45</a:t>
            </a:fld>
            <a:endParaRPr lang="pt-BR" altLang="pt-BR"/>
          </a:p>
        </p:txBody>
      </p:sp>
    </p:spTree>
    <p:extLst>
      <p:ext uri="{BB962C8B-B14F-4D97-AF65-F5344CB8AC3E}">
        <p14:creationId xmlns:p14="http://schemas.microsoft.com/office/powerpoint/2010/main" val="3306545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3C2B9-D40B-87AF-AA8D-37E61B27FE1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E8D69ED-F365-A913-281E-F1B09D72E91C}"/>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78AF735A-4A9A-7F4A-4CA5-A93736FFB977}"/>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Colocando uma lupa sobre os dados de RSS por subgrupo gerados em Minas comparativamente aos totais movimentados, verifica-se que, embora grande parte do RSS de grupo A tenham sido gerados em Minas, há diferenças entre os subgrupos, por exemplo, com percentual consideravelmente menores de RSS dos subgrupos A2 e A3 gerados em Minas Gerais em comparação com os demais subgrupos. </a:t>
            </a:r>
          </a:p>
          <a:p>
            <a:r>
              <a:rPr lang="pt-BR" sz="1200" kern="1200" dirty="0">
                <a:solidFill>
                  <a:schemeClr val="tx1"/>
                </a:solidFill>
                <a:effectLst/>
                <a:latin typeface="+mn-lt"/>
                <a:ea typeface="+mn-ea"/>
                <a:cs typeface="+mn-cs"/>
              </a:rPr>
              <a:t>Ressalvadas as peculiaridades verificadas para alguns grupos/subgrupos, nas análises sobre RSS com base no relatório R31, embora tenham considerado os resíduos movimentados no geral, inclusos aqueles gerados em outros estados e destinados em Minas, as tendências verificadas certamente têm forte relação com o que ocorre em Minas Gerais, visto que a maioria dos resíduos movimentados foram gerados no estado. </a:t>
            </a:r>
          </a:p>
          <a:p>
            <a:endParaRPr lang="pt-BR" dirty="0"/>
          </a:p>
        </p:txBody>
      </p:sp>
      <p:sp>
        <p:nvSpPr>
          <p:cNvPr id="4" name="Espaço Reservado para Número de Slide 3">
            <a:extLst>
              <a:ext uri="{FF2B5EF4-FFF2-40B4-BE49-F238E27FC236}">
                <a16:creationId xmlns:a16="http://schemas.microsoft.com/office/drawing/2014/main" id="{7E0A27A5-8A9A-6470-29F3-6223458B5186}"/>
              </a:ext>
            </a:extLst>
          </p:cNvPr>
          <p:cNvSpPr>
            <a:spLocks noGrp="1"/>
          </p:cNvSpPr>
          <p:nvPr>
            <p:ph type="sldNum" sz="quarter" idx="5"/>
          </p:nvPr>
        </p:nvSpPr>
        <p:spPr/>
        <p:txBody>
          <a:bodyPr/>
          <a:lstStyle/>
          <a:p>
            <a:pPr>
              <a:defRPr/>
            </a:pPr>
            <a:fld id="{EBBCAF3A-FDA5-4020-85A9-9FC157F923E2}" type="slidenum">
              <a:rPr lang="pt-BR" altLang="pt-BR" smtClean="0"/>
              <a:pPr>
                <a:defRPr/>
              </a:pPr>
              <a:t>46</a:t>
            </a:fld>
            <a:endParaRPr lang="pt-BR" altLang="pt-BR"/>
          </a:p>
        </p:txBody>
      </p:sp>
    </p:spTree>
    <p:extLst>
      <p:ext uri="{BB962C8B-B14F-4D97-AF65-F5344CB8AC3E}">
        <p14:creationId xmlns:p14="http://schemas.microsoft.com/office/powerpoint/2010/main" val="2504886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35CF4-3CAB-C956-5B43-B7DC5327D75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649931D-16E8-C38F-7F19-D04AF02FEDC9}"/>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8104C640-A505-581B-D9AE-29364B3A82B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kern="1200" dirty="0">
                <a:solidFill>
                  <a:schemeClr val="tx1"/>
                </a:solidFill>
                <a:effectLst/>
                <a:latin typeface="+mn-lt"/>
                <a:ea typeface="+mn-ea"/>
                <a:cs typeface="+mn-cs"/>
              </a:rPr>
              <a:t>Adicionalmente, foram avaliados os dez municípios em que ocorreu a maior geração de RSS movimentados em Minas Gerais. Na Tabela x são apresentados esses municípios e respectivas quantidades geradas.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kern="1200" dirty="0">
                <a:solidFill>
                  <a:schemeClr val="tx1"/>
                </a:solidFill>
                <a:effectLst/>
                <a:latin typeface="+mn-lt"/>
                <a:ea typeface="+mn-ea"/>
                <a:cs typeface="+mn-cs"/>
              </a:rPr>
              <a:t>Verifica-se que todos os municípios se localizam em Minas Gerais, a maioria na Região Metropolitana de Belo Horizonte, destacando-se também os maiores municípios do Triângulo Mineiro (Uberlândia), Zona da Mata (Juiz de Fora) e Norte de Minas (Montes Claros). O quantitativo gerado nesses dez municípios e movimentado com MTR totaliza 25.575,14</a:t>
            </a:r>
            <a:r>
              <a:rPr lang="pt-BR" sz="1200" b="1"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toneladas, o que corresponde a 61,8% do total de RSS movimentado em Minas em 2024, mostrando a grande concentração na geração de RSS no estado nas regiões com maior população e oferta de serviços de saúde.</a:t>
            </a:r>
          </a:p>
          <a:p>
            <a:endParaRPr lang="pt-BR" dirty="0"/>
          </a:p>
        </p:txBody>
      </p:sp>
      <p:sp>
        <p:nvSpPr>
          <p:cNvPr id="4" name="Espaço Reservado para Número de Slide 3">
            <a:extLst>
              <a:ext uri="{FF2B5EF4-FFF2-40B4-BE49-F238E27FC236}">
                <a16:creationId xmlns:a16="http://schemas.microsoft.com/office/drawing/2014/main" id="{A0A9B218-002B-C28C-0CE3-601B4840F10A}"/>
              </a:ext>
            </a:extLst>
          </p:cNvPr>
          <p:cNvSpPr>
            <a:spLocks noGrp="1"/>
          </p:cNvSpPr>
          <p:nvPr>
            <p:ph type="sldNum" sz="quarter" idx="5"/>
          </p:nvPr>
        </p:nvSpPr>
        <p:spPr/>
        <p:txBody>
          <a:bodyPr/>
          <a:lstStyle/>
          <a:p>
            <a:pPr>
              <a:defRPr/>
            </a:pPr>
            <a:fld id="{EBBCAF3A-FDA5-4020-85A9-9FC157F923E2}" type="slidenum">
              <a:rPr lang="pt-BR" altLang="pt-BR" smtClean="0"/>
              <a:pPr>
                <a:defRPr/>
              </a:pPr>
              <a:t>47</a:t>
            </a:fld>
            <a:endParaRPr lang="pt-BR" altLang="pt-BR"/>
          </a:p>
        </p:txBody>
      </p:sp>
    </p:spTree>
    <p:extLst>
      <p:ext uri="{BB962C8B-B14F-4D97-AF65-F5344CB8AC3E}">
        <p14:creationId xmlns:p14="http://schemas.microsoft.com/office/powerpoint/2010/main" val="14340806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81F1-A544-DA7F-D6BC-37B5671434E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EA7A613-37A1-00C3-679E-D679B4BB57BC}"/>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430CD29B-4483-A6D2-5A7F-098A05753CDE}"/>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B8503F9-79F4-3A0F-5114-BA2AC1039D46}"/>
              </a:ext>
            </a:extLst>
          </p:cNvPr>
          <p:cNvSpPr>
            <a:spLocks noGrp="1"/>
          </p:cNvSpPr>
          <p:nvPr>
            <p:ph type="sldNum" sz="quarter" idx="5"/>
          </p:nvPr>
        </p:nvSpPr>
        <p:spPr/>
        <p:txBody>
          <a:bodyPr/>
          <a:lstStyle/>
          <a:p>
            <a:pPr>
              <a:defRPr/>
            </a:pPr>
            <a:fld id="{EBBCAF3A-FDA5-4020-85A9-9FC157F923E2}" type="slidenum">
              <a:rPr lang="pt-BR" altLang="pt-BR" smtClean="0"/>
              <a:pPr>
                <a:defRPr/>
              </a:pPr>
              <a:t>48</a:t>
            </a:fld>
            <a:endParaRPr lang="pt-BR" altLang="pt-BR"/>
          </a:p>
        </p:txBody>
      </p:sp>
    </p:spTree>
    <p:extLst>
      <p:ext uri="{BB962C8B-B14F-4D97-AF65-F5344CB8AC3E}">
        <p14:creationId xmlns:p14="http://schemas.microsoft.com/office/powerpoint/2010/main" val="226769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B55D0-7B56-138F-14B2-64A73F3ED28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14C296D-1186-9003-58C5-5011187C66F9}"/>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1B7F802D-CC34-3778-5E01-5B45ABF0D698}"/>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ABEB5D0B-C9ED-17F6-1A87-A98CBBFF736E}"/>
              </a:ext>
            </a:extLst>
          </p:cNvPr>
          <p:cNvSpPr>
            <a:spLocks noGrp="1"/>
          </p:cNvSpPr>
          <p:nvPr>
            <p:ph type="sldNum" sz="quarter" idx="5"/>
          </p:nvPr>
        </p:nvSpPr>
        <p:spPr/>
        <p:txBody>
          <a:bodyPr/>
          <a:lstStyle/>
          <a:p>
            <a:pPr>
              <a:defRPr/>
            </a:pPr>
            <a:fld id="{EBBCAF3A-FDA5-4020-85A9-9FC157F923E2}" type="slidenum">
              <a:rPr lang="pt-BR" altLang="pt-BR" smtClean="0"/>
              <a:pPr>
                <a:defRPr/>
              </a:pPr>
              <a:t>13</a:t>
            </a:fld>
            <a:endParaRPr lang="pt-BR" altLang="pt-BR"/>
          </a:p>
        </p:txBody>
      </p:sp>
    </p:spTree>
    <p:extLst>
      <p:ext uri="{BB962C8B-B14F-4D97-AF65-F5344CB8AC3E}">
        <p14:creationId xmlns:p14="http://schemas.microsoft.com/office/powerpoint/2010/main" val="4111929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EBA61-1114-EAEA-ED68-CF3299CD82D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54A98BC-2B9C-F297-9271-269D5C9F3964}"/>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092D3CE6-4C97-8E4A-BB5E-182D53A5FE5D}"/>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dirty="0"/>
              <a:t>Aterro de resíduos classe II foi o que recebeu a maior quantidade de RSS em 2024, sendo a totalidade dessas mais de 5 toneladas identificadas como sendo de grupo D, </a:t>
            </a:r>
            <a:r>
              <a:rPr lang="pt-BR" sz="1200" dirty="0"/>
              <a:t>gerados em maioria em grandes geradores de Belo Horizonte.</a:t>
            </a:r>
          </a:p>
          <a:p>
            <a:endParaRPr lang="pt-BR" dirty="0"/>
          </a:p>
          <a:p>
            <a:r>
              <a:rPr lang="pt-BR" dirty="0"/>
              <a:t>Em consonância com os demais resultados apresentados, a maioria dos empreendimentos realizam tratamento em autoclave e/ou incineração</a:t>
            </a:r>
          </a:p>
          <a:p>
            <a:r>
              <a:rPr lang="pt-BR" dirty="0"/>
              <a:t>Quatro empreendimentos possuem aterro de resíduos perigosos</a:t>
            </a:r>
          </a:p>
        </p:txBody>
      </p:sp>
      <p:sp>
        <p:nvSpPr>
          <p:cNvPr id="4" name="Espaço Reservado para Número de Slide 3">
            <a:extLst>
              <a:ext uri="{FF2B5EF4-FFF2-40B4-BE49-F238E27FC236}">
                <a16:creationId xmlns:a16="http://schemas.microsoft.com/office/drawing/2014/main" id="{17FD8903-2AAB-9905-004A-6D8213071918}"/>
              </a:ext>
            </a:extLst>
          </p:cNvPr>
          <p:cNvSpPr>
            <a:spLocks noGrp="1"/>
          </p:cNvSpPr>
          <p:nvPr>
            <p:ph type="sldNum" sz="quarter" idx="5"/>
          </p:nvPr>
        </p:nvSpPr>
        <p:spPr/>
        <p:txBody>
          <a:bodyPr/>
          <a:lstStyle/>
          <a:p>
            <a:pPr>
              <a:defRPr/>
            </a:pPr>
            <a:fld id="{EBBCAF3A-FDA5-4020-85A9-9FC157F923E2}" type="slidenum">
              <a:rPr lang="pt-BR" altLang="pt-BR" smtClean="0"/>
              <a:pPr>
                <a:defRPr/>
              </a:pPr>
              <a:t>49</a:t>
            </a:fld>
            <a:endParaRPr lang="pt-BR" altLang="pt-BR"/>
          </a:p>
        </p:txBody>
      </p:sp>
    </p:spTree>
    <p:extLst>
      <p:ext uri="{BB962C8B-B14F-4D97-AF65-F5344CB8AC3E}">
        <p14:creationId xmlns:p14="http://schemas.microsoft.com/office/powerpoint/2010/main" val="41214978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F8E5F-E7AE-92B5-BB86-06728D24F827}"/>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1B91323-EDF5-2380-2F36-5CBD73E92CE4}"/>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66D99678-9544-0D5F-82F4-72F1108CBFF2}"/>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dirty="0"/>
              <a:t>Dez </a:t>
            </a:r>
            <a:r>
              <a:rPr lang="pt-BR" sz="1200" b="1" i="0" u="none" strike="noStrike" dirty="0">
                <a:solidFill>
                  <a:srgbClr val="000000"/>
                </a:solidFill>
                <a:effectLst/>
                <a:latin typeface="Calibri" panose="020F0502020204030204" pitchFamily="34" charset="0"/>
              </a:rPr>
              <a:t>Cidades nas quais foram recebidas as maiores quantidades de RSS em 2024 em ordem decrescente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b="1" i="0" u="none" strike="noStrike" dirty="0">
                <a:solidFill>
                  <a:srgbClr val="000000"/>
                </a:solidFill>
                <a:effectLst/>
                <a:latin typeface="Calibri" panose="020F0502020204030204" pitchFamily="34" charset="0"/>
              </a:rPr>
              <a:t>Todas em Minas Gerais</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dirty="0">
                <a:solidFill>
                  <a:srgbClr val="000000"/>
                </a:solidFill>
                <a:latin typeface="Calibri" panose="020F0502020204030204" pitchFamily="34" charset="0"/>
              </a:rPr>
              <a:t>As quantidades recebidas apenas nos empreendimentos desses dez municípios representam </a:t>
            </a:r>
            <a:r>
              <a:rPr lang="pt-BR" sz="1200" b="1" i="0" u="none" strike="noStrike" dirty="0">
                <a:solidFill>
                  <a:srgbClr val="000000"/>
                </a:solidFill>
                <a:effectLst/>
                <a:latin typeface="Calibri" panose="020F0502020204030204" pitchFamily="34" charset="0"/>
              </a:rPr>
              <a:t>33.183,044 toneladas, ou</a:t>
            </a:r>
            <a:r>
              <a:rPr lang="pt-BR" sz="1200" dirty="0">
                <a:solidFill>
                  <a:srgbClr val="000000"/>
                </a:solidFill>
                <a:latin typeface="Calibri" panose="020F0502020204030204" pitchFamily="34" charset="0"/>
              </a:rPr>
              <a:t> 80,13% da massa total de RSS movimentada em 2024.</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pt-BR" sz="1200" b="1" i="0" u="none" strike="noStrike" dirty="0">
              <a:solidFill>
                <a:srgbClr val="000000"/>
              </a:solidFill>
              <a:effectLst/>
              <a:latin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A3B94DC2-1BB6-64AD-7517-C120875DFABD}"/>
              </a:ext>
            </a:extLst>
          </p:cNvPr>
          <p:cNvSpPr>
            <a:spLocks noGrp="1"/>
          </p:cNvSpPr>
          <p:nvPr>
            <p:ph type="sldNum" sz="quarter" idx="5"/>
          </p:nvPr>
        </p:nvSpPr>
        <p:spPr/>
        <p:txBody>
          <a:bodyPr/>
          <a:lstStyle/>
          <a:p>
            <a:pPr>
              <a:defRPr/>
            </a:pPr>
            <a:fld id="{EBBCAF3A-FDA5-4020-85A9-9FC157F923E2}" type="slidenum">
              <a:rPr lang="pt-BR" altLang="pt-BR" smtClean="0"/>
              <a:pPr>
                <a:defRPr/>
              </a:pPr>
              <a:t>50</a:t>
            </a:fld>
            <a:endParaRPr lang="pt-BR" altLang="pt-BR"/>
          </a:p>
        </p:txBody>
      </p:sp>
    </p:spTree>
    <p:extLst>
      <p:ext uri="{BB962C8B-B14F-4D97-AF65-F5344CB8AC3E}">
        <p14:creationId xmlns:p14="http://schemas.microsoft.com/office/powerpoint/2010/main" val="1715934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7238A-4D80-4E65-7C50-570EFB6DFF0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15619DC2-1236-F9B6-DA3F-5D8FFC6A1AEE}"/>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52E100CC-1DFB-4E5B-F1A7-CF3C3AA8F5E9}"/>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dirty="0"/>
              <a:t>Dez </a:t>
            </a:r>
            <a:r>
              <a:rPr lang="pt-BR" sz="1200" b="1" i="0" u="none" strike="noStrike" dirty="0">
                <a:solidFill>
                  <a:srgbClr val="000000"/>
                </a:solidFill>
                <a:effectLst/>
                <a:latin typeface="Calibri" panose="020F0502020204030204" pitchFamily="34" charset="0"/>
              </a:rPr>
              <a:t>Cidades nas quais foram recebidas as maiores quantidades de RSS em 2024 em ordem decrescente</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b="1" i="0" u="none" strike="noStrike" dirty="0">
                <a:solidFill>
                  <a:srgbClr val="000000"/>
                </a:solidFill>
                <a:effectLst/>
                <a:latin typeface="Calibri" panose="020F0502020204030204" pitchFamily="34" charset="0"/>
              </a:rPr>
              <a:t>Todas em Minas Gerais</a:t>
            </a:r>
          </a:p>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dirty="0">
                <a:solidFill>
                  <a:srgbClr val="000000"/>
                </a:solidFill>
                <a:latin typeface="Calibri" panose="020F0502020204030204" pitchFamily="34" charset="0"/>
              </a:rPr>
              <a:t>As quantidades recebidas apenas nos empreendimentos desses dez municípios representam </a:t>
            </a:r>
            <a:r>
              <a:rPr lang="pt-BR" sz="1200" b="1" i="0" u="none" strike="noStrike" dirty="0">
                <a:solidFill>
                  <a:srgbClr val="000000"/>
                </a:solidFill>
                <a:effectLst/>
                <a:latin typeface="Calibri" panose="020F0502020204030204" pitchFamily="34" charset="0"/>
              </a:rPr>
              <a:t>33.183,044 toneladas, ou</a:t>
            </a:r>
            <a:r>
              <a:rPr lang="pt-BR" sz="1200" dirty="0">
                <a:solidFill>
                  <a:srgbClr val="000000"/>
                </a:solidFill>
                <a:latin typeface="Calibri" panose="020F0502020204030204" pitchFamily="34" charset="0"/>
              </a:rPr>
              <a:t> 80,13% da massa total de RSS movimentada em 2024.</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pt-BR" sz="1200" b="1" i="0" u="none" strike="noStrike" dirty="0">
              <a:solidFill>
                <a:srgbClr val="000000"/>
              </a:solidFill>
              <a:effectLst/>
              <a:latin typeface="Calibri" panose="020F0502020204030204" pitchFamily="34" charset="0"/>
            </a:endParaRPr>
          </a:p>
          <a:p>
            <a:endParaRPr lang="pt-BR" dirty="0"/>
          </a:p>
        </p:txBody>
      </p:sp>
      <p:sp>
        <p:nvSpPr>
          <p:cNvPr id="4" name="Espaço Reservado para Número de Slide 3">
            <a:extLst>
              <a:ext uri="{FF2B5EF4-FFF2-40B4-BE49-F238E27FC236}">
                <a16:creationId xmlns:a16="http://schemas.microsoft.com/office/drawing/2014/main" id="{D1936191-8890-1C0F-178D-AC9B90AC01D4}"/>
              </a:ext>
            </a:extLst>
          </p:cNvPr>
          <p:cNvSpPr>
            <a:spLocks noGrp="1"/>
          </p:cNvSpPr>
          <p:nvPr>
            <p:ph type="sldNum" sz="quarter" idx="5"/>
          </p:nvPr>
        </p:nvSpPr>
        <p:spPr/>
        <p:txBody>
          <a:bodyPr/>
          <a:lstStyle/>
          <a:p>
            <a:pPr>
              <a:defRPr/>
            </a:pPr>
            <a:fld id="{EBBCAF3A-FDA5-4020-85A9-9FC157F923E2}" type="slidenum">
              <a:rPr lang="pt-BR" altLang="pt-BR" smtClean="0"/>
              <a:pPr>
                <a:defRPr/>
              </a:pPr>
              <a:t>51</a:t>
            </a:fld>
            <a:endParaRPr lang="pt-BR" altLang="pt-BR"/>
          </a:p>
        </p:txBody>
      </p:sp>
    </p:spTree>
    <p:extLst>
      <p:ext uri="{BB962C8B-B14F-4D97-AF65-F5344CB8AC3E}">
        <p14:creationId xmlns:p14="http://schemas.microsoft.com/office/powerpoint/2010/main" val="17736965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3E6C0A-74F9-07AE-6742-809A31BA8AD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121C04C-7EA8-C7A4-1E36-DB000ADF03F1}"/>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80E9C5C0-C851-83A5-5928-977BCA0B24A4}"/>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F91FA35C-B799-1E54-EB81-5504A3A45A7C}"/>
              </a:ext>
            </a:extLst>
          </p:cNvPr>
          <p:cNvSpPr>
            <a:spLocks noGrp="1"/>
          </p:cNvSpPr>
          <p:nvPr>
            <p:ph type="sldNum" sz="quarter" idx="5"/>
          </p:nvPr>
        </p:nvSpPr>
        <p:spPr/>
        <p:txBody>
          <a:bodyPr/>
          <a:lstStyle/>
          <a:p>
            <a:pPr>
              <a:defRPr/>
            </a:pPr>
            <a:fld id="{EBBCAF3A-FDA5-4020-85A9-9FC157F923E2}" type="slidenum">
              <a:rPr lang="pt-BR" altLang="pt-BR" smtClean="0"/>
              <a:pPr>
                <a:defRPr/>
              </a:pPr>
              <a:t>52</a:t>
            </a:fld>
            <a:endParaRPr lang="pt-BR" altLang="pt-BR"/>
          </a:p>
        </p:txBody>
      </p:sp>
    </p:spTree>
    <p:extLst>
      <p:ext uri="{BB962C8B-B14F-4D97-AF65-F5344CB8AC3E}">
        <p14:creationId xmlns:p14="http://schemas.microsoft.com/office/powerpoint/2010/main" val="4175802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C9DC2-604A-2186-98DF-F63472BDE80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F03130D-CCD1-9C49-21D7-08EF938884EE}"/>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6305DE4C-893E-80FC-B71D-FCCF6E1294FD}"/>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F06EF04-D132-E0D3-AE46-7D39180B3988}"/>
              </a:ext>
            </a:extLst>
          </p:cNvPr>
          <p:cNvSpPr>
            <a:spLocks noGrp="1"/>
          </p:cNvSpPr>
          <p:nvPr>
            <p:ph type="sldNum" sz="quarter" idx="5"/>
          </p:nvPr>
        </p:nvSpPr>
        <p:spPr/>
        <p:txBody>
          <a:bodyPr/>
          <a:lstStyle/>
          <a:p>
            <a:pPr>
              <a:defRPr/>
            </a:pPr>
            <a:fld id="{EBBCAF3A-FDA5-4020-85A9-9FC157F923E2}" type="slidenum">
              <a:rPr lang="pt-BR" altLang="pt-BR" smtClean="0"/>
              <a:pPr>
                <a:defRPr/>
              </a:pPr>
              <a:t>53</a:t>
            </a:fld>
            <a:endParaRPr lang="pt-BR" altLang="pt-BR"/>
          </a:p>
        </p:txBody>
      </p:sp>
    </p:spTree>
    <p:extLst>
      <p:ext uri="{BB962C8B-B14F-4D97-AF65-F5344CB8AC3E}">
        <p14:creationId xmlns:p14="http://schemas.microsoft.com/office/powerpoint/2010/main" val="10690101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B7697-AB0E-F9FC-B325-B57AB561862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BFFEEB1-4F06-0298-A6F5-8C1BAAFF3F1E}"/>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85BA21FC-6B55-AACF-F3AC-75C3287C36F7}"/>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BC645918-1989-BE0A-95D6-71B26EE9AD88}"/>
              </a:ext>
            </a:extLst>
          </p:cNvPr>
          <p:cNvSpPr>
            <a:spLocks noGrp="1"/>
          </p:cNvSpPr>
          <p:nvPr>
            <p:ph type="sldNum" sz="quarter" idx="5"/>
          </p:nvPr>
        </p:nvSpPr>
        <p:spPr/>
        <p:txBody>
          <a:bodyPr/>
          <a:lstStyle/>
          <a:p>
            <a:pPr>
              <a:defRPr/>
            </a:pPr>
            <a:fld id="{EBBCAF3A-FDA5-4020-85A9-9FC157F923E2}" type="slidenum">
              <a:rPr lang="pt-BR" altLang="pt-BR" smtClean="0"/>
              <a:pPr>
                <a:defRPr/>
              </a:pPr>
              <a:t>54</a:t>
            </a:fld>
            <a:endParaRPr lang="pt-BR" altLang="pt-BR"/>
          </a:p>
        </p:txBody>
      </p:sp>
    </p:spTree>
    <p:extLst>
      <p:ext uri="{BB962C8B-B14F-4D97-AF65-F5344CB8AC3E}">
        <p14:creationId xmlns:p14="http://schemas.microsoft.com/office/powerpoint/2010/main" val="22357710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61046-08D9-8F9D-DD3C-5749487533C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B026CD2D-5ABD-6C5A-262B-B49C14852AE6}"/>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173765BD-E9C7-A193-43C0-87409B7F1D1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97461F29-B45E-F018-A8A3-87A301370773}"/>
              </a:ext>
            </a:extLst>
          </p:cNvPr>
          <p:cNvSpPr>
            <a:spLocks noGrp="1"/>
          </p:cNvSpPr>
          <p:nvPr>
            <p:ph type="sldNum" sz="quarter" idx="5"/>
          </p:nvPr>
        </p:nvSpPr>
        <p:spPr/>
        <p:txBody>
          <a:bodyPr/>
          <a:lstStyle/>
          <a:p>
            <a:pPr>
              <a:defRPr/>
            </a:pPr>
            <a:fld id="{EBBCAF3A-FDA5-4020-85A9-9FC157F923E2}" type="slidenum">
              <a:rPr lang="pt-BR" altLang="pt-BR" smtClean="0"/>
              <a:pPr>
                <a:defRPr/>
              </a:pPr>
              <a:t>55</a:t>
            </a:fld>
            <a:endParaRPr lang="pt-BR" altLang="pt-BR"/>
          </a:p>
        </p:txBody>
      </p:sp>
    </p:spTree>
    <p:extLst>
      <p:ext uri="{BB962C8B-B14F-4D97-AF65-F5344CB8AC3E}">
        <p14:creationId xmlns:p14="http://schemas.microsoft.com/office/powerpoint/2010/main" val="35476413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0D525-67D0-C364-7BEF-761BD3B8391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F432222E-42A2-360D-C53B-E239B3DB2ACC}"/>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114FA2B0-1978-2B21-1B44-A3A23289E4BA}"/>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E557ECFB-2BC5-B041-6EFB-74BFECE13A39}"/>
              </a:ext>
            </a:extLst>
          </p:cNvPr>
          <p:cNvSpPr>
            <a:spLocks noGrp="1"/>
          </p:cNvSpPr>
          <p:nvPr>
            <p:ph type="sldNum" sz="quarter" idx="5"/>
          </p:nvPr>
        </p:nvSpPr>
        <p:spPr/>
        <p:txBody>
          <a:bodyPr/>
          <a:lstStyle/>
          <a:p>
            <a:pPr>
              <a:defRPr/>
            </a:pPr>
            <a:fld id="{EBBCAF3A-FDA5-4020-85A9-9FC157F923E2}" type="slidenum">
              <a:rPr lang="pt-BR" altLang="pt-BR" smtClean="0"/>
              <a:pPr>
                <a:defRPr/>
              </a:pPr>
              <a:t>56</a:t>
            </a:fld>
            <a:endParaRPr lang="pt-BR" altLang="pt-BR"/>
          </a:p>
        </p:txBody>
      </p:sp>
    </p:spTree>
    <p:extLst>
      <p:ext uri="{BB962C8B-B14F-4D97-AF65-F5344CB8AC3E}">
        <p14:creationId xmlns:p14="http://schemas.microsoft.com/office/powerpoint/2010/main" val="37605787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D1107-40AC-7ACC-D11C-D6DE2E734991}"/>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AC37B0DA-4B43-A472-955E-4580950A5FC3}"/>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02579CB8-D129-3605-0772-F81E8874BD65}"/>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8022FC1A-B3BC-C3DE-BF01-3D2344921B8A}"/>
              </a:ext>
            </a:extLst>
          </p:cNvPr>
          <p:cNvSpPr>
            <a:spLocks noGrp="1"/>
          </p:cNvSpPr>
          <p:nvPr>
            <p:ph type="sldNum" sz="quarter" idx="5"/>
          </p:nvPr>
        </p:nvSpPr>
        <p:spPr/>
        <p:txBody>
          <a:bodyPr/>
          <a:lstStyle/>
          <a:p>
            <a:pPr>
              <a:defRPr/>
            </a:pPr>
            <a:fld id="{EBBCAF3A-FDA5-4020-85A9-9FC157F923E2}" type="slidenum">
              <a:rPr lang="pt-BR" altLang="pt-BR" smtClean="0"/>
              <a:pPr>
                <a:defRPr/>
              </a:pPr>
              <a:t>57</a:t>
            </a:fld>
            <a:endParaRPr lang="pt-BR" altLang="pt-BR"/>
          </a:p>
        </p:txBody>
      </p:sp>
    </p:spTree>
    <p:extLst>
      <p:ext uri="{BB962C8B-B14F-4D97-AF65-F5344CB8AC3E}">
        <p14:creationId xmlns:p14="http://schemas.microsoft.com/office/powerpoint/2010/main" val="10121052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50CE9-EF2D-05C4-DA80-DE6B0CAB7C6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8168E94-8366-F82A-51E4-69203D999BA3}"/>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28D2CFD5-7F32-93D0-2440-7DE7E6A11DC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1A4CE796-FFF8-270D-88FA-222A7708E7D1}"/>
              </a:ext>
            </a:extLst>
          </p:cNvPr>
          <p:cNvSpPr>
            <a:spLocks noGrp="1"/>
          </p:cNvSpPr>
          <p:nvPr>
            <p:ph type="sldNum" sz="quarter" idx="5"/>
          </p:nvPr>
        </p:nvSpPr>
        <p:spPr/>
        <p:txBody>
          <a:bodyPr/>
          <a:lstStyle/>
          <a:p>
            <a:pPr>
              <a:defRPr/>
            </a:pPr>
            <a:fld id="{EBBCAF3A-FDA5-4020-85A9-9FC157F923E2}" type="slidenum">
              <a:rPr lang="pt-BR" altLang="pt-BR" smtClean="0"/>
              <a:pPr>
                <a:defRPr/>
              </a:pPr>
              <a:t>58</a:t>
            </a:fld>
            <a:endParaRPr lang="pt-BR" altLang="pt-BR"/>
          </a:p>
        </p:txBody>
      </p:sp>
    </p:spTree>
    <p:extLst>
      <p:ext uri="{BB962C8B-B14F-4D97-AF65-F5344CB8AC3E}">
        <p14:creationId xmlns:p14="http://schemas.microsoft.com/office/powerpoint/2010/main" val="1859669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1B589-8241-A546-359C-330B6A2E8AE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4100183-081C-3B89-E085-AD4C19532AD8}"/>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A50C3C37-2379-594E-A592-88C40BA45309}"/>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Destaca-se que, como existe no sistema a possibilidade de identificação dos RSS apenas como “Grupo A”, sem especificar subgrupo ou código específico da Lista Brasileira de Resíduos – o que ocorreu com 55% dos RSS do grupo A -, situação em que pode haver subgrupos misturados, os totais por subgrupo apresentados na Tabela 1 são necessariamente inferiores ao que de fato é movimentado por subgrupo, não devendo ser analisado de forma isolada. Feita essa ressalva, os quantitativos declarados por subgrupo e respectivos percentuais podem auxiliar na análise dos dados por subgrupo: verifica-se que, das 10863,212 toneladas de RSS identificados como um dos cinco subgrupos do grupo A, 40,51% são de subgrupo A1, 3,16% são de subgrupo A2, 0,72% são de subgrupo A3, 55,49% são de subgrupo A4 e 0,12% são de subgrupo A5; em 2022, esses percentuais foram respectivamente de 41,83%, 3,24%, 0,55%, 54,07% e 0,24%, portanto, </a:t>
            </a:r>
            <a:r>
              <a:rPr lang="pt-BR" sz="1200" b="1" kern="1200" dirty="0">
                <a:solidFill>
                  <a:schemeClr val="tx1"/>
                </a:solidFill>
                <a:effectLst/>
                <a:latin typeface="+mn-lt"/>
                <a:ea typeface="+mn-ea"/>
                <a:cs typeface="+mn-cs"/>
              </a:rPr>
              <a:t>em geral bastante parecidos</a:t>
            </a:r>
            <a:r>
              <a:rPr lang="pt-BR" sz="1200" kern="1200" dirty="0">
                <a:solidFill>
                  <a:schemeClr val="tx1"/>
                </a:solidFill>
                <a:effectLst/>
                <a:latin typeface="+mn-lt"/>
                <a:ea typeface="+mn-ea"/>
                <a:cs typeface="+mn-cs"/>
              </a:rPr>
              <a:t>, como pode ser visualizado na Figura 1.  </a:t>
            </a:r>
          </a:p>
          <a:p>
            <a:endParaRPr lang="pt-BR" dirty="0"/>
          </a:p>
        </p:txBody>
      </p:sp>
      <p:sp>
        <p:nvSpPr>
          <p:cNvPr id="4" name="Espaço Reservado para Número de Slide 3">
            <a:extLst>
              <a:ext uri="{FF2B5EF4-FFF2-40B4-BE49-F238E27FC236}">
                <a16:creationId xmlns:a16="http://schemas.microsoft.com/office/drawing/2014/main" id="{BB905BA9-C7A1-3A9F-3097-C7B34C707C87}"/>
              </a:ext>
            </a:extLst>
          </p:cNvPr>
          <p:cNvSpPr>
            <a:spLocks noGrp="1"/>
          </p:cNvSpPr>
          <p:nvPr>
            <p:ph type="sldNum" sz="quarter" idx="5"/>
          </p:nvPr>
        </p:nvSpPr>
        <p:spPr/>
        <p:txBody>
          <a:bodyPr/>
          <a:lstStyle/>
          <a:p>
            <a:pPr>
              <a:defRPr/>
            </a:pPr>
            <a:fld id="{EBBCAF3A-FDA5-4020-85A9-9FC157F923E2}" type="slidenum">
              <a:rPr lang="pt-BR" altLang="pt-BR" smtClean="0"/>
              <a:pPr>
                <a:defRPr/>
              </a:pPr>
              <a:t>14</a:t>
            </a:fld>
            <a:endParaRPr lang="pt-BR" altLang="pt-BR"/>
          </a:p>
        </p:txBody>
      </p:sp>
    </p:spTree>
    <p:extLst>
      <p:ext uri="{BB962C8B-B14F-4D97-AF65-F5344CB8AC3E}">
        <p14:creationId xmlns:p14="http://schemas.microsoft.com/office/powerpoint/2010/main" val="685525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txBody>
          <a:bodyPr/>
          <a:lstStyle/>
          <a:p>
            <a:endParaRPr lang="pt-BR"/>
          </a:p>
        </p:txBody>
      </p:sp>
      <p:sp>
        <p:nvSpPr>
          <p:cNvPr id="3" name="Espaço Reservado para Anotaçõ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t-BR" sz="1200" kern="1200" dirty="0">
                <a:solidFill>
                  <a:schemeClr val="tx1"/>
                </a:solidFill>
                <a:effectLst/>
                <a:latin typeface="+mn-lt"/>
                <a:ea typeface="+mn-ea"/>
                <a:cs typeface="+mn-cs"/>
              </a:rPr>
              <a:t>Comparando os percentuais relativos aos quantitativos de RSS do grupo A declarados por subgrupos nos anos de 2024, 2022 e 2021, foi constatado que, embora haja variações importantes nos percentuais para alguns subgrupos entre os diferentes períodos de análise, como será apresentado depois, a tendência geral se manteve, com os RSS dos subgrupos A1 e A4 em maior quantidade dentro do grupo A, com percentuais superiores a 40%, seguidos do subgrupo A2, e por fim, com os resíduos dos subgrupos A3 e A5 representando percentuais inferiores a 1% do total dos RSS identificados por subgrupo. </a:t>
            </a:r>
          </a:p>
          <a:p>
            <a:endParaRPr lang="pt-BR" dirty="0"/>
          </a:p>
        </p:txBody>
      </p:sp>
      <p:sp>
        <p:nvSpPr>
          <p:cNvPr id="4" name="Espaço Reservado para Número de Slide 3"/>
          <p:cNvSpPr>
            <a:spLocks noGrp="1"/>
          </p:cNvSpPr>
          <p:nvPr>
            <p:ph type="sldNum" sz="quarter" idx="5"/>
          </p:nvPr>
        </p:nvSpPr>
        <p:spPr/>
        <p:txBody>
          <a:bodyPr/>
          <a:lstStyle/>
          <a:p>
            <a:pPr>
              <a:defRPr/>
            </a:pPr>
            <a:fld id="{EBBCAF3A-FDA5-4020-85A9-9FC157F923E2}" type="slidenum">
              <a:rPr lang="pt-BR" altLang="pt-BR" smtClean="0"/>
              <a:pPr>
                <a:defRPr/>
              </a:pPr>
              <a:t>15</a:t>
            </a:fld>
            <a:endParaRPr lang="pt-BR" altLang="pt-BR"/>
          </a:p>
        </p:txBody>
      </p:sp>
    </p:spTree>
    <p:extLst>
      <p:ext uri="{BB962C8B-B14F-4D97-AF65-F5344CB8AC3E}">
        <p14:creationId xmlns:p14="http://schemas.microsoft.com/office/powerpoint/2010/main" val="287379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EE203-2E6B-FFF0-F5B8-C635D51F10D2}"/>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0C98BF99-6EC5-E352-8238-51B0E1EF8AD5}"/>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843BFCEC-EECA-9FA4-2060-16808116D0E9}"/>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Considerando essas quantidades de RSS grupo A identificadas no sistema MTR por subgrupo, ocorreu uma diminuição expressiva do percentual de RSS do subgrupo A1, de 49,6% no primeiro ano analisado (período de outubro 2019 a outubro 2020) e 46,20% em 2021, para 41,83% e 40,51% em 2022 e 2024, respectivamente, enquanto no caso do subgrupo A4, ocorreu aumento do percentual de 45,0% no primeiro ano e de 48,17% em 2021 para 54,07% em 2022 e 55,49% em 2024. Essa variação pode estar relacionada ao abrandamento da situação da pandemia  de COVID-19 em 2022, e adiante, em relação aos anos de 2020 e de 2021, considerando que a orientação da Agência Nacional de Vigilância Sanitária (Anvisa), conforme Nota Técnica 04/2020 (ANVISA, 2020), era de caracterizar o coronavírus como agente biológico classe de risco 3, de acordo com a Classificação de Risco dos Agentes Biológicos, do Ministério da Saúde, implicando que todos os resíduos resultantes de atenção à saúde de pacientes com suspeita ou certeza de contaminação biológica pelo coronavírus fossem enquadrados no subgrupo A1. Assim, é razoável supor que em 2022 ocorreu uma redução da quantidade de resíduos resultantes do atendimento à saúde classificados como de subgrupo A1 em relação à quantidade gerada durante a fase mais grave da pandemia, com parte dos resíduos voltando a ser classificados como de subgrupo A4, o que se manteve ao observar os dados do ano de 2024.</a:t>
            </a:r>
          </a:p>
          <a:p>
            <a:endParaRPr lang="pt-BR" dirty="0"/>
          </a:p>
        </p:txBody>
      </p:sp>
      <p:sp>
        <p:nvSpPr>
          <p:cNvPr id="4" name="Espaço Reservado para Número de Slide 3">
            <a:extLst>
              <a:ext uri="{FF2B5EF4-FFF2-40B4-BE49-F238E27FC236}">
                <a16:creationId xmlns:a16="http://schemas.microsoft.com/office/drawing/2014/main" id="{D343CCCF-0283-9340-BF03-0A1AA41910F9}"/>
              </a:ext>
            </a:extLst>
          </p:cNvPr>
          <p:cNvSpPr>
            <a:spLocks noGrp="1"/>
          </p:cNvSpPr>
          <p:nvPr>
            <p:ph type="sldNum" sz="quarter" idx="5"/>
          </p:nvPr>
        </p:nvSpPr>
        <p:spPr/>
        <p:txBody>
          <a:bodyPr/>
          <a:lstStyle/>
          <a:p>
            <a:pPr>
              <a:defRPr/>
            </a:pPr>
            <a:fld id="{EBBCAF3A-FDA5-4020-85A9-9FC157F923E2}" type="slidenum">
              <a:rPr lang="pt-BR" altLang="pt-BR" smtClean="0"/>
              <a:pPr>
                <a:defRPr/>
              </a:pPr>
              <a:t>16</a:t>
            </a:fld>
            <a:endParaRPr lang="pt-BR" altLang="pt-BR"/>
          </a:p>
        </p:txBody>
      </p:sp>
    </p:spTree>
    <p:extLst>
      <p:ext uri="{BB962C8B-B14F-4D97-AF65-F5344CB8AC3E}">
        <p14:creationId xmlns:p14="http://schemas.microsoft.com/office/powerpoint/2010/main" val="394370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D8C09-A576-DA33-7BAF-CB5C196367D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5D6D9D2D-DAEA-F0E4-59BC-6DD3B95F2D99}"/>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1C4512B1-697D-5A8C-E4D9-BD832697568B}"/>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id="{5E9F4B1C-4D30-AE54-BE50-46C11520B851}"/>
              </a:ext>
            </a:extLst>
          </p:cNvPr>
          <p:cNvSpPr>
            <a:spLocks noGrp="1"/>
          </p:cNvSpPr>
          <p:nvPr>
            <p:ph type="sldNum" sz="quarter" idx="5"/>
          </p:nvPr>
        </p:nvSpPr>
        <p:spPr/>
        <p:txBody>
          <a:bodyPr/>
          <a:lstStyle/>
          <a:p>
            <a:pPr>
              <a:defRPr/>
            </a:pPr>
            <a:fld id="{EBBCAF3A-FDA5-4020-85A9-9FC157F923E2}" type="slidenum">
              <a:rPr lang="pt-BR" altLang="pt-BR" smtClean="0"/>
              <a:pPr>
                <a:defRPr/>
              </a:pPr>
              <a:t>17</a:t>
            </a:fld>
            <a:endParaRPr lang="pt-BR" altLang="pt-BR"/>
          </a:p>
        </p:txBody>
      </p:sp>
    </p:spTree>
    <p:extLst>
      <p:ext uri="{BB962C8B-B14F-4D97-AF65-F5344CB8AC3E}">
        <p14:creationId xmlns:p14="http://schemas.microsoft.com/office/powerpoint/2010/main" val="1282935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8C15D-EA22-5C50-CF97-9BF10F0C530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82AE05D-1193-7D46-E346-86077293713C}"/>
              </a:ext>
            </a:extLst>
          </p:cNvPr>
          <p:cNvSpPr>
            <a:spLocks noGrp="1" noRot="1" noChangeAspect="1"/>
          </p:cNvSpPr>
          <p:nvPr>
            <p:ph type="sldImg"/>
          </p:nvPr>
        </p:nvSpPr>
        <p:spPr/>
        <p:txBody>
          <a:bodyPr/>
          <a:lstStyle/>
          <a:p>
            <a:endParaRPr lang="pt-BR"/>
          </a:p>
        </p:txBody>
      </p:sp>
      <p:sp>
        <p:nvSpPr>
          <p:cNvPr id="3" name="Espaço Reservado para Anotações 2">
            <a:extLst>
              <a:ext uri="{FF2B5EF4-FFF2-40B4-BE49-F238E27FC236}">
                <a16:creationId xmlns:a16="http://schemas.microsoft.com/office/drawing/2014/main" id="{57489786-FB9B-43CF-87ED-204504930BBB}"/>
              </a:ext>
            </a:extLst>
          </p:cNvPr>
          <p:cNvSpPr>
            <a:spLocks noGrp="1"/>
          </p:cNvSpPr>
          <p:nvPr>
            <p:ph type="body" idx="1"/>
          </p:nvPr>
        </p:nvSpPr>
        <p:spPr/>
        <p:txBody>
          <a:bodyPr/>
          <a:lstStyle/>
          <a:p>
            <a:r>
              <a:rPr lang="pt-BR" sz="1200" kern="1200" dirty="0">
                <a:solidFill>
                  <a:schemeClr val="tx1"/>
                </a:solidFill>
                <a:effectLst/>
                <a:latin typeface="+mn-lt"/>
                <a:ea typeface="+mn-ea"/>
                <a:cs typeface="+mn-cs"/>
              </a:rPr>
              <a:t>O quantitativo total de RSS dos grupos A, B, C, D e </a:t>
            </a:r>
            <a:r>
              <a:rPr lang="pt-BR" sz="1200" kern="1200" dirty="0" err="1">
                <a:solidFill>
                  <a:schemeClr val="tx1"/>
                </a:solidFill>
                <a:effectLst/>
                <a:latin typeface="+mn-lt"/>
                <a:ea typeface="+mn-ea"/>
                <a:cs typeface="+mn-cs"/>
              </a:rPr>
              <a:t>E</a:t>
            </a:r>
            <a:r>
              <a:rPr lang="pt-BR" sz="1200" kern="1200" dirty="0">
                <a:solidFill>
                  <a:schemeClr val="tx1"/>
                </a:solidFill>
                <a:effectLst/>
                <a:latin typeface="+mn-lt"/>
                <a:ea typeface="+mn-ea"/>
                <a:cs typeface="+mn-cs"/>
              </a:rPr>
              <a:t> movimentado no período de janeiro a dezembro de 2024 foi de 41.409,821 toneladas. </a:t>
            </a:r>
            <a:r>
              <a:rPr lang="pt-BR" sz="1200" b="1" kern="1200" dirty="0">
                <a:solidFill>
                  <a:schemeClr val="tx1"/>
                </a:solidFill>
                <a:effectLst/>
                <a:latin typeface="+mn-lt"/>
                <a:ea typeface="+mn-ea"/>
                <a:cs typeface="+mn-cs"/>
              </a:rPr>
              <a:t>Enquadram-se nos resíduos movimentados (transportados) todos os gerados e todos os destinados que tenham sido objeto de MTR no Sistema MTR-MG, ou seja, todos os resíduos que têm em seu fluxo a geração ou a destinação em Minas Gerais, ou mesmo ambos, no estado. Portanto, contempla RSS que foram gerados em outros estados também, e destinados em Minas Gerais.</a:t>
            </a:r>
            <a:r>
              <a:rPr lang="pt-BR" sz="1200" kern="1200" dirty="0">
                <a:solidFill>
                  <a:schemeClr val="tx1"/>
                </a:solidFill>
                <a:effectLst/>
                <a:latin typeface="+mn-lt"/>
                <a:ea typeface="+mn-ea"/>
                <a:cs typeface="+mn-cs"/>
              </a:rPr>
              <a:t> Verifica-se que a maior quantidade de RSS movimentado é do grupo A (risco biológico), representando 58,32% do total de RSS movimentados segundo o Sistema MTR. Os RSS do grupo B (risco químico) representaram 12,91% do total de RSS, enquanto os RSS do grupo E (perfurocortantes) representaram 8,97% do total. Assim, os dados demonstram uma predominância dos RSS de risco biológico em relação àqueles com risco químico. Verifica-se ainda que cerca de 42,8 quilos de RSS foram movimentados com a classificação de rejeito radioativo, representando um percentual muito pequeno dos RSS movimentados; os rejeitos radioativos (RSS grupo C) usualmente tem que passar por decaimento dentro da unidade geradora até atingir o limite de dispensa, antes de serem destinados, após o que deveria ser reclassificado como grupo A, B, D ou E. Além disso, conforme art. 11 da DN COPAM 232/2019, sem prejuízo da obrigatoriedade relativa à DMR, a exigência do MTR e do CDF não se aplica aos resíduos e rejeitos radioativos, visto que estão sujeitos a normas específicas da Comissão Nacional de Energia Nuclear – CNEN. A quantidade de RSS classificada como rejeito radioativo dentre os resíduos movimentados com MTR vem decrescendo ao longo dos últimos anos: em 2021 foram 1.210 quilos; em 2022, aproximadamente 176 quilos.</a:t>
            </a:r>
          </a:p>
          <a:p>
            <a:endParaRPr lang="pt-BR" dirty="0"/>
          </a:p>
        </p:txBody>
      </p:sp>
      <p:sp>
        <p:nvSpPr>
          <p:cNvPr id="4" name="Espaço Reservado para Número de Slide 3">
            <a:extLst>
              <a:ext uri="{FF2B5EF4-FFF2-40B4-BE49-F238E27FC236}">
                <a16:creationId xmlns:a16="http://schemas.microsoft.com/office/drawing/2014/main" id="{E3DD493E-42B5-4EC8-9E44-1B8228F376AF}"/>
              </a:ext>
            </a:extLst>
          </p:cNvPr>
          <p:cNvSpPr>
            <a:spLocks noGrp="1"/>
          </p:cNvSpPr>
          <p:nvPr>
            <p:ph type="sldNum" sz="quarter" idx="5"/>
          </p:nvPr>
        </p:nvSpPr>
        <p:spPr/>
        <p:txBody>
          <a:bodyPr/>
          <a:lstStyle/>
          <a:p>
            <a:pPr>
              <a:defRPr/>
            </a:pPr>
            <a:fld id="{EBBCAF3A-FDA5-4020-85A9-9FC157F923E2}" type="slidenum">
              <a:rPr lang="pt-BR" altLang="pt-BR" smtClean="0"/>
              <a:pPr>
                <a:defRPr/>
              </a:pPr>
              <a:t>18</a:t>
            </a:fld>
            <a:endParaRPr lang="pt-BR" altLang="pt-BR"/>
          </a:p>
        </p:txBody>
      </p:sp>
    </p:spTree>
    <p:extLst>
      <p:ext uri="{BB962C8B-B14F-4D97-AF65-F5344CB8AC3E}">
        <p14:creationId xmlns:p14="http://schemas.microsoft.com/office/powerpoint/2010/main" val="526345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defRPr/>
            </a:lvl1pPr>
          </a:lstStyle>
          <a:p>
            <a:pPr>
              <a:defRPr/>
            </a:pPr>
            <a:fld id="{8DB99C56-091C-4AA1-8A95-C7A7EC6B9727}" type="datetime1">
              <a:rPr lang="pt-BR" smtClean="0"/>
              <a:t>07/01/2026</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A4909180-3EF4-4089-88AC-1B5E7CF28A40}" type="slidenum">
              <a:rPr lang="pt-BR" altLang="pt-BR"/>
              <a:pPr>
                <a:defRPr/>
              </a:pPr>
              <a:t>‹nº›</a:t>
            </a:fld>
            <a:endParaRPr lang="pt-BR" altLang="pt-BR"/>
          </a:p>
        </p:txBody>
      </p:sp>
    </p:spTree>
    <p:extLst>
      <p:ext uri="{BB962C8B-B14F-4D97-AF65-F5344CB8AC3E}">
        <p14:creationId xmlns:p14="http://schemas.microsoft.com/office/powerpoint/2010/main" val="3033819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lvl1pPr>
              <a:defRPr/>
            </a:lvl1pPr>
          </a:lstStyle>
          <a:p>
            <a:pPr>
              <a:defRPr/>
            </a:pPr>
            <a:fld id="{67FB1460-79BD-4885-A0C8-87C1F1D59287}" type="datetime1">
              <a:rPr lang="pt-BR" smtClean="0"/>
              <a:t>07/01/2026</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5994FAE7-187C-4FE1-B379-5219664800A9}" type="slidenum">
              <a:rPr lang="pt-BR" altLang="pt-BR"/>
              <a:pPr>
                <a:defRPr/>
              </a:pPr>
              <a:t>‹nº›</a:t>
            </a:fld>
            <a:endParaRPr lang="pt-BR" altLang="pt-BR"/>
          </a:p>
        </p:txBody>
      </p:sp>
    </p:spTree>
    <p:extLst>
      <p:ext uri="{BB962C8B-B14F-4D97-AF65-F5344CB8AC3E}">
        <p14:creationId xmlns:p14="http://schemas.microsoft.com/office/powerpoint/2010/main" val="223858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lvl1pPr>
              <a:defRPr/>
            </a:lvl1pPr>
          </a:lstStyle>
          <a:p>
            <a:pPr>
              <a:defRPr/>
            </a:pPr>
            <a:fld id="{BBFA9E56-0A57-4745-9065-D39167A076A5}" type="datetime1">
              <a:rPr lang="pt-BR" smtClean="0"/>
              <a:t>07/01/2026</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524F293C-82AC-4732-ABBA-80845EC45305}" type="slidenum">
              <a:rPr lang="pt-BR" altLang="pt-BR"/>
              <a:pPr>
                <a:defRPr/>
              </a:pPr>
              <a:t>‹nº›</a:t>
            </a:fld>
            <a:endParaRPr lang="pt-BR" altLang="pt-BR"/>
          </a:p>
        </p:txBody>
      </p:sp>
    </p:spTree>
    <p:extLst>
      <p:ext uri="{BB962C8B-B14F-4D97-AF65-F5344CB8AC3E}">
        <p14:creationId xmlns:p14="http://schemas.microsoft.com/office/powerpoint/2010/main" val="1336627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Date Placeholder 3"/>
          <p:cNvSpPr>
            <a:spLocks noGrp="1"/>
          </p:cNvSpPr>
          <p:nvPr>
            <p:ph type="dt" sz="half" idx="10"/>
          </p:nvPr>
        </p:nvSpPr>
        <p:spPr/>
        <p:txBody>
          <a:bodyPr/>
          <a:lstStyle>
            <a:lvl1pPr>
              <a:defRPr/>
            </a:lvl1pPr>
          </a:lstStyle>
          <a:p>
            <a:pPr>
              <a:defRPr/>
            </a:pPr>
            <a:fld id="{0CEF6A39-7D7B-4F34-8289-5AEA183385A5}" type="datetime1">
              <a:rPr lang="pt-BR" smtClean="0"/>
              <a:t>07/01/2026</a:t>
            </a:fld>
            <a:endParaRPr lang="pt-BR"/>
          </a:p>
        </p:txBody>
      </p:sp>
      <p:sp>
        <p:nvSpPr>
          <p:cNvPr id="4" name="Footer Placeholder 4"/>
          <p:cNvSpPr>
            <a:spLocks noGrp="1"/>
          </p:cNvSpPr>
          <p:nvPr>
            <p:ph type="ftr" sz="quarter" idx="11"/>
          </p:nvPr>
        </p:nvSpPr>
        <p:spPr/>
        <p:txBody>
          <a:bodyPr/>
          <a:lstStyle>
            <a:lvl1pPr>
              <a:defRPr/>
            </a:lvl1pPr>
          </a:lstStyle>
          <a:p>
            <a:pPr>
              <a:defRPr/>
            </a:pPr>
            <a:endParaRPr lang="pt-BR"/>
          </a:p>
        </p:txBody>
      </p:sp>
      <p:sp>
        <p:nvSpPr>
          <p:cNvPr id="5" name="Slide Number Placeholder 5"/>
          <p:cNvSpPr>
            <a:spLocks noGrp="1"/>
          </p:cNvSpPr>
          <p:nvPr>
            <p:ph type="sldNum" sz="quarter" idx="12"/>
          </p:nvPr>
        </p:nvSpPr>
        <p:spPr/>
        <p:txBody>
          <a:bodyPr/>
          <a:lstStyle>
            <a:lvl1pPr>
              <a:defRPr/>
            </a:lvl1pPr>
          </a:lstStyle>
          <a:p>
            <a:pPr>
              <a:defRPr/>
            </a:pPr>
            <a:fld id="{929F9C97-14CF-4A87-BFE2-F97FA9E52572}" type="slidenum">
              <a:rPr lang="pt-BR" altLang="pt-BR"/>
              <a:pPr>
                <a:defRPr/>
              </a:pPr>
              <a:t>‹nº›</a:t>
            </a:fld>
            <a:endParaRPr lang="pt-BR" altLang="pt-BR"/>
          </a:p>
        </p:txBody>
      </p:sp>
    </p:spTree>
    <p:extLst>
      <p:ext uri="{BB962C8B-B14F-4D97-AF65-F5344CB8AC3E}">
        <p14:creationId xmlns:p14="http://schemas.microsoft.com/office/powerpoint/2010/main" val="3925350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Slide de título">
    <p:spTree>
      <p:nvGrpSpPr>
        <p:cNvPr id="1" name=""/>
        <p:cNvGrpSpPr/>
        <p:nvPr/>
      </p:nvGrpSpPr>
      <p:grpSpPr>
        <a:xfrm>
          <a:off x="0" y="0"/>
          <a:ext cx="0" cy="0"/>
          <a:chOff x="0" y="0"/>
          <a:chExt cx="0" cy="0"/>
        </a:xfrm>
      </p:grpSpPr>
      <p:sp>
        <p:nvSpPr>
          <p:cNvPr id="5" name="PlaceHolder 1"/>
          <p:cNvSpPr>
            <a:spLocks noGrp="1"/>
          </p:cNvSpPr>
          <p:nvPr>
            <p:ph type="title"/>
          </p:nvPr>
        </p:nvSpPr>
        <p:spPr>
          <a:xfrm>
            <a:off x="609600" y="273600"/>
            <a:ext cx="10972320" cy="1144800"/>
          </a:xfrm>
          <a:prstGeom prst="rect">
            <a:avLst/>
          </a:prstGeom>
        </p:spPr>
        <p:txBody>
          <a:bodyPr lIns="0" tIns="0" rIns="0" bIns="0">
            <a:noAutofit/>
          </a:bodyPr>
          <a:lstStyle/>
          <a:p>
            <a:r>
              <a:rPr lang="pt-BR"/>
              <a:t>Clique para editar o título mestre</a:t>
            </a:r>
          </a:p>
        </p:txBody>
      </p:sp>
      <p:sp>
        <p:nvSpPr>
          <p:cNvPr id="6" name="PlaceHolder 2"/>
          <p:cNvSpPr>
            <a:spLocks noGrp="1"/>
          </p:cNvSpPr>
          <p:nvPr>
            <p:ph type="subTitle"/>
          </p:nvPr>
        </p:nvSpPr>
        <p:spPr>
          <a:xfrm>
            <a:off x="609600" y="1604520"/>
            <a:ext cx="10972320" cy="3977280"/>
          </a:xfrm>
          <a:prstGeom prst="rect">
            <a:avLst/>
          </a:prstGeom>
        </p:spPr>
        <p:txBody>
          <a:bodyPr lIns="0" tIns="0" rIns="0" bIns="0" anchor="ctr">
            <a:noAutofit/>
          </a:bodyPr>
          <a:lstStyle/>
          <a:p>
            <a:r>
              <a:rPr lang="pt-BR"/>
              <a:t>Clique para editar o estilo do subtítulo mestre</a:t>
            </a:r>
          </a:p>
        </p:txBody>
      </p:sp>
    </p:spTree>
    <p:extLst>
      <p:ext uri="{BB962C8B-B14F-4D97-AF65-F5344CB8AC3E}">
        <p14:creationId xmlns:p14="http://schemas.microsoft.com/office/powerpoint/2010/main" val="297310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Date Placeholder 3"/>
          <p:cNvSpPr>
            <a:spLocks noGrp="1"/>
          </p:cNvSpPr>
          <p:nvPr>
            <p:ph type="dt" sz="half" idx="10"/>
          </p:nvPr>
        </p:nvSpPr>
        <p:spPr/>
        <p:txBody>
          <a:bodyPr/>
          <a:lstStyle>
            <a:lvl1pPr>
              <a:defRPr/>
            </a:lvl1pPr>
          </a:lstStyle>
          <a:p>
            <a:pPr>
              <a:defRPr/>
            </a:pPr>
            <a:fld id="{F17B413A-DDD7-49DB-B5E7-26569DF2885B}" type="datetime1">
              <a:rPr lang="pt-BR" smtClean="0"/>
              <a:t>07/01/2026</a:t>
            </a:fld>
            <a:endParaRPr lang="pt-BR"/>
          </a:p>
        </p:txBody>
      </p:sp>
      <p:sp>
        <p:nvSpPr>
          <p:cNvPr id="4" name="Footer Placeholder 4"/>
          <p:cNvSpPr>
            <a:spLocks noGrp="1"/>
          </p:cNvSpPr>
          <p:nvPr>
            <p:ph type="ftr" sz="quarter" idx="11"/>
          </p:nvPr>
        </p:nvSpPr>
        <p:spPr/>
        <p:txBody>
          <a:bodyPr/>
          <a:lstStyle>
            <a:lvl1pPr>
              <a:defRPr/>
            </a:lvl1pPr>
          </a:lstStyle>
          <a:p>
            <a:pPr>
              <a:defRPr/>
            </a:pPr>
            <a:endParaRPr lang="pt-BR"/>
          </a:p>
        </p:txBody>
      </p:sp>
      <p:sp>
        <p:nvSpPr>
          <p:cNvPr id="5" name="Slide Number Placeholder 5"/>
          <p:cNvSpPr>
            <a:spLocks noGrp="1"/>
          </p:cNvSpPr>
          <p:nvPr>
            <p:ph type="sldNum" sz="quarter" idx="12"/>
          </p:nvPr>
        </p:nvSpPr>
        <p:spPr/>
        <p:txBody>
          <a:bodyPr/>
          <a:lstStyle>
            <a:lvl1pPr>
              <a:defRPr/>
            </a:lvl1pPr>
          </a:lstStyle>
          <a:p>
            <a:pPr>
              <a:defRPr/>
            </a:pPr>
            <a:fld id="{399C22FC-391D-47C4-A0AF-FCCD8C558ADE}" type="slidenum">
              <a:rPr lang="pt-BR" altLang="pt-BR"/>
              <a:pPr>
                <a:defRPr/>
              </a:pPr>
              <a:t>‹nº›</a:t>
            </a:fld>
            <a:endParaRPr lang="pt-BR" altLang="pt-BR"/>
          </a:p>
        </p:txBody>
      </p:sp>
    </p:spTree>
    <p:extLst>
      <p:ext uri="{BB962C8B-B14F-4D97-AF65-F5344CB8AC3E}">
        <p14:creationId xmlns:p14="http://schemas.microsoft.com/office/powerpoint/2010/main" val="694032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Date Placeholder 3"/>
          <p:cNvSpPr>
            <a:spLocks noGrp="1"/>
          </p:cNvSpPr>
          <p:nvPr>
            <p:ph type="dt" sz="half" idx="10"/>
          </p:nvPr>
        </p:nvSpPr>
        <p:spPr/>
        <p:txBody>
          <a:bodyPr/>
          <a:lstStyle>
            <a:lvl1pPr>
              <a:defRPr/>
            </a:lvl1pPr>
          </a:lstStyle>
          <a:p>
            <a:pPr>
              <a:defRPr/>
            </a:pPr>
            <a:fld id="{B1B4E1EA-9709-4B54-81D5-9D1F42229AEC}" type="datetime1">
              <a:rPr lang="pt-BR" smtClean="0"/>
              <a:t>07/01/2026</a:t>
            </a:fld>
            <a:endParaRPr lang="pt-BR"/>
          </a:p>
        </p:txBody>
      </p:sp>
      <p:sp>
        <p:nvSpPr>
          <p:cNvPr id="4" name="Footer Placeholder 4"/>
          <p:cNvSpPr>
            <a:spLocks noGrp="1"/>
          </p:cNvSpPr>
          <p:nvPr>
            <p:ph type="ftr" sz="quarter" idx="11"/>
          </p:nvPr>
        </p:nvSpPr>
        <p:spPr/>
        <p:txBody>
          <a:bodyPr/>
          <a:lstStyle>
            <a:lvl1pPr>
              <a:defRPr/>
            </a:lvl1pPr>
          </a:lstStyle>
          <a:p>
            <a:pPr>
              <a:defRPr/>
            </a:pPr>
            <a:endParaRPr lang="pt-BR"/>
          </a:p>
        </p:txBody>
      </p:sp>
      <p:sp>
        <p:nvSpPr>
          <p:cNvPr id="5" name="Slide Number Placeholder 5"/>
          <p:cNvSpPr>
            <a:spLocks noGrp="1"/>
          </p:cNvSpPr>
          <p:nvPr>
            <p:ph type="sldNum" sz="quarter" idx="12"/>
          </p:nvPr>
        </p:nvSpPr>
        <p:spPr/>
        <p:txBody>
          <a:bodyPr/>
          <a:lstStyle>
            <a:lvl1pPr>
              <a:defRPr/>
            </a:lvl1pPr>
          </a:lstStyle>
          <a:p>
            <a:pPr>
              <a:defRPr/>
            </a:pPr>
            <a:fld id="{161A7812-31E5-4653-80FD-EB81609D7B17}" type="slidenum">
              <a:rPr lang="pt-BR" altLang="pt-BR"/>
              <a:pPr>
                <a:defRPr/>
              </a:pPr>
              <a:t>‹nº›</a:t>
            </a:fld>
            <a:endParaRPr lang="pt-BR" altLang="pt-BR"/>
          </a:p>
        </p:txBody>
      </p:sp>
    </p:spTree>
    <p:extLst>
      <p:ext uri="{BB962C8B-B14F-4D97-AF65-F5344CB8AC3E}">
        <p14:creationId xmlns:p14="http://schemas.microsoft.com/office/powerpoint/2010/main" val="1426965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Layout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Date Placeholder 3"/>
          <p:cNvSpPr>
            <a:spLocks noGrp="1"/>
          </p:cNvSpPr>
          <p:nvPr>
            <p:ph type="dt" sz="half" idx="10"/>
          </p:nvPr>
        </p:nvSpPr>
        <p:spPr/>
        <p:txBody>
          <a:bodyPr/>
          <a:lstStyle>
            <a:lvl1pPr>
              <a:defRPr/>
            </a:lvl1pPr>
          </a:lstStyle>
          <a:p>
            <a:pPr>
              <a:defRPr/>
            </a:pPr>
            <a:fld id="{F7406F36-BC17-49D3-BBEB-65AA9DAD00D3}" type="datetime1">
              <a:rPr lang="pt-BR" smtClean="0"/>
              <a:t>07/01/2026</a:t>
            </a:fld>
            <a:endParaRPr lang="pt-BR"/>
          </a:p>
        </p:txBody>
      </p:sp>
      <p:sp>
        <p:nvSpPr>
          <p:cNvPr id="4" name="Footer Placeholder 4"/>
          <p:cNvSpPr>
            <a:spLocks noGrp="1"/>
          </p:cNvSpPr>
          <p:nvPr>
            <p:ph type="ftr" sz="quarter" idx="11"/>
          </p:nvPr>
        </p:nvSpPr>
        <p:spPr/>
        <p:txBody>
          <a:bodyPr/>
          <a:lstStyle>
            <a:lvl1pPr>
              <a:defRPr/>
            </a:lvl1pPr>
          </a:lstStyle>
          <a:p>
            <a:pPr>
              <a:defRPr/>
            </a:pPr>
            <a:endParaRPr lang="pt-BR"/>
          </a:p>
        </p:txBody>
      </p:sp>
      <p:sp>
        <p:nvSpPr>
          <p:cNvPr id="5" name="Slide Number Placeholder 5"/>
          <p:cNvSpPr>
            <a:spLocks noGrp="1"/>
          </p:cNvSpPr>
          <p:nvPr>
            <p:ph type="sldNum" sz="quarter" idx="12"/>
          </p:nvPr>
        </p:nvSpPr>
        <p:spPr/>
        <p:txBody>
          <a:bodyPr/>
          <a:lstStyle>
            <a:lvl1pPr>
              <a:defRPr/>
            </a:lvl1pPr>
          </a:lstStyle>
          <a:p>
            <a:pPr>
              <a:defRPr/>
            </a:pPr>
            <a:fld id="{B2B7F137-2160-4DD9-BBD0-C396D29D9006}" type="slidenum">
              <a:rPr lang="pt-BR" altLang="pt-BR"/>
              <a:pPr>
                <a:defRPr/>
              </a:pPr>
              <a:t>‹nº›</a:t>
            </a:fld>
            <a:endParaRPr lang="pt-BR" altLang="pt-BR"/>
          </a:p>
        </p:txBody>
      </p:sp>
    </p:spTree>
    <p:extLst>
      <p:ext uri="{BB962C8B-B14F-4D97-AF65-F5344CB8AC3E}">
        <p14:creationId xmlns:p14="http://schemas.microsoft.com/office/powerpoint/2010/main" val="2362298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lvl1pPr>
              <a:defRPr/>
            </a:lvl1pPr>
          </a:lstStyle>
          <a:p>
            <a:pPr>
              <a:defRPr/>
            </a:pPr>
            <a:fld id="{78B65926-971E-4328-9AFB-669CB1E1881F}" type="datetime1">
              <a:rPr lang="pt-BR" smtClean="0"/>
              <a:t>07/01/2026</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30CCBA7B-A0A7-4AD0-A11A-F62437723AA7}" type="slidenum">
              <a:rPr lang="pt-BR" altLang="pt-BR"/>
              <a:pPr>
                <a:defRPr/>
              </a:pPr>
              <a:t>‹nº›</a:t>
            </a:fld>
            <a:endParaRPr lang="pt-BR" altLang="pt-BR"/>
          </a:p>
        </p:txBody>
      </p:sp>
    </p:spTree>
    <p:extLst>
      <p:ext uri="{BB962C8B-B14F-4D97-AF65-F5344CB8AC3E}">
        <p14:creationId xmlns:p14="http://schemas.microsoft.com/office/powerpoint/2010/main" val="4236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lvl1pPr>
              <a:defRPr/>
            </a:lvl1pPr>
          </a:lstStyle>
          <a:p>
            <a:pPr>
              <a:defRPr/>
            </a:pPr>
            <a:fld id="{DE82CF1F-81D9-40B1-A434-74F4870F0319}" type="datetime1">
              <a:rPr lang="pt-BR" smtClean="0"/>
              <a:t>07/01/2026</a:t>
            </a:fld>
            <a:endParaRPr lang="pt-BR"/>
          </a:p>
        </p:txBody>
      </p:sp>
      <p:sp>
        <p:nvSpPr>
          <p:cNvPr id="5" name="Footer Placeholder 4"/>
          <p:cNvSpPr>
            <a:spLocks noGrp="1"/>
          </p:cNvSpPr>
          <p:nvPr>
            <p:ph type="ftr" sz="quarter" idx="11"/>
          </p:nvPr>
        </p:nvSpPr>
        <p:spPr/>
        <p:txBody>
          <a:bodyPr/>
          <a:lstStyle>
            <a:lvl1pPr>
              <a:defRPr/>
            </a:lvl1pPr>
          </a:lstStyle>
          <a:p>
            <a:pPr>
              <a:defRPr/>
            </a:pPr>
            <a:endParaRPr lang="pt-BR"/>
          </a:p>
        </p:txBody>
      </p:sp>
      <p:sp>
        <p:nvSpPr>
          <p:cNvPr id="6" name="Slide Number Placeholder 5"/>
          <p:cNvSpPr>
            <a:spLocks noGrp="1"/>
          </p:cNvSpPr>
          <p:nvPr>
            <p:ph type="sldNum" sz="quarter" idx="12"/>
          </p:nvPr>
        </p:nvSpPr>
        <p:spPr/>
        <p:txBody>
          <a:bodyPr/>
          <a:lstStyle>
            <a:lvl1pPr>
              <a:defRPr/>
            </a:lvl1pPr>
          </a:lstStyle>
          <a:p>
            <a:pPr>
              <a:defRPr/>
            </a:pPr>
            <a:fld id="{CFEFA479-3ED9-4A12-81E0-B6FEB714248A}" type="slidenum">
              <a:rPr lang="pt-BR" altLang="pt-BR"/>
              <a:pPr>
                <a:defRPr/>
              </a:pPr>
              <a:t>‹nº›</a:t>
            </a:fld>
            <a:endParaRPr lang="pt-BR" altLang="pt-BR"/>
          </a:p>
        </p:txBody>
      </p:sp>
    </p:spTree>
    <p:extLst>
      <p:ext uri="{BB962C8B-B14F-4D97-AF65-F5344CB8AC3E}">
        <p14:creationId xmlns:p14="http://schemas.microsoft.com/office/powerpoint/2010/main" val="304940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3"/>
          <p:cNvSpPr>
            <a:spLocks noGrp="1"/>
          </p:cNvSpPr>
          <p:nvPr>
            <p:ph type="dt" sz="half" idx="10"/>
          </p:nvPr>
        </p:nvSpPr>
        <p:spPr/>
        <p:txBody>
          <a:bodyPr/>
          <a:lstStyle>
            <a:lvl1pPr>
              <a:defRPr/>
            </a:lvl1pPr>
          </a:lstStyle>
          <a:p>
            <a:pPr>
              <a:defRPr/>
            </a:pPr>
            <a:fld id="{AD359884-C8D2-417D-B401-87AA865EF37E}" type="datetime1">
              <a:rPr lang="pt-BR" smtClean="0"/>
              <a:t>07/01/2026</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468036F8-0BA8-44C8-A351-AE574D4CF4DB}" type="slidenum">
              <a:rPr lang="pt-BR" altLang="pt-BR"/>
              <a:pPr>
                <a:defRPr/>
              </a:pPr>
              <a:t>‹nº›</a:t>
            </a:fld>
            <a:endParaRPr lang="pt-BR" altLang="pt-BR"/>
          </a:p>
        </p:txBody>
      </p:sp>
    </p:spTree>
    <p:extLst>
      <p:ext uri="{BB962C8B-B14F-4D97-AF65-F5344CB8AC3E}">
        <p14:creationId xmlns:p14="http://schemas.microsoft.com/office/powerpoint/2010/main" val="78918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4" name="Content Placeholder 3"/>
          <p:cNvSpPr>
            <a:spLocks noGrp="1"/>
          </p:cNvSpPr>
          <p:nvPr>
            <p:ph sz="half" idx="2"/>
          </p:nvPr>
        </p:nvSpPr>
        <p:spPr>
          <a:xfrm>
            <a:off x="839789"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 texto mestre</a:t>
            </a:r>
          </a:p>
        </p:txBody>
      </p:sp>
      <p:sp>
        <p:nvSpPr>
          <p:cNvPr id="6" name="Content Placeholder 5"/>
          <p:cNvSpPr>
            <a:spLocks noGrp="1"/>
          </p:cNvSpPr>
          <p:nvPr>
            <p:ph sz="quarter" idx="4"/>
          </p:nvPr>
        </p:nvSpPr>
        <p:spPr>
          <a:xfrm>
            <a:off x="6172202"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3"/>
          <p:cNvSpPr>
            <a:spLocks noGrp="1"/>
          </p:cNvSpPr>
          <p:nvPr>
            <p:ph type="dt" sz="half" idx="10"/>
          </p:nvPr>
        </p:nvSpPr>
        <p:spPr/>
        <p:txBody>
          <a:bodyPr/>
          <a:lstStyle>
            <a:lvl1pPr>
              <a:defRPr/>
            </a:lvl1pPr>
          </a:lstStyle>
          <a:p>
            <a:pPr>
              <a:defRPr/>
            </a:pPr>
            <a:fld id="{F4EC6CCA-EBF9-41DE-A8AE-E30D97F3DB68}" type="datetime1">
              <a:rPr lang="pt-BR" smtClean="0"/>
              <a:t>07/01/2026</a:t>
            </a:fld>
            <a:endParaRPr lang="pt-BR"/>
          </a:p>
        </p:txBody>
      </p:sp>
      <p:sp>
        <p:nvSpPr>
          <p:cNvPr id="8" name="Footer Placeholder 4"/>
          <p:cNvSpPr>
            <a:spLocks noGrp="1"/>
          </p:cNvSpPr>
          <p:nvPr>
            <p:ph type="ftr" sz="quarter" idx="11"/>
          </p:nvPr>
        </p:nvSpPr>
        <p:spPr/>
        <p:txBody>
          <a:bodyPr/>
          <a:lstStyle>
            <a:lvl1pPr>
              <a:defRPr/>
            </a:lvl1pPr>
          </a:lstStyle>
          <a:p>
            <a:pPr>
              <a:defRPr/>
            </a:pPr>
            <a:endParaRPr lang="pt-BR"/>
          </a:p>
        </p:txBody>
      </p:sp>
      <p:sp>
        <p:nvSpPr>
          <p:cNvPr id="9" name="Slide Number Placeholder 5"/>
          <p:cNvSpPr>
            <a:spLocks noGrp="1"/>
          </p:cNvSpPr>
          <p:nvPr>
            <p:ph type="sldNum" sz="quarter" idx="12"/>
          </p:nvPr>
        </p:nvSpPr>
        <p:spPr/>
        <p:txBody>
          <a:bodyPr/>
          <a:lstStyle>
            <a:lvl1pPr>
              <a:defRPr/>
            </a:lvl1pPr>
          </a:lstStyle>
          <a:p>
            <a:pPr>
              <a:defRPr/>
            </a:pPr>
            <a:fld id="{9FBF3174-542B-4F0C-8F7D-52381DC4A4D9}" type="slidenum">
              <a:rPr lang="pt-BR" altLang="pt-BR"/>
              <a:pPr>
                <a:defRPr/>
              </a:pPr>
              <a:t>‹nº›</a:t>
            </a:fld>
            <a:endParaRPr lang="pt-BR" altLang="pt-BR"/>
          </a:p>
        </p:txBody>
      </p:sp>
    </p:spTree>
    <p:extLst>
      <p:ext uri="{BB962C8B-B14F-4D97-AF65-F5344CB8AC3E}">
        <p14:creationId xmlns:p14="http://schemas.microsoft.com/office/powerpoint/2010/main" val="243727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3"/>
          <p:cNvSpPr>
            <a:spLocks noGrp="1"/>
          </p:cNvSpPr>
          <p:nvPr>
            <p:ph type="dt" sz="half" idx="10"/>
          </p:nvPr>
        </p:nvSpPr>
        <p:spPr/>
        <p:txBody>
          <a:bodyPr/>
          <a:lstStyle>
            <a:lvl1pPr>
              <a:defRPr/>
            </a:lvl1pPr>
          </a:lstStyle>
          <a:p>
            <a:pPr>
              <a:defRPr/>
            </a:pPr>
            <a:fld id="{D7FC3A6C-3680-40F1-9BD6-765B86341C31}" type="datetime1">
              <a:rPr lang="pt-BR" smtClean="0"/>
              <a:t>07/01/2026</a:t>
            </a:fld>
            <a:endParaRPr lang="pt-BR"/>
          </a:p>
        </p:txBody>
      </p:sp>
      <p:sp>
        <p:nvSpPr>
          <p:cNvPr id="4" name="Footer Placeholder 4"/>
          <p:cNvSpPr>
            <a:spLocks noGrp="1"/>
          </p:cNvSpPr>
          <p:nvPr>
            <p:ph type="ftr" sz="quarter" idx="11"/>
          </p:nvPr>
        </p:nvSpPr>
        <p:spPr/>
        <p:txBody>
          <a:bodyPr/>
          <a:lstStyle>
            <a:lvl1pPr>
              <a:defRPr/>
            </a:lvl1pPr>
          </a:lstStyle>
          <a:p>
            <a:pPr>
              <a:defRPr/>
            </a:pPr>
            <a:endParaRPr lang="pt-BR"/>
          </a:p>
        </p:txBody>
      </p:sp>
      <p:sp>
        <p:nvSpPr>
          <p:cNvPr id="5" name="Slide Number Placeholder 5"/>
          <p:cNvSpPr>
            <a:spLocks noGrp="1"/>
          </p:cNvSpPr>
          <p:nvPr>
            <p:ph type="sldNum" sz="quarter" idx="12"/>
          </p:nvPr>
        </p:nvSpPr>
        <p:spPr/>
        <p:txBody>
          <a:bodyPr/>
          <a:lstStyle>
            <a:lvl1pPr>
              <a:defRPr/>
            </a:lvl1pPr>
          </a:lstStyle>
          <a:p>
            <a:pPr>
              <a:defRPr/>
            </a:pPr>
            <a:fld id="{4C264430-1677-4C6C-A9BB-82BA423891A5}" type="slidenum">
              <a:rPr lang="pt-BR" altLang="pt-BR"/>
              <a:pPr>
                <a:defRPr/>
              </a:pPr>
              <a:t>‹nº›</a:t>
            </a:fld>
            <a:endParaRPr lang="pt-BR" altLang="pt-BR"/>
          </a:p>
        </p:txBody>
      </p:sp>
    </p:spTree>
    <p:extLst>
      <p:ext uri="{BB962C8B-B14F-4D97-AF65-F5344CB8AC3E}">
        <p14:creationId xmlns:p14="http://schemas.microsoft.com/office/powerpoint/2010/main" val="1465246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BCDCEB8-554F-4C0B-9F6E-A06E037A2FA6}" type="datetime1">
              <a:rPr lang="pt-BR" smtClean="0"/>
              <a:t>07/01/2026</a:t>
            </a:fld>
            <a:endParaRPr lang="pt-BR"/>
          </a:p>
        </p:txBody>
      </p:sp>
      <p:sp>
        <p:nvSpPr>
          <p:cNvPr id="3" name="Footer Placeholder 4"/>
          <p:cNvSpPr>
            <a:spLocks noGrp="1"/>
          </p:cNvSpPr>
          <p:nvPr>
            <p:ph type="ftr" sz="quarter" idx="11"/>
          </p:nvPr>
        </p:nvSpPr>
        <p:spPr/>
        <p:txBody>
          <a:bodyPr/>
          <a:lstStyle>
            <a:lvl1pPr>
              <a:defRPr/>
            </a:lvl1pPr>
          </a:lstStyle>
          <a:p>
            <a:pPr>
              <a:defRPr/>
            </a:pPr>
            <a:endParaRPr lang="pt-BR"/>
          </a:p>
        </p:txBody>
      </p:sp>
      <p:sp>
        <p:nvSpPr>
          <p:cNvPr id="4" name="Slide Number Placeholder 5"/>
          <p:cNvSpPr>
            <a:spLocks noGrp="1"/>
          </p:cNvSpPr>
          <p:nvPr>
            <p:ph type="sldNum" sz="quarter" idx="12"/>
          </p:nvPr>
        </p:nvSpPr>
        <p:spPr/>
        <p:txBody>
          <a:bodyPr/>
          <a:lstStyle>
            <a:lvl1pPr>
              <a:defRPr/>
            </a:lvl1pPr>
          </a:lstStyle>
          <a:p>
            <a:pPr>
              <a:defRPr/>
            </a:pPr>
            <a:fld id="{19B90B6C-E9B4-4800-993D-7A4BFB7C0093}" type="slidenum">
              <a:rPr lang="pt-BR" altLang="pt-BR"/>
              <a:pPr>
                <a:defRPr/>
              </a:pPr>
              <a:t>‹nº›</a:t>
            </a:fld>
            <a:endParaRPr lang="pt-BR" altLang="pt-BR"/>
          </a:p>
        </p:txBody>
      </p:sp>
    </p:spTree>
    <p:extLst>
      <p:ext uri="{BB962C8B-B14F-4D97-AF65-F5344CB8AC3E}">
        <p14:creationId xmlns:p14="http://schemas.microsoft.com/office/powerpoint/2010/main" val="383504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pt-BR"/>
              <a:t>Clique para editar o título mestre</a:t>
            </a:r>
            <a:endParaRPr lang="en-US" dirty="0"/>
          </a:p>
        </p:txBody>
      </p:sp>
      <p:sp>
        <p:nvSpPr>
          <p:cNvPr id="3" name="Content Placeholder 2"/>
          <p:cNvSpPr>
            <a:spLocks noGrp="1"/>
          </p:cNvSpPr>
          <p:nvPr>
            <p:ph idx="1"/>
          </p:nvPr>
        </p:nvSpPr>
        <p:spPr>
          <a:xfrm>
            <a:off x="5183188" y="987429"/>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 texto mestre</a:t>
            </a:r>
          </a:p>
        </p:txBody>
      </p:sp>
      <p:sp>
        <p:nvSpPr>
          <p:cNvPr id="5" name="Date Placeholder 3"/>
          <p:cNvSpPr>
            <a:spLocks noGrp="1"/>
          </p:cNvSpPr>
          <p:nvPr>
            <p:ph type="dt" sz="half" idx="10"/>
          </p:nvPr>
        </p:nvSpPr>
        <p:spPr/>
        <p:txBody>
          <a:bodyPr/>
          <a:lstStyle>
            <a:lvl1pPr>
              <a:defRPr/>
            </a:lvl1pPr>
          </a:lstStyle>
          <a:p>
            <a:pPr>
              <a:defRPr/>
            </a:pPr>
            <a:fld id="{43E05EE4-D0FC-4A10-A1B1-9248140B24A4}" type="datetime1">
              <a:rPr lang="pt-BR" smtClean="0"/>
              <a:t>07/01/2026</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EBE848F7-1A71-4FE1-880A-4DF1D2445AD6}" type="slidenum">
              <a:rPr lang="pt-BR" altLang="pt-BR"/>
              <a:pPr>
                <a:defRPr/>
              </a:pPr>
              <a:t>‹nº›</a:t>
            </a:fld>
            <a:endParaRPr lang="pt-BR" altLang="pt-BR"/>
          </a:p>
        </p:txBody>
      </p:sp>
    </p:spTree>
    <p:extLst>
      <p:ext uri="{BB962C8B-B14F-4D97-AF65-F5344CB8AC3E}">
        <p14:creationId xmlns:p14="http://schemas.microsoft.com/office/powerpoint/2010/main" val="4180698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9"/>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pt-BR" noProof="0"/>
              <a:t>Clique no ícone para adicionar uma imagem</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 texto mestre</a:t>
            </a:r>
          </a:p>
        </p:txBody>
      </p:sp>
      <p:sp>
        <p:nvSpPr>
          <p:cNvPr id="5" name="Date Placeholder 3"/>
          <p:cNvSpPr>
            <a:spLocks noGrp="1"/>
          </p:cNvSpPr>
          <p:nvPr>
            <p:ph type="dt" sz="half" idx="10"/>
          </p:nvPr>
        </p:nvSpPr>
        <p:spPr/>
        <p:txBody>
          <a:bodyPr/>
          <a:lstStyle>
            <a:lvl1pPr>
              <a:defRPr/>
            </a:lvl1pPr>
          </a:lstStyle>
          <a:p>
            <a:pPr>
              <a:defRPr/>
            </a:pPr>
            <a:fld id="{A81B885F-50D2-4F54-AF40-080F234C635A}" type="datetime1">
              <a:rPr lang="pt-BR" smtClean="0"/>
              <a:t>07/01/2026</a:t>
            </a:fld>
            <a:endParaRPr lang="pt-BR"/>
          </a:p>
        </p:txBody>
      </p:sp>
      <p:sp>
        <p:nvSpPr>
          <p:cNvPr id="6" name="Footer Placeholder 4"/>
          <p:cNvSpPr>
            <a:spLocks noGrp="1"/>
          </p:cNvSpPr>
          <p:nvPr>
            <p:ph type="ftr" sz="quarter" idx="11"/>
          </p:nvPr>
        </p:nvSpPr>
        <p:spPr/>
        <p:txBody>
          <a:bodyPr/>
          <a:lstStyle>
            <a:lvl1pPr>
              <a:defRPr/>
            </a:lvl1pPr>
          </a:lstStyle>
          <a:p>
            <a:pPr>
              <a:defRPr/>
            </a:pPr>
            <a:endParaRPr lang="pt-BR"/>
          </a:p>
        </p:txBody>
      </p:sp>
      <p:sp>
        <p:nvSpPr>
          <p:cNvPr id="7" name="Slide Number Placeholder 5"/>
          <p:cNvSpPr>
            <a:spLocks noGrp="1"/>
          </p:cNvSpPr>
          <p:nvPr>
            <p:ph type="sldNum" sz="quarter" idx="12"/>
          </p:nvPr>
        </p:nvSpPr>
        <p:spPr/>
        <p:txBody>
          <a:bodyPr/>
          <a:lstStyle>
            <a:lvl1pPr>
              <a:defRPr/>
            </a:lvl1pPr>
          </a:lstStyle>
          <a:p>
            <a:pPr>
              <a:defRPr/>
            </a:pPr>
            <a:fld id="{77E566B4-25CD-4952-9F23-372A7482197C}" type="slidenum">
              <a:rPr lang="pt-BR" altLang="pt-BR"/>
              <a:pPr>
                <a:defRPr/>
              </a:pPr>
              <a:t>‹nº›</a:t>
            </a:fld>
            <a:endParaRPr lang="pt-BR" altLang="pt-BR"/>
          </a:p>
        </p:txBody>
      </p:sp>
    </p:spTree>
    <p:extLst>
      <p:ext uri="{BB962C8B-B14F-4D97-AF65-F5344CB8AC3E}">
        <p14:creationId xmlns:p14="http://schemas.microsoft.com/office/powerpoint/2010/main" val="724453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título Mestre</a:t>
            </a:r>
            <a:endParaRPr lang="en-US" altLang="pt-B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de texto Mestres</a:t>
            </a:r>
          </a:p>
          <a:p>
            <a:pPr lvl="1"/>
            <a:r>
              <a:rPr lang="pt-BR" altLang="pt-BR"/>
              <a:t>Segundo nível</a:t>
            </a:r>
          </a:p>
          <a:p>
            <a:pPr lvl="2"/>
            <a:r>
              <a:rPr lang="pt-BR" altLang="pt-BR"/>
              <a:t>Terceiro nível</a:t>
            </a:r>
          </a:p>
          <a:p>
            <a:pPr lvl="3"/>
            <a:r>
              <a:rPr lang="pt-BR" altLang="pt-BR"/>
              <a:t>Quarto nível</a:t>
            </a:r>
          </a:p>
          <a:p>
            <a:pPr lvl="4"/>
            <a:r>
              <a:rPr lang="pt-BR" altLang="pt-BR"/>
              <a:t>Quinto nível</a:t>
            </a:r>
            <a:endParaRPr lang="en-US" altLang="pt-B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24A3899-432D-40A7-8A07-E2AFE6CBD7C6}" type="datetime1">
              <a:rPr lang="pt-BR" smtClean="0"/>
              <a:t>07/01/2026</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ED5C96FC-CA93-4BD6-890C-813555A052D5}"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7" r:id="rId13"/>
    <p:sldLayoutId id="2147483834" r:id="rId14"/>
    <p:sldLayoutId id="2147483835" r:id="rId15"/>
    <p:sldLayoutId id="2147483836" r:id="rId16"/>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chart" Target="../charts/chart6.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hyperlink" Target="https://meioambiente.mg.gov.br/" TargetMode="Externa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hyperlink" Target="mailto:karine.marques@meioambiente.mg.gov.br"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siam.mg.gov.br/sla/download.pdf?idNorma=14613"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hyperlink" Target="https://www.planalto.gov.br/ccivil_03/_ato2007-2010/2010/lei/l12305.htm" TargetMode="External"/><Relationship Id="rId5" Type="http://schemas.openxmlformats.org/officeDocument/2006/relationships/hyperlink" Target="https://www.gov.br/anvisa/pt-br/centraisdeconteudo/publicacoes/servicosdesaude/notas-tecnicas/2020/nota-tecnica-gvims_ggtes_anvisa-04_2020-25-02-para-o-site.pdf" TargetMode="External"/><Relationship Id="rId4" Type="http://schemas.openxmlformats.org/officeDocument/2006/relationships/hyperlink" Target="http://antigo.anvisa.gov.br/documents/10181/3427425/(2)RDC_222_2018_.pdf/679fc9a2-21ca-450f-a6cd-6a6c1cb7bd0b"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conama.mma.gov.br/?option=com_sisconama&amp;task=arquivo.download&amp;id=798" TargetMode="External"/><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hyperlink" Target="http://www.siam.mg.gov.br/sla/download.pdf?idNorma=47998" TargetMode="External"/><Relationship Id="rId5" Type="http://schemas.openxmlformats.org/officeDocument/2006/relationships/hyperlink" Target="http://www.siam.mg.gov.br/sla/download.pdf?idNorma=20095" TargetMode="External"/><Relationship Id="rId4" Type="http://schemas.openxmlformats.org/officeDocument/2006/relationships/hyperlink" Target="https://www.siam.mg.gov.br/sla/download.pdf?idNorma=45558"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www.almg.gov.br/legislacao-mineira/texto/DEC/48707/2023/"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hyperlink" Target="https://www.almg.gov.br/legislacao-mineira/texto/DEC/48706/2023/" TargetMode="External"/><Relationship Id="rId5" Type="http://schemas.openxmlformats.org/officeDocument/2006/relationships/hyperlink" Target="https://www.ibama.gov.br/component/legislacao/?view=legislacao&amp;force=1&amp;legislacao=128945" TargetMode="External"/><Relationship Id="rId4" Type="http://schemas.openxmlformats.org/officeDocument/2006/relationships/hyperlink" Target="https://www.ipaam.am.gov.br/wp-content/uploads/2021/01/Conama-316-02-Tratamento-T%C3%A9rmico-de-Res%C3%ADduos.pdf"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s://meioambiente.mg.gov.br/documents/38374/7317689/Comunicado_32_MTR_-_14-01-2022_-_Erro_ao_informar_Triagem_e_Tranbordo_e_na_verdade_ser_AT/ea4a3b56-cec1-ec00-32f7-27062b32605c"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hyperlink" Target="https://meioambiente.mg.gov.br/web/semad/relatorios-" TargetMode="External"/><Relationship Id="rId5" Type="http://schemas.openxmlformats.org/officeDocument/2006/relationships/hyperlink" Target="https://bvsms.saude.gov.br/bvs/publicacoes/classificacao_risco_agentes_biologicos_3ed.pdf" TargetMode="External"/><Relationship Id="rId4" Type="http://schemas.openxmlformats.org/officeDocument/2006/relationships/hyperlink" Target="https://www.almg.gov.br/legislacao-mineira/LEI/18031/2009/"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F708C38D-3B40-4D53-97CB-73FF85557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3" name="Título 3"/>
          <p:cNvSpPr txBox="1">
            <a:spLocks/>
          </p:cNvSpPr>
          <p:nvPr/>
        </p:nvSpPr>
        <p:spPr bwMode="auto">
          <a:xfrm>
            <a:off x="828675" y="1806575"/>
            <a:ext cx="104441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endParaRPr lang="pt-BR" altLang="pt-BR" sz="3600" b="1" dirty="0">
              <a:solidFill>
                <a:srgbClr val="7030A0"/>
              </a:solidFill>
              <a:latin typeface="Calibri Light" panose="020F0302020204030204" pitchFamily="34" charset="0"/>
            </a:endParaRPr>
          </a:p>
        </p:txBody>
      </p:sp>
      <p:sp>
        <p:nvSpPr>
          <p:cNvPr id="5124" name="Título 3"/>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3">
            <a:extLst>
              <a:ext uri="{FF2B5EF4-FFF2-40B4-BE49-F238E27FC236}">
                <a16:creationId xmlns:a16="http://schemas.microsoft.com/office/drawing/2014/main" id="{28A2A192-4485-4EF6-6537-7EBEA6C1B59B}"/>
              </a:ext>
            </a:extLst>
          </p:cNvPr>
          <p:cNvSpPr txBox="1">
            <a:spLocks/>
          </p:cNvSpPr>
          <p:nvPr/>
        </p:nvSpPr>
        <p:spPr>
          <a:xfrm>
            <a:off x="1041046" y="1688705"/>
            <a:ext cx="10358437" cy="18057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altLang="pt-BR" sz="3200" b="1" dirty="0">
                <a:solidFill>
                  <a:srgbClr val="006666"/>
                </a:solidFill>
              </a:rPr>
              <a:t>PANORAMA SOBRE OS RESÍDUOS DE SERVIÇOS DE SAÚDE NO ESTADO DE MINAS GERAIS COM BASE NO SISTEMA MTR-MG</a:t>
            </a:r>
          </a:p>
        </p:txBody>
      </p:sp>
      <p:sp>
        <p:nvSpPr>
          <p:cNvPr id="3" name="Título 3">
            <a:extLst>
              <a:ext uri="{FF2B5EF4-FFF2-40B4-BE49-F238E27FC236}">
                <a16:creationId xmlns:a16="http://schemas.microsoft.com/office/drawing/2014/main" id="{A5903920-F990-5040-005A-C124442E5B05}"/>
              </a:ext>
            </a:extLst>
          </p:cNvPr>
          <p:cNvSpPr txBox="1">
            <a:spLocks/>
          </p:cNvSpPr>
          <p:nvPr/>
        </p:nvSpPr>
        <p:spPr bwMode="auto">
          <a:xfrm>
            <a:off x="1517073" y="4527104"/>
            <a:ext cx="10031727" cy="1787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a:spcBef>
                <a:spcPct val="0"/>
              </a:spcBef>
              <a:buFontTx/>
              <a:buNone/>
            </a:pPr>
            <a:r>
              <a:rPr lang="pt-BR" altLang="pt-BR" sz="2400" i="1" dirty="0">
                <a:solidFill>
                  <a:srgbClr val="006666"/>
                </a:solidFill>
              </a:rPr>
              <a:t>Diretoria de Resíduos Especiais e Industriais (DREI)</a:t>
            </a:r>
          </a:p>
          <a:p>
            <a:pPr algn="r">
              <a:spcBef>
                <a:spcPct val="0"/>
              </a:spcBef>
              <a:buFontTx/>
              <a:buNone/>
            </a:pPr>
            <a:r>
              <a:rPr lang="pt-BR" altLang="pt-BR" sz="2200" i="1" dirty="0">
                <a:solidFill>
                  <a:srgbClr val="006666"/>
                </a:solidFill>
              </a:rPr>
              <a:t>Secretaria de Estado de Meio Ambiente e Desenvolvimento Sustentável - Semad</a:t>
            </a:r>
          </a:p>
          <a:p>
            <a:pPr algn="r">
              <a:spcBef>
                <a:spcPct val="0"/>
              </a:spcBef>
              <a:buFontTx/>
              <a:buNone/>
            </a:pPr>
            <a:r>
              <a:rPr lang="pt-BR" altLang="pt-BR" sz="2000" i="1" dirty="0">
                <a:solidFill>
                  <a:srgbClr val="006666"/>
                </a:solidFill>
              </a:rPr>
              <a:t>Dezembro de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7EA67-376C-62DC-BC8E-783317FE216F}"/>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7D7D55F9-E0E9-38C5-BAF4-2712FE054A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51421070-4C3F-DE98-DDE1-99F0AFE963F2}"/>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FE6952F1-A3D8-F36D-4762-C6A9D22BA800}"/>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pic>
        <p:nvPicPr>
          <p:cNvPr id="7" name="Imagem 6">
            <a:extLst>
              <a:ext uri="{FF2B5EF4-FFF2-40B4-BE49-F238E27FC236}">
                <a16:creationId xmlns:a16="http://schemas.microsoft.com/office/drawing/2014/main" id="{E05C103D-D33F-ED35-F6E8-ED36E41CB0A0}"/>
              </a:ext>
            </a:extLst>
          </p:cNvPr>
          <p:cNvPicPr>
            <a:picLocks noChangeAspect="1"/>
          </p:cNvPicPr>
          <p:nvPr/>
        </p:nvPicPr>
        <p:blipFill>
          <a:blip r:embed="rId3"/>
          <a:stretch>
            <a:fillRect/>
          </a:stretch>
        </p:blipFill>
        <p:spPr>
          <a:xfrm>
            <a:off x="61261" y="1272209"/>
            <a:ext cx="12071638" cy="4857633"/>
          </a:xfrm>
          <a:prstGeom prst="rect">
            <a:avLst/>
          </a:prstGeom>
        </p:spPr>
      </p:pic>
      <p:sp>
        <p:nvSpPr>
          <p:cNvPr id="8" name="CaixaDeTexto 7">
            <a:extLst>
              <a:ext uri="{FF2B5EF4-FFF2-40B4-BE49-F238E27FC236}">
                <a16:creationId xmlns:a16="http://schemas.microsoft.com/office/drawing/2014/main" id="{182F2251-43EA-29BA-254A-440C9A019581}"/>
              </a:ext>
            </a:extLst>
          </p:cNvPr>
          <p:cNvSpPr txBox="1"/>
          <p:nvPr/>
        </p:nvSpPr>
        <p:spPr>
          <a:xfrm>
            <a:off x="385335" y="6294783"/>
            <a:ext cx="9010455" cy="461665"/>
          </a:xfrm>
          <a:prstGeom prst="rect">
            <a:avLst/>
          </a:prstGeom>
          <a:noFill/>
        </p:spPr>
        <p:txBody>
          <a:bodyPr wrap="square" rtlCol="0">
            <a:spAutoFit/>
          </a:bodyPr>
          <a:lstStyle/>
          <a:p>
            <a:r>
              <a:rPr lang="pt-BR" sz="2400" dirty="0">
                <a:solidFill>
                  <a:srgbClr val="008080"/>
                </a:solidFill>
                <a:latin typeface="Calibri" pitchFamily="34" charset="0"/>
              </a:rPr>
              <a:t>Estrutura da planilha de dados gerada a partir do R31 </a:t>
            </a:r>
            <a:r>
              <a:rPr lang="pt-BR" dirty="0">
                <a:solidFill>
                  <a:srgbClr val="008080"/>
                </a:solidFill>
              </a:rPr>
              <a:t>  </a:t>
            </a:r>
          </a:p>
        </p:txBody>
      </p:sp>
    </p:spTree>
    <p:extLst>
      <p:ext uri="{BB962C8B-B14F-4D97-AF65-F5344CB8AC3E}">
        <p14:creationId xmlns:p14="http://schemas.microsoft.com/office/powerpoint/2010/main" val="1870155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04660-A236-BB58-1272-8DD9A06AA9C7}"/>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BD7BEFD2-64A2-0CBF-4199-E43980399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9E3DED7F-7D5C-4552-4186-10E246D5FADC}"/>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DD01A782-9398-FB27-F67E-DDBFB065F722}"/>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52AC1516-8456-7C67-FF4A-2F4DF222FDD5}"/>
              </a:ext>
            </a:extLst>
          </p:cNvPr>
          <p:cNvSpPr txBox="1">
            <a:spLocks/>
          </p:cNvSpPr>
          <p:nvPr/>
        </p:nvSpPr>
        <p:spPr bwMode="auto">
          <a:xfrm>
            <a:off x="385337" y="1515757"/>
            <a:ext cx="11383666"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buFont typeface="Arial" panose="020B0604020202020204" pitchFamily="34" charset="0"/>
              <a:buChar char="•"/>
            </a:pPr>
            <a:r>
              <a:rPr lang="pt-BR" sz="2400" dirty="0"/>
              <a:t>Tratamento dos dados da planilha &gt; resultados :</a:t>
            </a:r>
          </a:p>
          <a:p>
            <a:pPr marL="533400" indent="-342900" algn="just">
              <a:buFont typeface="Wingdings" panose="05000000000000000000" pitchFamily="2" charset="2"/>
              <a:buChar char="ü"/>
            </a:pPr>
            <a:r>
              <a:rPr lang="pt-BR" sz="2400" dirty="0">
                <a:solidFill>
                  <a:srgbClr val="008080"/>
                </a:solidFill>
              </a:rPr>
              <a:t>Quantificação correta dos RSS: somatório dos quantitativos para cada subgrupo (no caso do grupo A) e para cada grupo de RSS, considerando tanto os quantitativos declarados de acordo com a classificação da RDC 222/2018 quanto os quantitativos declarados usando os códigos da IN 13/2012 correspondentes ao grupo/subgrupo.</a:t>
            </a:r>
            <a:endParaRPr lang="pt-BR" altLang="pt-BR" sz="2300" dirty="0">
              <a:solidFill>
                <a:srgbClr val="008080"/>
              </a:solidFill>
              <a:latin typeface="Calibri" pitchFamily="34" charset="0"/>
              <a:cs typeface="Arial" panose="020B0604020202020204" pitchFamily="34" charset="0"/>
            </a:endParaRPr>
          </a:p>
          <a:p>
            <a:pPr marL="533400" indent="-342900" algn="just">
              <a:buFont typeface="Wingdings" panose="05000000000000000000" pitchFamily="2" charset="2"/>
              <a:buChar char="ü"/>
            </a:pPr>
            <a:r>
              <a:rPr lang="pt-BR" sz="2400" dirty="0">
                <a:solidFill>
                  <a:srgbClr val="008080"/>
                </a:solidFill>
              </a:rPr>
              <a:t>Cálculo de percentuais e outras análises qualitativas e quantitativas.  </a:t>
            </a:r>
          </a:p>
          <a:p>
            <a:pPr marL="533400" indent="-342900" algn="just">
              <a:buFont typeface="Wingdings" panose="05000000000000000000" pitchFamily="2" charset="2"/>
              <a:buChar char="ü"/>
            </a:pPr>
            <a:r>
              <a:rPr lang="pt-BR" sz="2400" dirty="0">
                <a:solidFill>
                  <a:srgbClr val="008080"/>
                </a:solidFill>
              </a:rPr>
              <a:t>Elaboração de gráficos e tabelas, no intuito de permitir uma melhor visualização das informações mais importantes e facilitar análises comparativas. </a:t>
            </a:r>
          </a:p>
          <a:p>
            <a:pPr marL="342900" indent="-342900" algn="just">
              <a:buFont typeface="Arial" panose="020B0604020202020204" pitchFamily="34" charset="0"/>
              <a:buChar char="•"/>
            </a:pPr>
            <a:endParaRPr lang="pt-BR" sz="2400" dirty="0"/>
          </a:p>
          <a:p>
            <a:pPr marL="342900" indent="-342900" algn="just">
              <a:buFont typeface="Arial" panose="020B0604020202020204" pitchFamily="34" charset="0"/>
              <a:buChar char="•"/>
            </a:pPr>
            <a:r>
              <a:rPr lang="pt-BR" sz="2400" dirty="0"/>
              <a:t>Apresentação, a análise e a discussão dos dados.</a:t>
            </a:r>
          </a:p>
        </p:txBody>
      </p:sp>
      <p:sp>
        <p:nvSpPr>
          <p:cNvPr id="4" name="Título 1">
            <a:extLst>
              <a:ext uri="{FF2B5EF4-FFF2-40B4-BE49-F238E27FC236}">
                <a16:creationId xmlns:a16="http://schemas.microsoft.com/office/drawing/2014/main" id="{067A938B-7181-6A7C-ED8D-E99D55DFD3EF}"/>
              </a:ext>
            </a:extLst>
          </p:cNvPr>
          <p:cNvSpPr txBox="1">
            <a:spLocks/>
          </p:cNvSpPr>
          <p:nvPr/>
        </p:nvSpPr>
        <p:spPr>
          <a:xfrm>
            <a:off x="385336" y="728159"/>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Metodologia</a:t>
            </a:r>
          </a:p>
        </p:txBody>
      </p:sp>
    </p:spTree>
    <p:extLst>
      <p:ext uri="{BB962C8B-B14F-4D97-AF65-F5344CB8AC3E}">
        <p14:creationId xmlns:p14="http://schemas.microsoft.com/office/powerpoint/2010/main" val="4250739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6B27E-B8C4-35D8-12E8-689A77122932}"/>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01B12E08-3188-2EA6-04D5-4E86A13762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6CD649F0-A529-3D05-2CE8-B9A5EF9AF3A6}"/>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B69EAA01-11EA-F828-8689-DFBE306504FD}"/>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13DB85AA-2902-2EDA-4FD3-F2029B91E706}"/>
              </a:ext>
            </a:extLst>
          </p:cNvPr>
          <p:cNvSpPr txBox="1">
            <a:spLocks/>
          </p:cNvSpPr>
          <p:nvPr/>
        </p:nvSpPr>
        <p:spPr bwMode="auto">
          <a:xfrm>
            <a:off x="439737" y="1674782"/>
            <a:ext cx="11329265" cy="4402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400" dirty="0">
                <a:latin typeface="Calibri" pitchFamily="34" charset="0"/>
                <a:cs typeface="Arial" panose="020B0604020202020204" pitchFamily="34" charset="0"/>
              </a:rPr>
              <a:t>Os quantitativos apresentados a seguir foram gerados em 38.063 unidades geradoras, das quais 36.465 localizadas no estado de Minas Gerais (95,8%).</a:t>
            </a:r>
          </a:p>
          <a:p>
            <a:pPr marL="342900" indent="-342900" algn="just">
              <a:lnSpc>
                <a:spcPct val="100000"/>
              </a:lnSpc>
              <a:buFont typeface="Arial" panose="020B0604020202020204" pitchFamily="34" charset="0"/>
              <a:buChar char="•"/>
            </a:pPr>
            <a:endParaRPr lang="pt-BR" altLang="pt-BR" sz="2400" dirty="0">
              <a:latin typeface="Calibri" pitchFamily="34" charset="0"/>
              <a:cs typeface="Arial" panose="020B0604020202020204" pitchFamily="34" charset="0"/>
            </a:endParaRPr>
          </a:p>
          <a:p>
            <a:pPr marL="342900" indent="-342900" algn="just">
              <a:lnSpc>
                <a:spcPct val="100000"/>
              </a:lnSpc>
              <a:buFont typeface="Arial" panose="020B0604020202020204" pitchFamily="34" charset="0"/>
              <a:buChar char="•"/>
            </a:pPr>
            <a:r>
              <a:rPr lang="pt-BR" altLang="pt-BR" sz="2400" dirty="0">
                <a:latin typeface="Calibri" pitchFamily="34" charset="0"/>
                <a:cs typeface="Arial" panose="020B0604020202020204" pitchFamily="34" charset="0"/>
              </a:rPr>
              <a:t>Os quantitativos de RSS computados para cada subgrupo (no caso do grupo A) e para cada grupo de RSS, considerando tanto os quantitativos declarados de acordo com a classificação da Resolução da Diretoria Colegiada (RDC) ANVISA 222/2018 quanto os quantitativos declarados usando os códigos da Lista Brasileira de Resíduos (IN 13 2012) são apresentados a seguir.</a:t>
            </a:r>
          </a:p>
        </p:txBody>
      </p:sp>
      <p:sp>
        <p:nvSpPr>
          <p:cNvPr id="4" name="Título 1">
            <a:extLst>
              <a:ext uri="{FF2B5EF4-FFF2-40B4-BE49-F238E27FC236}">
                <a16:creationId xmlns:a16="http://schemas.microsoft.com/office/drawing/2014/main" id="{E9194C9D-1427-3498-6C97-899A4153F7C6}"/>
              </a:ext>
            </a:extLst>
          </p:cNvPr>
          <p:cNvSpPr txBox="1">
            <a:spLocks/>
          </p:cNvSpPr>
          <p:nvPr/>
        </p:nvSpPr>
        <p:spPr>
          <a:xfrm>
            <a:off x="385336" y="7811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Tree>
    <p:extLst>
      <p:ext uri="{BB962C8B-B14F-4D97-AF65-F5344CB8AC3E}">
        <p14:creationId xmlns:p14="http://schemas.microsoft.com/office/powerpoint/2010/main" val="4135836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9D7C5-E0FC-49BB-8134-CC9DCE11DB3B}"/>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19605138-5CE3-F1C1-ECC3-EE4D78B160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A99A924F-06E1-63CE-9863-393A7664C1D1}"/>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8AB3D31C-F4AE-EEEF-9047-A42F1090152C}"/>
              </a:ext>
            </a:extLst>
          </p:cNvPr>
          <p:cNvSpPr txBox="1">
            <a:spLocks/>
          </p:cNvSpPr>
          <p:nvPr/>
        </p:nvSpPr>
        <p:spPr>
          <a:xfrm>
            <a:off x="2976209" y="136015"/>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11" name="CaixaDeTexto 10">
            <a:extLst>
              <a:ext uri="{FF2B5EF4-FFF2-40B4-BE49-F238E27FC236}">
                <a16:creationId xmlns:a16="http://schemas.microsoft.com/office/drawing/2014/main" id="{4E1D42AB-A9F0-4D7F-56D1-EAA0F85E38C7}"/>
              </a:ext>
            </a:extLst>
          </p:cNvPr>
          <p:cNvSpPr txBox="1"/>
          <p:nvPr/>
        </p:nvSpPr>
        <p:spPr>
          <a:xfrm>
            <a:off x="1889171" y="833819"/>
            <a:ext cx="10767518" cy="307777"/>
          </a:xfrm>
          <a:prstGeom prst="rect">
            <a:avLst/>
          </a:prstGeom>
          <a:noFill/>
        </p:spPr>
        <p:txBody>
          <a:bodyPr wrap="square">
            <a:spAutoFit/>
          </a:bodyPr>
          <a:lstStyle/>
          <a:p>
            <a:pPr marL="165735" algn="just">
              <a:spcAft>
                <a:spcPts val="600"/>
              </a:spcAft>
              <a:buNone/>
            </a:pPr>
            <a:r>
              <a:rPr lang="pt-BR" sz="1400" dirty="0">
                <a:effectLst/>
                <a:latin typeface="+mn-lt"/>
                <a:ea typeface="Times New Roman" panose="02020603050405020304" pitchFamily="18" charset="0"/>
              </a:rPr>
              <a:t>Tabela 1 - Quantidades de RSS do Grupo A</a:t>
            </a:r>
            <a:r>
              <a:rPr lang="pt-BR" sz="1400" b="1" u="sng" dirty="0">
                <a:effectLst/>
                <a:latin typeface="+mn-lt"/>
                <a:ea typeface="Times New Roman" panose="02020603050405020304" pitchFamily="18" charset="0"/>
              </a:rPr>
              <a:t>, identificados nos MTRs de acordo com seus subgrupos</a:t>
            </a:r>
            <a:r>
              <a:rPr lang="pt-BR" sz="1400" dirty="0">
                <a:effectLst/>
                <a:latin typeface="+mn-lt"/>
                <a:ea typeface="Times New Roman" panose="02020603050405020304" pitchFamily="18" charset="0"/>
              </a:rPr>
              <a:t>, em 2024.</a:t>
            </a:r>
          </a:p>
        </p:txBody>
      </p:sp>
      <p:graphicFrame>
        <p:nvGraphicFramePr>
          <p:cNvPr id="9" name="Tabela 8">
            <a:extLst>
              <a:ext uri="{FF2B5EF4-FFF2-40B4-BE49-F238E27FC236}">
                <a16:creationId xmlns:a16="http://schemas.microsoft.com/office/drawing/2014/main" id="{2DEEF108-00FB-825E-7545-555C6BFF6CEC}"/>
              </a:ext>
            </a:extLst>
          </p:cNvPr>
          <p:cNvGraphicFramePr>
            <a:graphicFrameLocks noGrp="1"/>
          </p:cNvGraphicFramePr>
          <p:nvPr>
            <p:extLst>
              <p:ext uri="{D42A27DB-BD31-4B8C-83A1-F6EECF244321}">
                <p14:modId xmlns:p14="http://schemas.microsoft.com/office/powerpoint/2010/main" val="325744898"/>
              </p:ext>
            </p:extLst>
          </p:nvPr>
        </p:nvGraphicFramePr>
        <p:xfrm>
          <a:off x="2446296" y="1164193"/>
          <a:ext cx="7154907" cy="5956523"/>
        </p:xfrm>
        <a:graphic>
          <a:graphicData uri="http://schemas.openxmlformats.org/drawingml/2006/table">
            <a:tbl>
              <a:tblPr firstRow="1" firstCol="1" bandRow="1"/>
              <a:tblGrid>
                <a:gridCol w="1885340">
                  <a:extLst>
                    <a:ext uri="{9D8B030D-6E8A-4147-A177-3AD203B41FA5}">
                      <a16:colId xmlns:a16="http://schemas.microsoft.com/office/drawing/2014/main" val="2952901273"/>
                    </a:ext>
                  </a:extLst>
                </a:gridCol>
                <a:gridCol w="1720342">
                  <a:extLst>
                    <a:ext uri="{9D8B030D-6E8A-4147-A177-3AD203B41FA5}">
                      <a16:colId xmlns:a16="http://schemas.microsoft.com/office/drawing/2014/main" val="2689827589"/>
                    </a:ext>
                  </a:extLst>
                </a:gridCol>
                <a:gridCol w="1423042">
                  <a:extLst>
                    <a:ext uri="{9D8B030D-6E8A-4147-A177-3AD203B41FA5}">
                      <a16:colId xmlns:a16="http://schemas.microsoft.com/office/drawing/2014/main" val="1745248524"/>
                    </a:ext>
                  </a:extLst>
                </a:gridCol>
                <a:gridCol w="2126183">
                  <a:extLst>
                    <a:ext uri="{9D8B030D-6E8A-4147-A177-3AD203B41FA5}">
                      <a16:colId xmlns:a16="http://schemas.microsoft.com/office/drawing/2014/main" val="3767093984"/>
                    </a:ext>
                  </a:extLst>
                </a:gridCol>
              </a:tblGrid>
              <a:tr h="410365">
                <a:tc>
                  <a:txBody>
                    <a:bodyPr/>
                    <a:lstStyle/>
                    <a:p>
                      <a:pPr marL="165735" algn="ctr">
                        <a:lnSpc>
                          <a:spcPct val="150000"/>
                        </a:lnSpc>
                        <a:spcAft>
                          <a:spcPts val="600"/>
                        </a:spcAft>
                        <a:buNone/>
                      </a:pPr>
                      <a:r>
                        <a:rPr lang="pt-BR" sz="1050" b="1" dirty="0">
                          <a:solidFill>
                            <a:srgbClr val="000000"/>
                          </a:solidFill>
                          <a:effectLst/>
                          <a:latin typeface="+mn-lt"/>
                          <a:ea typeface="Times New Roman" panose="02020603050405020304" pitchFamily="18" charset="0"/>
                        </a:rPr>
                        <a:t> </a:t>
                      </a:r>
                      <a:r>
                        <a:rPr lang="pt-BR" sz="1400" b="1" kern="1200" dirty="0">
                          <a:solidFill>
                            <a:srgbClr val="000000"/>
                          </a:solidFill>
                          <a:effectLst/>
                          <a:latin typeface="+mn-lt"/>
                          <a:ea typeface="Times New Roman" panose="02020603050405020304" pitchFamily="18" charset="0"/>
                          <a:cs typeface="+mn-cs"/>
                        </a:rPr>
                        <a:t>Subgrupo</a:t>
                      </a:r>
                    </a:p>
                  </a:txBody>
                  <a:tcPr marL="34389" marR="343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alpha val="50196"/>
                      </a:srgbClr>
                    </a:solidFill>
                  </a:tcPr>
                </a:tc>
                <a:tc>
                  <a:txBody>
                    <a:bodyPr/>
                    <a:lstStyle/>
                    <a:p>
                      <a:pPr marL="165735" algn="ctr">
                        <a:lnSpc>
                          <a:spcPct val="100000"/>
                        </a:lnSpc>
                        <a:spcAft>
                          <a:spcPts val="600"/>
                        </a:spcAft>
                        <a:buNone/>
                      </a:pPr>
                      <a:r>
                        <a:rPr lang="pt-BR" sz="1400" b="1" dirty="0">
                          <a:solidFill>
                            <a:srgbClr val="000000"/>
                          </a:solidFill>
                          <a:effectLst/>
                          <a:latin typeface="+mn-lt"/>
                          <a:ea typeface="Times New Roman" panose="02020603050405020304" pitchFamily="18" charset="0"/>
                        </a:rPr>
                        <a:t>Identificação do resíduo no Sistema</a:t>
                      </a:r>
                      <a:endParaRPr lang="pt-BR" sz="14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alpha val="50196"/>
                      </a:srgbClr>
                    </a:solidFill>
                  </a:tcPr>
                </a:tc>
                <a:tc>
                  <a:txBody>
                    <a:bodyPr/>
                    <a:lstStyle/>
                    <a:p>
                      <a:pPr marL="165735" algn="ctr">
                        <a:lnSpc>
                          <a:spcPct val="150000"/>
                        </a:lnSpc>
                        <a:spcAft>
                          <a:spcPts val="600"/>
                        </a:spcAft>
                        <a:buNone/>
                      </a:pPr>
                      <a:r>
                        <a:rPr lang="pt-BR" sz="1400" b="1" dirty="0">
                          <a:solidFill>
                            <a:srgbClr val="000000"/>
                          </a:solidFill>
                          <a:effectLst/>
                          <a:latin typeface="+mn-lt"/>
                          <a:ea typeface="Times New Roman" panose="02020603050405020304" pitchFamily="18" charset="0"/>
                        </a:rPr>
                        <a:t>Quantidade(t)</a:t>
                      </a:r>
                      <a:endParaRPr lang="pt-BR" sz="14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alpha val="50196"/>
                      </a:srgbClr>
                    </a:solidFill>
                  </a:tcPr>
                </a:tc>
                <a:tc>
                  <a:txBody>
                    <a:bodyPr/>
                    <a:lstStyle/>
                    <a:p>
                      <a:pPr marL="165735" algn="ctr">
                        <a:lnSpc>
                          <a:spcPct val="100000"/>
                        </a:lnSpc>
                        <a:spcAft>
                          <a:spcPts val="600"/>
                        </a:spcAft>
                        <a:buNone/>
                      </a:pPr>
                      <a:r>
                        <a:rPr lang="pt-BR" sz="1400" b="1" dirty="0">
                          <a:solidFill>
                            <a:srgbClr val="000000"/>
                          </a:solidFill>
                          <a:effectLst/>
                          <a:latin typeface="+mn-lt"/>
                          <a:ea typeface="Times New Roman" panose="02020603050405020304" pitchFamily="18" charset="0"/>
                        </a:rPr>
                        <a:t>Total por subgrupo – Grupo A (t)</a:t>
                      </a:r>
                      <a:endParaRPr lang="pt-BR" sz="14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alpha val="50196"/>
                      </a:srgbClr>
                    </a:solidFill>
                  </a:tcPr>
                </a:tc>
                <a:extLst>
                  <a:ext uri="{0D108BD9-81ED-4DB2-BD59-A6C34878D82A}">
                    <a16:rowId xmlns:a16="http://schemas.microsoft.com/office/drawing/2014/main" val="3661029908"/>
                  </a:ext>
                </a:extLst>
              </a:tr>
              <a:tr h="234338">
                <a:tc rowSpan="5">
                  <a:txBody>
                    <a:bodyPr/>
                    <a:lstStyle/>
                    <a:p>
                      <a:pPr marL="165735" algn="ctr">
                        <a:lnSpc>
                          <a:spcPct val="150000"/>
                        </a:lnSpc>
                        <a:spcAft>
                          <a:spcPts val="600"/>
                        </a:spcAft>
                        <a:buNone/>
                      </a:pPr>
                      <a:r>
                        <a:rPr lang="pt-BR" sz="1200" b="1" dirty="0">
                          <a:solidFill>
                            <a:srgbClr val="000000"/>
                          </a:solidFill>
                          <a:effectLst/>
                          <a:latin typeface="+mn-lt"/>
                          <a:ea typeface="Times New Roman" panose="02020603050405020304" pitchFamily="18" charset="0"/>
                        </a:rPr>
                        <a:t>Subgrupo A1</a:t>
                      </a:r>
                      <a:endParaRPr lang="pt-BR" sz="12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Subgrupo A1</a:t>
                      </a:r>
                      <a:endParaRPr lang="pt-BR" sz="11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3.267,351</a:t>
                      </a:r>
                      <a:endParaRPr lang="pt-BR" sz="11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a:noFill/>
                    </a:lnB>
                    <a:noFill/>
                  </a:tcPr>
                </a:tc>
                <a:tc rowSpan="5">
                  <a:txBody>
                    <a:bodyPr/>
                    <a:lstStyle/>
                    <a:p>
                      <a:pPr marL="165735" algn="ctr">
                        <a:lnSpc>
                          <a:spcPct val="150000"/>
                        </a:lnSpc>
                        <a:spcAft>
                          <a:spcPts val="600"/>
                        </a:spcAft>
                        <a:buNone/>
                      </a:pPr>
                      <a:r>
                        <a:rPr lang="pt-BR" sz="1200" b="1" dirty="0">
                          <a:solidFill>
                            <a:srgbClr val="000000"/>
                          </a:solidFill>
                          <a:effectLst/>
                          <a:latin typeface="+mn-lt"/>
                          <a:ea typeface="Times New Roman" panose="02020603050405020304" pitchFamily="18" charset="0"/>
                        </a:rPr>
                        <a:t>4.401,181</a:t>
                      </a:r>
                      <a:endParaRPr lang="pt-BR" sz="1200" b="1"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304187"/>
                  </a:ext>
                </a:extLst>
              </a:tr>
              <a:tr h="234338">
                <a:tc vMerge="1">
                  <a:txBody>
                    <a:bodyPr/>
                    <a:lstStyle/>
                    <a:p>
                      <a:endParaRPr lang="pt-BR"/>
                    </a:p>
                  </a:txBody>
                  <a:tcPr/>
                </a:tc>
                <a:tc>
                  <a:txBody>
                    <a:bodyPr/>
                    <a:lstStyle/>
                    <a:p>
                      <a:pPr marL="165735" algn="ctr">
                        <a:lnSpc>
                          <a:spcPct val="150000"/>
                        </a:lnSpc>
                        <a:spcAft>
                          <a:spcPts val="600"/>
                        </a:spcAft>
                        <a:buNone/>
                      </a:pPr>
                      <a:r>
                        <a:rPr lang="pt-BR" sz="1100">
                          <a:solidFill>
                            <a:srgbClr val="000000"/>
                          </a:solidFill>
                          <a:effectLst/>
                          <a:latin typeface="+mn-lt"/>
                          <a:ea typeface="Times New Roman" panose="02020603050405020304" pitchFamily="18" charset="0"/>
                        </a:rPr>
                        <a:t>180101(*)</a:t>
                      </a:r>
                      <a:endParaRPr lang="pt-BR" sz="1100">
                        <a:effectLst/>
                        <a:latin typeface="+mn-lt"/>
                        <a:ea typeface="Times New Roman" panose="02020603050405020304" pitchFamily="18" charset="0"/>
                      </a:endParaRPr>
                    </a:p>
                  </a:txBody>
                  <a:tcPr marL="34389" marR="34389" marT="0" marB="0" anchor="ctr">
                    <a:lnL>
                      <a:noFill/>
                    </a:lnL>
                    <a:lnR>
                      <a:noFill/>
                    </a:lnR>
                    <a:lnT>
                      <a:noFill/>
                    </a:lnT>
                    <a:lnB>
                      <a:noFill/>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564,161</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a:noFill/>
                    </a:lnB>
                    <a:noFill/>
                  </a:tcPr>
                </a:tc>
                <a:tc vMerge="1">
                  <a:txBody>
                    <a:bodyPr/>
                    <a:lstStyle/>
                    <a:p>
                      <a:endParaRPr lang="pt-BR"/>
                    </a:p>
                  </a:txBody>
                  <a:tcPr/>
                </a:tc>
                <a:extLst>
                  <a:ext uri="{0D108BD9-81ED-4DB2-BD59-A6C34878D82A}">
                    <a16:rowId xmlns:a16="http://schemas.microsoft.com/office/drawing/2014/main" val="3478401538"/>
                  </a:ext>
                </a:extLst>
              </a:tr>
              <a:tr h="234338">
                <a:tc vMerge="1">
                  <a:txBody>
                    <a:bodyPr/>
                    <a:lstStyle/>
                    <a:p>
                      <a:endParaRPr lang="pt-BR"/>
                    </a:p>
                  </a:txBody>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180102(*)</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a:noFill/>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430,385</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a:noFill/>
                    </a:lnB>
                    <a:noFill/>
                  </a:tcPr>
                </a:tc>
                <a:tc vMerge="1">
                  <a:txBody>
                    <a:bodyPr/>
                    <a:lstStyle/>
                    <a:p>
                      <a:endParaRPr lang="pt-BR"/>
                    </a:p>
                  </a:txBody>
                  <a:tcPr/>
                </a:tc>
                <a:extLst>
                  <a:ext uri="{0D108BD9-81ED-4DB2-BD59-A6C34878D82A}">
                    <a16:rowId xmlns:a16="http://schemas.microsoft.com/office/drawing/2014/main" val="3336538741"/>
                  </a:ext>
                </a:extLst>
              </a:tr>
              <a:tr h="234338">
                <a:tc vMerge="1">
                  <a:txBody>
                    <a:bodyPr/>
                    <a:lstStyle/>
                    <a:p>
                      <a:endParaRPr lang="pt-BR"/>
                    </a:p>
                  </a:txBody>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180103(*)</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a:noFill/>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1,423</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a:noFill/>
                    </a:lnB>
                    <a:noFill/>
                  </a:tcPr>
                </a:tc>
                <a:tc vMerge="1">
                  <a:txBody>
                    <a:bodyPr/>
                    <a:lstStyle/>
                    <a:p>
                      <a:endParaRPr lang="pt-BR"/>
                    </a:p>
                  </a:txBody>
                  <a:tcPr/>
                </a:tc>
                <a:extLst>
                  <a:ext uri="{0D108BD9-81ED-4DB2-BD59-A6C34878D82A}">
                    <a16:rowId xmlns:a16="http://schemas.microsoft.com/office/drawing/2014/main" val="2533966862"/>
                  </a:ext>
                </a:extLst>
              </a:tr>
              <a:tr h="234338">
                <a:tc vMerge="1">
                  <a:txBody>
                    <a:bodyPr/>
                    <a:lstStyle/>
                    <a:p>
                      <a:endParaRPr lang="pt-BR"/>
                    </a:p>
                  </a:txBody>
                  <a:tcPr/>
                </a:tc>
                <a:tc>
                  <a:txBody>
                    <a:bodyPr/>
                    <a:lstStyle/>
                    <a:p>
                      <a:pPr marL="165735" algn="ctr">
                        <a:lnSpc>
                          <a:spcPct val="150000"/>
                        </a:lnSpc>
                        <a:spcAft>
                          <a:spcPts val="600"/>
                        </a:spcAft>
                        <a:buNone/>
                      </a:pPr>
                      <a:r>
                        <a:rPr lang="pt-BR" sz="1100">
                          <a:solidFill>
                            <a:srgbClr val="000000"/>
                          </a:solidFill>
                          <a:effectLst/>
                          <a:latin typeface="+mn-lt"/>
                          <a:ea typeface="Times New Roman" panose="02020603050405020304" pitchFamily="18" charset="0"/>
                        </a:rPr>
                        <a:t>180104(*)</a:t>
                      </a:r>
                      <a:endParaRPr lang="pt-BR" sz="1100">
                        <a:effectLst/>
                        <a:latin typeface="+mn-lt"/>
                        <a:ea typeface="Times New Roman" panose="02020603050405020304" pitchFamily="18" charset="0"/>
                      </a:endParaRPr>
                    </a:p>
                  </a:txBody>
                  <a:tcPr marL="34389" marR="34389"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137,860</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w="12700" cap="flat" cmpd="sng" algn="ctr">
                      <a:solidFill>
                        <a:srgbClr val="000000"/>
                      </a:solidFill>
                      <a:prstDash val="solid"/>
                      <a:round/>
                      <a:headEnd type="none" w="med" len="med"/>
                      <a:tailEnd type="none" w="med" len="med"/>
                    </a:lnB>
                    <a:noFill/>
                  </a:tcPr>
                </a:tc>
                <a:tc vMerge="1">
                  <a:txBody>
                    <a:bodyPr/>
                    <a:lstStyle/>
                    <a:p>
                      <a:endParaRPr lang="pt-BR"/>
                    </a:p>
                  </a:txBody>
                  <a:tcPr/>
                </a:tc>
                <a:extLst>
                  <a:ext uri="{0D108BD9-81ED-4DB2-BD59-A6C34878D82A}">
                    <a16:rowId xmlns:a16="http://schemas.microsoft.com/office/drawing/2014/main" val="3137945441"/>
                  </a:ext>
                </a:extLst>
              </a:tr>
              <a:tr h="234338">
                <a:tc rowSpan="2">
                  <a:txBody>
                    <a:bodyPr/>
                    <a:lstStyle/>
                    <a:p>
                      <a:pPr marL="165735" algn="ctr">
                        <a:lnSpc>
                          <a:spcPct val="150000"/>
                        </a:lnSpc>
                        <a:spcAft>
                          <a:spcPts val="600"/>
                        </a:spcAft>
                        <a:buNone/>
                      </a:pPr>
                      <a:r>
                        <a:rPr lang="pt-BR" sz="1200" b="1" dirty="0">
                          <a:solidFill>
                            <a:srgbClr val="000000"/>
                          </a:solidFill>
                          <a:effectLst/>
                          <a:latin typeface="+mn-lt"/>
                          <a:ea typeface="Times New Roman" panose="02020603050405020304" pitchFamily="18" charset="0"/>
                        </a:rPr>
                        <a:t>Subgrupo A2</a:t>
                      </a:r>
                      <a:endParaRPr lang="pt-BR" sz="12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Subgrupo A2</a:t>
                      </a:r>
                      <a:endParaRPr lang="pt-BR" sz="11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243,131</a:t>
                      </a:r>
                      <a:endParaRPr lang="pt-BR" sz="11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a:noFill/>
                    </a:lnB>
                    <a:noFill/>
                  </a:tcPr>
                </a:tc>
                <a:tc rowSpan="2">
                  <a:txBody>
                    <a:bodyPr/>
                    <a:lstStyle/>
                    <a:p>
                      <a:pPr marL="165735" algn="ctr">
                        <a:lnSpc>
                          <a:spcPct val="150000"/>
                        </a:lnSpc>
                        <a:spcAft>
                          <a:spcPts val="600"/>
                        </a:spcAft>
                        <a:buNone/>
                      </a:pPr>
                      <a:r>
                        <a:rPr lang="pt-BR" sz="1200" b="1">
                          <a:solidFill>
                            <a:srgbClr val="000000"/>
                          </a:solidFill>
                          <a:effectLst/>
                          <a:latin typeface="+mn-lt"/>
                          <a:ea typeface="Times New Roman" panose="02020603050405020304" pitchFamily="18" charset="0"/>
                        </a:rPr>
                        <a:t>342,877</a:t>
                      </a:r>
                      <a:endParaRPr lang="pt-BR" sz="1200" b="1">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91581344"/>
                  </a:ext>
                </a:extLst>
              </a:tr>
              <a:tr h="234338">
                <a:tc vMerge="1">
                  <a:txBody>
                    <a:bodyPr/>
                    <a:lstStyle/>
                    <a:p>
                      <a:endParaRPr lang="pt-BR"/>
                    </a:p>
                  </a:txBody>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180105(*)</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99,745</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w="12700" cap="flat" cmpd="sng" algn="ctr">
                      <a:solidFill>
                        <a:srgbClr val="000000"/>
                      </a:solidFill>
                      <a:prstDash val="solid"/>
                      <a:round/>
                      <a:headEnd type="none" w="med" len="med"/>
                      <a:tailEnd type="none" w="med" len="med"/>
                    </a:lnB>
                    <a:noFill/>
                  </a:tcPr>
                </a:tc>
                <a:tc vMerge="1">
                  <a:txBody>
                    <a:bodyPr/>
                    <a:lstStyle/>
                    <a:p>
                      <a:endParaRPr lang="pt-BR"/>
                    </a:p>
                  </a:txBody>
                  <a:tcPr/>
                </a:tc>
                <a:extLst>
                  <a:ext uri="{0D108BD9-81ED-4DB2-BD59-A6C34878D82A}">
                    <a16:rowId xmlns:a16="http://schemas.microsoft.com/office/drawing/2014/main" val="3376769141"/>
                  </a:ext>
                </a:extLst>
              </a:tr>
              <a:tr h="234338">
                <a:tc rowSpan="2">
                  <a:txBody>
                    <a:bodyPr/>
                    <a:lstStyle/>
                    <a:p>
                      <a:pPr marL="165735" algn="ctr">
                        <a:lnSpc>
                          <a:spcPct val="150000"/>
                        </a:lnSpc>
                        <a:spcAft>
                          <a:spcPts val="600"/>
                        </a:spcAft>
                        <a:buNone/>
                      </a:pPr>
                      <a:r>
                        <a:rPr lang="pt-BR" sz="1200" b="1" dirty="0">
                          <a:solidFill>
                            <a:srgbClr val="000000"/>
                          </a:solidFill>
                          <a:effectLst/>
                          <a:latin typeface="+mn-lt"/>
                          <a:ea typeface="Times New Roman" panose="02020603050405020304" pitchFamily="18" charset="0"/>
                        </a:rPr>
                        <a:t>Subgrupo A3</a:t>
                      </a:r>
                      <a:endParaRPr lang="pt-BR" sz="12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100">
                          <a:solidFill>
                            <a:srgbClr val="000000"/>
                          </a:solidFill>
                          <a:effectLst/>
                          <a:latin typeface="+mn-lt"/>
                          <a:ea typeface="Times New Roman" panose="02020603050405020304" pitchFamily="18" charset="0"/>
                        </a:rPr>
                        <a:t>Subgrupo A3</a:t>
                      </a:r>
                      <a:endParaRPr lang="pt-BR" sz="110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74,694</a:t>
                      </a:r>
                      <a:endParaRPr lang="pt-BR" sz="11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a:noFill/>
                    </a:lnB>
                    <a:noFill/>
                  </a:tcPr>
                </a:tc>
                <a:tc rowSpan="2">
                  <a:txBody>
                    <a:bodyPr/>
                    <a:lstStyle/>
                    <a:p>
                      <a:pPr marL="165735" algn="ctr">
                        <a:lnSpc>
                          <a:spcPct val="150000"/>
                        </a:lnSpc>
                        <a:spcAft>
                          <a:spcPts val="600"/>
                        </a:spcAft>
                        <a:buNone/>
                      </a:pPr>
                      <a:r>
                        <a:rPr lang="pt-BR" sz="1200" b="1" dirty="0">
                          <a:solidFill>
                            <a:srgbClr val="000000"/>
                          </a:solidFill>
                          <a:effectLst/>
                          <a:latin typeface="+mn-lt"/>
                          <a:ea typeface="Times New Roman" panose="02020603050405020304" pitchFamily="18" charset="0"/>
                        </a:rPr>
                        <a:t>78,404</a:t>
                      </a:r>
                      <a:endParaRPr lang="pt-BR" sz="1200" b="1"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13213647"/>
                  </a:ext>
                </a:extLst>
              </a:tr>
              <a:tr h="234338">
                <a:tc vMerge="1">
                  <a:txBody>
                    <a:bodyPr/>
                    <a:lstStyle/>
                    <a:p>
                      <a:endParaRPr lang="pt-BR"/>
                    </a:p>
                  </a:txBody>
                  <a:tcPr/>
                </a:tc>
                <a:tc>
                  <a:txBody>
                    <a:bodyPr/>
                    <a:lstStyle/>
                    <a:p>
                      <a:pPr marL="165735" algn="ctr">
                        <a:lnSpc>
                          <a:spcPct val="150000"/>
                        </a:lnSpc>
                        <a:spcAft>
                          <a:spcPts val="600"/>
                        </a:spcAft>
                        <a:buNone/>
                      </a:pPr>
                      <a:r>
                        <a:rPr lang="pt-BR" sz="1100">
                          <a:solidFill>
                            <a:srgbClr val="000000"/>
                          </a:solidFill>
                          <a:effectLst/>
                          <a:latin typeface="+mn-lt"/>
                          <a:ea typeface="Times New Roman" panose="02020603050405020304" pitchFamily="18" charset="0"/>
                        </a:rPr>
                        <a:t>180106(*)</a:t>
                      </a:r>
                      <a:endParaRPr lang="pt-BR" sz="1100">
                        <a:effectLst/>
                        <a:latin typeface="+mn-lt"/>
                        <a:ea typeface="Times New Roman" panose="02020603050405020304" pitchFamily="18" charset="0"/>
                      </a:endParaRPr>
                    </a:p>
                  </a:txBody>
                  <a:tcPr marL="34389" marR="34389"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3,709</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w="12700" cap="flat" cmpd="sng" algn="ctr">
                      <a:solidFill>
                        <a:srgbClr val="000000"/>
                      </a:solidFill>
                      <a:prstDash val="solid"/>
                      <a:round/>
                      <a:headEnd type="none" w="med" len="med"/>
                      <a:tailEnd type="none" w="med" len="med"/>
                    </a:lnB>
                    <a:noFill/>
                  </a:tcPr>
                </a:tc>
                <a:tc vMerge="1">
                  <a:txBody>
                    <a:bodyPr/>
                    <a:lstStyle/>
                    <a:p>
                      <a:endParaRPr lang="pt-BR"/>
                    </a:p>
                  </a:txBody>
                  <a:tcPr/>
                </a:tc>
                <a:extLst>
                  <a:ext uri="{0D108BD9-81ED-4DB2-BD59-A6C34878D82A}">
                    <a16:rowId xmlns:a16="http://schemas.microsoft.com/office/drawing/2014/main" val="24198724"/>
                  </a:ext>
                </a:extLst>
              </a:tr>
              <a:tr h="234338">
                <a:tc rowSpan="9">
                  <a:txBody>
                    <a:bodyPr/>
                    <a:lstStyle/>
                    <a:p>
                      <a:pPr marL="165735" algn="ctr">
                        <a:lnSpc>
                          <a:spcPct val="150000"/>
                        </a:lnSpc>
                        <a:spcAft>
                          <a:spcPts val="600"/>
                        </a:spcAft>
                        <a:buNone/>
                      </a:pPr>
                      <a:r>
                        <a:rPr lang="pt-BR" sz="1200" b="1" dirty="0">
                          <a:solidFill>
                            <a:srgbClr val="000000"/>
                          </a:solidFill>
                          <a:effectLst/>
                          <a:latin typeface="+mn-lt"/>
                          <a:ea typeface="Times New Roman" panose="02020603050405020304" pitchFamily="18" charset="0"/>
                        </a:rPr>
                        <a:t>Subgrupo A4</a:t>
                      </a:r>
                      <a:endParaRPr lang="pt-BR" sz="12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Subgrupo A4</a:t>
                      </a:r>
                      <a:endParaRPr lang="pt-BR" sz="11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5.131,016</a:t>
                      </a:r>
                      <a:endParaRPr lang="pt-BR" sz="11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a:noFill/>
                    </a:lnB>
                    <a:noFill/>
                  </a:tcPr>
                </a:tc>
                <a:tc rowSpan="9">
                  <a:txBody>
                    <a:bodyPr/>
                    <a:lstStyle/>
                    <a:p>
                      <a:pPr marL="165735" algn="ctr">
                        <a:lnSpc>
                          <a:spcPct val="150000"/>
                        </a:lnSpc>
                        <a:spcAft>
                          <a:spcPts val="600"/>
                        </a:spcAft>
                        <a:buNone/>
                      </a:pPr>
                      <a:r>
                        <a:rPr lang="pt-BR" sz="1200" b="1" dirty="0">
                          <a:solidFill>
                            <a:srgbClr val="000000"/>
                          </a:solidFill>
                          <a:effectLst/>
                          <a:latin typeface="+mn-lt"/>
                          <a:ea typeface="Times New Roman" panose="02020603050405020304" pitchFamily="18" charset="0"/>
                        </a:rPr>
                        <a:t>6.028,184</a:t>
                      </a:r>
                      <a:endParaRPr lang="pt-BR" sz="1200" b="1"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52226365"/>
                  </a:ext>
                </a:extLst>
              </a:tr>
              <a:tr h="234338">
                <a:tc vMerge="1">
                  <a:txBody>
                    <a:bodyPr/>
                    <a:lstStyle/>
                    <a:p>
                      <a:endParaRPr lang="pt-BR"/>
                    </a:p>
                  </a:txBody>
                  <a:tcPr/>
                </a:tc>
                <a:tc>
                  <a:txBody>
                    <a:bodyPr/>
                    <a:lstStyle/>
                    <a:p>
                      <a:pPr marL="165735" algn="ctr">
                        <a:lnSpc>
                          <a:spcPct val="150000"/>
                        </a:lnSpc>
                        <a:spcAft>
                          <a:spcPts val="600"/>
                        </a:spcAft>
                        <a:buNone/>
                      </a:pPr>
                      <a:r>
                        <a:rPr lang="pt-BR" sz="1100">
                          <a:solidFill>
                            <a:srgbClr val="000000"/>
                          </a:solidFill>
                          <a:effectLst/>
                          <a:latin typeface="+mn-lt"/>
                          <a:ea typeface="Times New Roman" panose="02020603050405020304" pitchFamily="18" charset="0"/>
                        </a:rPr>
                        <a:t>180107(*)</a:t>
                      </a:r>
                      <a:endParaRPr lang="pt-BR" sz="1100">
                        <a:effectLst/>
                        <a:latin typeface="+mn-lt"/>
                        <a:ea typeface="Times New Roman" panose="02020603050405020304" pitchFamily="18" charset="0"/>
                      </a:endParaRPr>
                    </a:p>
                  </a:txBody>
                  <a:tcPr marL="34389" marR="34389" marT="0" marB="0" anchor="ctr">
                    <a:lnL>
                      <a:noFill/>
                    </a:lnL>
                    <a:lnR>
                      <a:noFill/>
                    </a:lnR>
                    <a:lnT>
                      <a:noFill/>
                    </a:lnT>
                    <a:lnB>
                      <a:noFill/>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3,543</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a:noFill/>
                    </a:lnB>
                    <a:noFill/>
                  </a:tcPr>
                </a:tc>
                <a:tc vMerge="1">
                  <a:txBody>
                    <a:bodyPr/>
                    <a:lstStyle/>
                    <a:p>
                      <a:endParaRPr lang="pt-BR"/>
                    </a:p>
                  </a:txBody>
                  <a:tcPr/>
                </a:tc>
                <a:extLst>
                  <a:ext uri="{0D108BD9-81ED-4DB2-BD59-A6C34878D82A}">
                    <a16:rowId xmlns:a16="http://schemas.microsoft.com/office/drawing/2014/main" val="4188417639"/>
                  </a:ext>
                </a:extLst>
              </a:tr>
              <a:tr h="234338">
                <a:tc vMerge="1">
                  <a:txBody>
                    <a:bodyPr/>
                    <a:lstStyle/>
                    <a:p>
                      <a:endParaRPr lang="pt-BR"/>
                    </a:p>
                  </a:txBody>
                  <a:tcPr/>
                </a:tc>
                <a:tc>
                  <a:txBody>
                    <a:bodyPr/>
                    <a:lstStyle/>
                    <a:p>
                      <a:pPr marL="165735" algn="ctr">
                        <a:lnSpc>
                          <a:spcPct val="150000"/>
                        </a:lnSpc>
                        <a:spcAft>
                          <a:spcPts val="600"/>
                        </a:spcAft>
                        <a:buNone/>
                      </a:pPr>
                      <a:r>
                        <a:rPr lang="pt-BR" sz="1100">
                          <a:solidFill>
                            <a:srgbClr val="000000"/>
                          </a:solidFill>
                          <a:effectLst/>
                          <a:latin typeface="+mn-lt"/>
                          <a:ea typeface="Times New Roman" panose="02020603050405020304" pitchFamily="18" charset="0"/>
                        </a:rPr>
                        <a:t>180108(*)</a:t>
                      </a:r>
                      <a:endParaRPr lang="pt-BR" sz="1100">
                        <a:effectLst/>
                        <a:latin typeface="+mn-lt"/>
                        <a:ea typeface="Times New Roman" panose="02020603050405020304" pitchFamily="18" charset="0"/>
                      </a:endParaRPr>
                    </a:p>
                  </a:txBody>
                  <a:tcPr marL="34389" marR="34389" marT="0" marB="0" anchor="ctr">
                    <a:lnL>
                      <a:noFill/>
                    </a:lnL>
                    <a:lnR>
                      <a:noFill/>
                    </a:lnR>
                    <a:lnT>
                      <a:noFill/>
                    </a:lnT>
                    <a:lnB>
                      <a:noFill/>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72,484</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a:noFill/>
                    </a:lnB>
                    <a:noFill/>
                  </a:tcPr>
                </a:tc>
                <a:tc vMerge="1">
                  <a:txBody>
                    <a:bodyPr/>
                    <a:lstStyle/>
                    <a:p>
                      <a:endParaRPr lang="pt-BR"/>
                    </a:p>
                  </a:txBody>
                  <a:tcPr/>
                </a:tc>
                <a:extLst>
                  <a:ext uri="{0D108BD9-81ED-4DB2-BD59-A6C34878D82A}">
                    <a16:rowId xmlns:a16="http://schemas.microsoft.com/office/drawing/2014/main" val="704450859"/>
                  </a:ext>
                </a:extLst>
              </a:tr>
              <a:tr h="234338">
                <a:tc vMerge="1">
                  <a:txBody>
                    <a:bodyPr/>
                    <a:lstStyle/>
                    <a:p>
                      <a:endParaRPr lang="pt-BR"/>
                    </a:p>
                  </a:txBody>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180109(*)</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a:noFill/>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57,394</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a:noFill/>
                    </a:lnB>
                    <a:noFill/>
                  </a:tcPr>
                </a:tc>
                <a:tc vMerge="1">
                  <a:txBody>
                    <a:bodyPr/>
                    <a:lstStyle/>
                    <a:p>
                      <a:endParaRPr lang="pt-BR"/>
                    </a:p>
                  </a:txBody>
                  <a:tcPr/>
                </a:tc>
                <a:extLst>
                  <a:ext uri="{0D108BD9-81ED-4DB2-BD59-A6C34878D82A}">
                    <a16:rowId xmlns:a16="http://schemas.microsoft.com/office/drawing/2014/main" val="3791119261"/>
                  </a:ext>
                </a:extLst>
              </a:tr>
              <a:tr h="234338">
                <a:tc vMerge="1">
                  <a:txBody>
                    <a:bodyPr/>
                    <a:lstStyle/>
                    <a:p>
                      <a:endParaRPr lang="pt-BR"/>
                    </a:p>
                  </a:txBody>
                  <a:tcPr/>
                </a:tc>
                <a:tc>
                  <a:txBody>
                    <a:bodyPr/>
                    <a:lstStyle/>
                    <a:p>
                      <a:pPr marL="165735" algn="ctr">
                        <a:lnSpc>
                          <a:spcPct val="150000"/>
                        </a:lnSpc>
                        <a:spcAft>
                          <a:spcPts val="600"/>
                        </a:spcAft>
                        <a:buNone/>
                      </a:pPr>
                      <a:r>
                        <a:rPr lang="pt-BR" sz="1100">
                          <a:solidFill>
                            <a:srgbClr val="000000"/>
                          </a:solidFill>
                          <a:effectLst/>
                          <a:latin typeface="+mn-lt"/>
                          <a:ea typeface="Times New Roman" panose="02020603050405020304" pitchFamily="18" charset="0"/>
                        </a:rPr>
                        <a:t>180110(*)</a:t>
                      </a:r>
                      <a:endParaRPr lang="pt-BR" sz="1100">
                        <a:effectLst/>
                        <a:latin typeface="+mn-lt"/>
                        <a:ea typeface="Times New Roman" panose="02020603050405020304" pitchFamily="18" charset="0"/>
                      </a:endParaRPr>
                    </a:p>
                  </a:txBody>
                  <a:tcPr marL="34389" marR="34389" marT="0" marB="0" anchor="ctr">
                    <a:lnL>
                      <a:noFill/>
                    </a:lnL>
                    <a:lnR>
                      <a:noFill/>
                    </a:lnR>
                    <a:lnT>
                      <a:noFill/>
                    </a:lnT>
                    <a:lnB>
                      <a:noFill/>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10,325</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a:noFill/>
                    </a:lnB>
                    <a:noFill/>
                  </a:tcPr>
                </a:tc>
                <a:tc vMerge="1">
                  <a:txBody>
                    <a:bodyPr/>
                    <a:lstStyle/>
                    <a:p>
                      <a:endParaRPr lang="pt-BR"/>
                    </a:p>
                  </a:txBody>
                  <a:tcPr/>
                </a:tc>
                <a:extLst>
                  <a:ext uri="{0D108BD9-81ED-4DB2-BD59-A6C34878D82A}">
                    <a16:rowId xmlns:a16="http://schemas.microsoft.com/office/drawing/2014/main" val="2832885745"/>
                  </a:ext>
                </a:extLst>
              </a:tr>
              <a:tr h="234338">
                <a:tc vMerge="1">
                  <a:txBody>
                    <a:bodyPr/>
                    <a:lstStyle/>
                    <a:p>
                      <a:endParaRPr lang="pt-BR"/>
                    </a:p>
                  </a:txBody>
                  <a:tcPr/>
                </a:tc>
                <a:tc>
                  <a:txBody>
                    <a:bodyPr/>
                    <a:lstStyle/>
                    <a:p>
                      <a:pPr marL="165735" algn="ctr">
                        <a:lnSpc>
                          <a:spcPct val="150000"/>
                        </a:lnSpc>
                        <a:spcAft>
                          <a:spcPts val="600"/>
                        </a:spcAft>
                        <a:buNone/>
                      </a:pPr>
                      <a:r>
                        <a:rPr lang="pt-BR" sz="1100">
                          <a:solidFill>
                            <a:srgbClr val="000000"/>
                          </a:solidFill>
                          <a:effectLst/>
                          <a:latin typeface="+mn-lt"/>
                          <a:ea typeface="Times New Roman" panose="02020603050405020304" pitchFamily="18" charset="0"/>
                        </a:rPr>
                        <a:t>180111(*)</a:t>
                      </a:r>
                      <a:endParaRPr lang="pt-BR" sz="1100">
                        <a:effectLst/>
                        <a:latin typeface="+mn-lt"/>
                        <a:ea typeface="Times New Roman" panose="02020603050405020304" pitchFamily="18" charset="0"/>
                      </a:endParaRPr>
                    </a:p>
                  </a:txBody>
                  <a:tcPr marL="34389" marR="34389" marT="0" marB="0" anchor="ctr">
                    <a:lnL>
                      <a:noFill/>
                    </a:lnL>
                    <a:lnR>
                      <a:noFill/>
                    </a:lnR>
                    <a:lnT>
                      <a:noFill/>
                    </a:lnT>
                    <a:lnB>
                      <a:noFill/>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146,662</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a:noFill/>
                    </a:lnB>
                    <a:noFill/>
                  </a:tcPr>
                </a:tc>
                <a:tc vMerge="1">
                  <a:txBody>
                    <a:bodyPr/>
                    <a:lstStyle/>
                    <a:p>
                      <a:endParaRPr lang="pt-BR"/>
                    </a:p>
                  </a:txBody>
                  <a:tcPr/>
                </a:tc>
                <a:extLst>
                  <a:ext uri="{0D108BD9-81ED-4DB2-BD59-A6C34878D82A}">
                    <a16:rowId xmlns:a16="http://schemas.microsoft.com/office/drawing/2014/main" val="1763397158"/>
                  </a:ext>
                </a:extLst>
              </a:tr>
              <a:tr h="234338">
                <a:tc vMerge="1">
                  <a:txBody>
                    <a:bodyPr/>
                    <a:lstStyle/>
                    <a:p>
                      <a:endParaRPr lang="pt-BR"/>
                    </a:p>
                  </a:txBody>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180112(*)</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a:noFill/>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2,782</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a:noFill/>
                    </a:lnB>
                    <a:noFill/>
                  </a:tcPr>
                </a:tc>
                <a:tc vMerge="1">
                  <a:txBody>
                    <a:bodyPr/>
                    <a:lstStyle/>
                    <a:p>
                      <a:endParaRPr lang="pt-BR"/>
                    </a:p>
                  </a:txBody>
                  <a:tcPr/>
                </a:tc>
                <a:extLst>
                  <a:ext uri="{0D108BD9-81ED-4DB2-BD59-A6C34878D82A}">
                    <a16:rowId xmlns:a16="http://schemas.microsoft.com/office/drawing/2014/main" val="1634001024"/>
                  </a:ext>
                </a:extLst>
              </a:tr>
              <a:tr h="234338">
                <a:tc vMerge="1">
                  <a:txBody>
                    <a:bodyPr/>
                    <a:lstStyle/>
                    <a:p>
                      <a:endParaRPr lang="pt-BR"/>
                    </a:p>
                  </a:txBody>
                  <a:tcPr/>
                </a:tc>
                <a:tc>
                  <a:txBody>
                    <a:bodyPr/>
                    <a:lstStyle/>
                    <a:p>
                      <a:pPr marL="165735" algn="ctr">
                        <a:lnSpc>
                          <a:spcPct val="150000"/>
                        </a:lnSpc>
                        <a:spcAft>
                          <a:spcPts val="600"/>
                        </a:spcAft>
                        <a:buNone/>
                      </a:pPr>
                      <a:r>
                        <a:rPr lang="pt-BR" sz="1100">
                          <a:solidFill>
                            <a:srgbClr val="000000"/>
                          </a:solidFill>
                          <a:effectLst/>
                          <a:latin typeface="+mn-lt"/>
                          <a:ea typeface="Times New Roman" panose="02020603050405020304" pitchFamily="18" charset="0"/>
                        </a:rPr>
                        <a:t>180113(*)</a:t>
                      </a:r>
                      <a:endParaRPr lang="pt-BR" sz="1100">
                        <a:effectLst/>
                        <a:latin typeface="+mn-lt"/>
                        <a:ea typeface="Times New Roman" panose="02020603050405020304" pitchFamily="18" charset="0"/>
                      </a:endParaRPr>
                    </a:p>
                  </a:txBody>
                  <a:tcPr marL="34389" marR="34389" marT="0" marB="0" anchor="ctr">
                    <a:lnL>
                      <a:noFill/>
                    </a:lnL>
                    <a:lnR>
                      <a:noFill/>
                    </a:lnR>
                    <a:lnT>
                      <a:noFill/>
                    </a:lnT>
                    <a:lnB>
                      <a:noFill/>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603,639</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a:noFill/>
                    </a:lnB>
                    <a:noFill/>
                  </a:tcPr>
                </a:tc>
                <a:tc vMerge="1">
                  <a:txBody>
                    <a:bodyPr/>
                    <a:lstStyle/>
                    <a:p>
                      <a:endParaRPr lang="pt-BR"/>
                    </a:p>
                  </a:txBody>
                  <a:tcPr/>
                </a:tc>
                <a:extLst>
                  <a:ext uri="{0D108BD9-81ED-4DB2-BD59-A6C34878D82A}">
                    <a16:rowId xmlns:a16="http://schemas.microsoft.com/office/drawing/2014/main" val="555742423"/>
                  </a:ext>
                </a:extLst>
              </a:tr>
              <a:tr h="234338">
                <a:tc vMerge="1">
                  <a:txBody>
                    <a:bodyPr/>
                    <a:lstStyle/>
                    <a:p>
                      <a:endParaRPr lang="pt-BR"/>
                    </a:p>
                  </a:txBody>
                  <a:tcPr/>
                </a:tc>
                <a:tc>
                  <a:txBody>
                    <a:bodyPr/>
                    <a:lstStyle/>
                    <a:p>
                      <a:pPr marL="165735" algn="ctr">
                        <a:lnSpc>
                          <a:spcPct val="150000"/>
                        </a:lnSpc>
                        <a:spcAft>
                          <a:spcPts val="600"/>
                        </a:spcAft>
                        <a:buNone/>
                      </a:pPr>
                      <a:r>
                        <a:rPr lang="pt-BR" sz="1100">
                          <a:solidFill>
                            <a:srgbClr val="000000"/>
                          </a:solidFill>
                          <a:effectLst/>
                          <a:latin typeface="+mn-lt"/>
                          <a:ea typeface="Times New Roman" panose="02020603050405020304" pitchFamily="18" charset="0"/>
                        </a:rPr>
                        <a:t>180114(*)</a:t>
                      </a:r>
                      <a:endParaRPr lang="pt-BR" sz="1100">
                        <a:effectLst/>
                        <a:latin typeface="+mn-lt"/>
                        <a:ea typeface="Times New Roman" panose="02020603050405020304" pitchFamily="18" charset="0"/>
                      </a:endParaRPr>
                    </a:p>
                  </a:txBody>
                  <a:tcPr marL="34389" marR="34389"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0,339</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w="12700" cap="flat" cmpd="sng" algn="ctr">
                      <a:solidFill>
                        <a:srgbClr val="000000"/>
                      </a:solidFill>
                      <a:prstDash val="solid"/>
                      <a:round/>
                      <a:headEnd type="none" w="med" len="med"/>
                      <a:tailEnd type="none" w="med" len="med"/>
                    </a:lnB>
                    <a:noFill/>
                  </a:tcPr>
                </a:tc>
                <a:tc vMerge="1">
                  <a:txBody>
                    <a:bodyPr/>
                    <a:lstStyle/>
                    <a:p>
                      <a:endParaRPr lang="pt-BR"/>
                    </a:p>
                  </a:txBody>
                  <a:tcPr/>
                </a:tc>
                <a:extLst>
                  <a:ext uri="{0D108BD9-81ED-4DB2-BD59-A6C34878D82A}">
                    <a16:rowId xmlns:a16="http://schemas.microsoft.com/office/drawing/2014/main" val="1982541358"/>
                  </a:ext>
                </a:extLst>
              </a:tr>
              <a:tr h="234338">
                <a:tc rowSpan="2">
                  <a:txBody>
                    <a:bodyPr/>
                    <a:lstStyle/>
                    <a:p>
                      <a:pPr marL="165735" algn="ctr">
                        <a:lnSpc>
                          <a:spcPct val="150000"/>
                        </a:lnSpc>
                        <a:spcAft>
                          <a:spcPts val="600"/>
                        </a:spcAft>
                        <a:buNone/>
                      </a:pPr>
                      <a:r>
                        <a:rPr lang="pt-BR" sz="1200" b="1" dirty="0">
                          <a:solidFill>
                            <a:srgbClr val="000000"/>
                          </a:solidFill>
                          <a:effectLst/>
                          <a:latin typeface="+mn-lt"/>
                          <a:ea typeface="Times New Roman" panose="02020603050405020304" pitchFamily="18" charset="0"/>
                        </a:rPr>
                        <a:t>Subgrupo A5</a:t>
                      </a:r>
                      <a:endParaRPr lang="pt-BR" sz="12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100">
                          <a:solidFill>
                            <a:srgbClr val="000000"/>
                          </a:solidFill>
                          <a:effectLst/>
                          <a:latin typeface="+mn-lt"/>
                          <a:ea typeface="Times New Roman" panose="02020603050405020304" pitchFamily="18" charset="0"/>
                        </a:rPr>
                        <a:t>Subgrupo A5</a:t>
                      </a:r>
                      <a:endParaRPr lang="pt-BR" sz="110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1,079</a:t>
                      </a:r>
                      <a:endParaRPr lang="pt-BR" sz="11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a:noFill/>
                    </a:lnB>
                    <a:noFill/>
                  </a:tcPr>
                </a:tc>
                <a:tc rowSpan="2">
                  <a:txBody>
                    <a:bodyPr/>
                    <a:lstStyle/>
                    <a:p>
                      <a:pPr marL="165735" algn="ctr">
                        <a:lnSpc>
                          <a:spcPct val="150000"/>
                        </a:lnSpc>
                        <a:spcAft>
                          <a:spcPts val="600"/>
                        </a:spcAft>
                        <a:buNone/>
                      </a:pPr>
                      <a:r>
                        <a:rPr lang="pt-BR" sz="1200" b="1" dirty="0">
                          <a:solidFill>
                            <a:srgbClr val="000000"/>
                          </a:solidFill>
                          <a:effectLst/>
                          <a:latin typeface="+mn-lt"/>
                          <a:ea typeface="Times New Roman" panose="02020603050405020304" pitchFamily="18" charset="0"/>
                        </a:rPr>
                        <a:t>12,567</a:t>
                      </a:r>
                      <a:endParaRPr lang="pt-BR" sz="1200" b="1"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24290249"/>
                  </a:ext>
                </a:extLst>
              </a:tr>
              <a:tr h="234338">
                <a:tc vMerge="1">
                  <a:txBody>
                    <a:bodyPr/>
                    <a:lstStyle/>
                    <a:p>
                      <a:endParaRPr lang="pt-BR"/>
                    </a:p>
                  </a:txBody>
                  <a:tcPr/>
                </a:tc>
                <a:tc>
                  <a:txBody>
                    <a:bodyPr/>
                    <a:lstStyle/>
                    <a:p>
                      <a:pPr marL="165735" algn="ctr">
                        <a:lnSpc>
                          <a:spcPct val="150000"/>
                        </a:lnSpc>
                        <a:spcAft>
                          <a:spcPts val="600"/>
                        </a:spcAft>
                        <a:buNone/>
                      </a:pPr>
                      <a:r>
                        <a:rPr lang="pt-BR" sz="1100">
                          <a:solidFill>
                            <a:srgbClr val="000000"/>
                          </a:solidFill>
                          <a:effectLst/>
                          <a:latin typeface="+mn-lt"/>
                          <a:ea typeface="Times New Roman" panose="02020603050405020304" pitchFamily="18" charset="0"/>
                        </a:rPr>
                        <a:t>180115(*)</a:t>
                      </a:r>
                      <a:endParaRPr lang="pt-BR" sz="1100">
                        <a:effectLst/>
                        <a:latin typeface="+mn-lt"/>
                        <a:ea typeface="Times New Roman" panose="02020603050405020304" pitchFamily="18" charset="0"/>
                      </a:endParaRPr>
                    </a:p>
                  </a:txBody>
                  <a:tcPr marL="34389" marR="34389"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100" dirty="0">
                          <a:solidFill>
                            <a:srgbClr val="000000"/>
                          </a:solidFill>
                          <a:effectLst/>
                          <a:latin typeface="+mn-lt"/>
                          <a:ea typeface="Times New Roman" panose="02020603050405020304" pitchFamily="18" charset="0"/>
                        </a:rPr>
                        <a:t>11,488</a:t>
                      </a:r>
                      <a:endParaRPr lang="pt-BR" sz="1100" dirty="0">
                        <a:effectLst/>
                        <a:latin typeface="+mn-lt"/>
                        <a:ea typeface="Times New Roman" panose="02020603050405020304" pitchFamily="18" charset="0"/>
                      </a:endParaRPr>
                    </a:p>
                  </a:txBody>
                  <a:tcPr marL="34389" marR="34389" marT="0" marB="0" anchor="ctr">
                    <a:lnL>
                      <a:noFill/>
                    </a:lnL>
                    <a:lnR>
                      <a:noFill/>
                    </a:lnR>
                    <a:lnT>
                      <a:noFill/>
                    </a:lnT>
                    <a:lnB w="12700" cap="flat" cmpd="sng" algn="ctr">
                      <a:solidFill>
                        <a:srgbClr val="000000"/>
                      </a:solidFill>
                      <a:prstDash val="solid"/>
                      <a:round/>
                      <a:headEnd type="none" w="med" len="med"/>
                      <a:tailEnd type="none" w="med" len="med"/>
                    </a:lnB>
                    <a:noFill/>
                  </a:tcPr>
                </a:tc>
                <a:tc vMerge="1">
                  <a:txBody>
                    <a:bodyPr/>
                    <a:lstStyle/>
                    <a:p>
                      <a:endParaRPr lang="pt-BR"/>
                    </a:p>
                  </a:txBody>
                  <a:tcPr/>
                </a:tc>
                <a:extLst>
                  <a:ext uri="{0D108BD9-81ED-4DB2-BD59-A6C34878D82A}">
                    <a16:rowId xmlns:a16="http://schemas.microsoft.com/office/drawing/2014/main" val="1554639285"/>
                  </a:ext>
                </a:extLst>
              </a:tr>
              <a:tr h="500603">
                <a:tc gridSpan="3">
                  <a:txBody>
                    <a:bodyPr/>
                    <a:lstStyle/>
                    <a:p>
                      <a:pPr marL="165735" algn="ctr">
                        <a:lnSpc>
                          <a:spcPct val="100000"/>
                        </a:lnSpc>
                        <a:spcAft>
                          <a:spcPts val="600"/>
                        </a:spcAft>
                        <a:buNone/>
                      </a:pPr>
                      <a:r>
                        <a:rPr lang="pt-BR" sz="1200" b="1" dirty="0">
                          <a:solidFill>
                            <a:srgbClr val="000000"/>
                          </a:solidFill>
                          <a:effectLst/>
                          <a:latin typeface="+mn-lt"/>
                          <a:ea typeface="Times New Roman" panose="02020603050405020304" pitchFamily="18" charset="0"/>
                        </a:rPr>
                        <a:t>Total de RSS do Grupo A identificados nos MTRs por subgrupo (exclui os RSS classificados de forma genérica como “Grupo A”)</a:t>
                      </a:r>
                      <a:endParaRPr lang="pt-BR" sz="1200"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alpha val="50196"/>
                      </a:srgbClr>
                    </a:solidFill>
                  </a:tcPr>
                </a:tc>
                <a:tc hMerge="1">
                  <a:txBody>
                    <a:bodyPr/>
                    <a:lstStyle/>
                    <a:p>
                      <a:endParaRPr lang="pt-BR"/>
                    </a:p>
                  </a:txBody>
                  <a:tcPr/>
                </a:tc>
                <a:tc hMerge="1">
                  <a:txBody>
                    <a:bodyPr/>
                    <a:lstStyle/>
                    <a:p>
                      <a:endParaRPr lang="pt-BR"/>
                    </a:p>
                  </a:txBody>
                  <a:tcPr/>
                </a:tc>
                <a:tc>
                  <a:txBody>
                    <a:bodyPr/>
                    <a:lstStyle/>
                    <a:p>
                      <a:pPr marL="165735" algn="ctr">
                        <a:lnSpc>
                          <a:spcPct val="150000"/>
                        </a:lnSpc>
                        <a:spcAft>
                          <a:spcPts val="600"/>
                        </a:spcAft>
                        <a:buNone/>
                      </a:pPr>
                      <a:r>
                        <a:rPr lang="pt-BR" sz="1200" b="1" dirty="0">
                          <a:solidFill>
                            <a:srgbClr val="000000"/>
                          </a:solidFill>
                          <a:effectLst/>
                          <a:latin typeface="+mn-lt"/>
                          <a:ea typeface="Times New Roman" panose="02020603050405020304" pitchFamily="18" charset="0"/>
                        </a:rPr>
                        <a:t>10.863,212</a:t>
                      </a:r>
                      <a:endParaRPr lang="pt-BR" sz="1200" b="1" dirty="0">
                        <a:effectLst/>
                        <a:latin typeface="+mn-lt"/>
                        <a:ea typeface="Times New Roman" panose="02020603050405020304" pitchFamily="18" charset="0"/>
                      </a:endParaRPr>
                    </a:p>
                  </a:txBody>
                  <a:tcPr marL="34389" marR="3438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80">
                        <a:alpha val="50196"/>
                      </a:srgbClr>
                    </a:solidFill>
                  </a:tcPr>
                </a:tc>
                <a:extLst>
                  <a:ext uri="{0D108BD9-81ED-4DB2-BD59-A6C34878D82A}">
                    <a16:rowId xmlns:a16="http://schemas.microsoft.com/office/drawing/2014/main" val="655098419"/>
                  </a:ext>
                </a:extLst>
              </a:tr>
            </a:tbl>
          </a:graphicData>
        </a:graphic>
      </p:graphicFrame>
    </p:spTree>
    <p:extLst>
      <p:ext uri="{BB962C8B-B14F-4D97-AF65-F5344CB8AC3E}">
        <p14:creationId xmlns:p14="http://schemas.microsoft.com/office/powerpoint/2010/main" val="3234858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A088E-408F-6785-347F-821FE5D0C9CE}"/>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AE474EBF-AF1D-BDFC-51F6-4780E4CC5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97310820-C0D1-F8C1-853A-6750574C137F}"/>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0B283F9F-82C6-FC02-9300-079A79290602}"/>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EE805FE0-C555-C984-62C8-52ABC81F4952}"/>
              </a:ext>
            </a:extLst>
          </p:cNvPr>
          <p:cNvSpPr txBox="1">
            <a:spLocks/>
          </p:cNvSpPr>
          <p:nvPr/>
        </p:nvSpPr>
        <p:spPr bwMode="auto">
          <a:xfrm>
            <a:off x="439737" y="1582017"/>
            <a:ext cx="1132926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400" dirty="0">
                <a:latin typeface="Calibri" pitchFamily="34" charset="0"/>
                <a:cs typeface="Arial" panose="020B0604020202020204" pitchFamily="34" charset="0"/>
              </a:rPr>
              <a:t>Ressalva: como existe no sistema a possibilidade de identificação dos RSS como “Grupo A” (o que ocorreu com 55% dos RSS do grupo A), sem especificar subgrupo ou código específico da Lista Brasileira de Resíduos, nesse caso podendo haver subgrupos misturados, os totais por subgrupo apresentados na Tabela 1 são necessariamente </a:t>
            </a:r>
            <a:r>
              <a:rPr lang="pt-BR" sz="2400" u="sng" dirty="0">
                <a:latin typeface="Calibri" pitchFamily="34" charset="0"/>
                <a:cs typeface="Arial" panose="020B0604020202020204" pitchFamily="34" charset="0"/>
              </a:rPr>
              <a:t>inferiores</a:t>
            </a:r>
            <a:r>
              <a:rPr lang="pt-BR" sz="2400" dirty="0">
                <a:latin typeface="Calibri" pitchFamily="34" charset="0"/>
                <a:cs typeface="Arial" panose="020B0604020202020204" pitchFamily="34" charset="0"/>
              </a:rPr>
              <a:t> ao que de fato é movimentado por subgrupo. </a:t>
            </a:r>
          </a:p>
          <a:p>
            <a:pPr marL="342900" indent="-342900" algn="just">
              <a:lnSpc>
                <a:spcPct val="100000"/>
              </a:lnSpc>
              <a:buFont typeface="Arial" panose="020B0604020202020204" pitchFamily="34" charset="0"/>
              <a:buChar char="•"/>
            </a:pPr>
            <a:r>
              <a:rPr lang="pt-BR" sz="2400" dirty="0">
                <a:latin typeface="Calibri" pitchFamily="34" charset="0"/>
                <a:cs typeface="Arial" panose="020B0604020202020204" pitchFamily="34" charset="0"/>
              </a:rPr>
              <a:t>Feita essa ressalva, os quantitativos </a:t>
            </a:r>
            <a:r>
              <a:rPr lang="pt-BR" sz="2400" u="sng" dirty="0">
                <a:latin typeface="Calibri" pitchFamily="34" charset="0"/>
                <a:cs typeface="Arial" panose="020B0604020202020204" pitchFamily="34" charset="0"/>
              </a:rPr>
              <a:t>declarados por subgrupo </a:t>
            </a:r>
            <a:r>
              <a:rPr lang="pt-BR" sz="2400" dirty="0">
                <a:latin typeface="Calibri" pitchFamily="34" charset="0"/>
                <a:cs typeface="Arial" panose="020B0604020202020204" pitchFamily="34" charset="0"/>
              </a:rPr>
              <a:t>e respectivos percentuais podem auxiliar na análise dos dados de RSS do grupo A, por subgrupo: </a:t>
            </a:r>
          </a:p>
          <a:p>
            <a:pPr marL="701675" indent="-342900" algn="just">
              <a:lnSpc>
                <a:spcPct val="100000"/>
              </a:lnSpc>
              <a:buFont typeface="Wingdings" panose="05000000000000000000" pitchFamily="2" charset="2"/>
              <a:buChar char="ü"/>
            </a:pPr>
            <a:r>
              <a:rPr lang="pt-BR" sz="2000" b="1" dirty="0">
                <a:solidFill>
                  <a:srgbClr val="008080"/>
                </a:solidFill>
                <a:latin typeface="Calibri" pitchFamily="34" charset="0"/>
                <a:cs typeface="Arial" panose="020B0604020202020204" pitchFamily="34" charset="0"/>
              </a:rPr>
              <a:t>40,51% são de subgrupo A1; </a:t>
            </a:r>
          </a:p>
          <a:p>
            <a:pPr marL="701675" indent="-342900" algn="just">
              <a:lnSpc>
                <a:spcPct val="100000"/>
              </a:lnSpc>
              <a:buFont typeface="Wingdings" panose="05000000000000000000" pitchFamily="2" charset="2"/>
              <a:buChar char="ü"/>
            </a:pPr>
            <a:r>
              <a:rPr lang="pt-BR" sz="2000" b="1" dirty="0">
                <a:solidFill>
                  <a:srgbClr val="008080"/>
                </a:solidFill>
                <a:latin typeface="Calibri" pitchFamily="34" charset="0"/>
                <a:cs typeface="Arial" panose="020B0604020202020204" pitchFamily="34" charset="0"/>
              </a:rPr>
              <a:t>3,16% são de subgrupo A2; </a:t>
            </a:r>
          </a:p>
          <a:p>
            <a:pPr marL="701675" indent="-342900" algn="just">
              <a:lnSpc>
                <a:spcPct val="100000"/>
              </a:lnSpc>
              <a:buFont typeface="Wingdings" panose="05000000000000000000" pitchFamily="2" charset="2"/>
              <a:buChar char="ü"/>
            </a:pPr>
            <a:r>
              <a:rPr lang="pt-BR" sz="2000" b="1" dirty="0">
                <a:solidFill>
                  <a:srgbClr val="008080"/>
                </a:solidFill>
                <a:latin typeface="Calibri" pitchFamily="34" charset="0"/>
                <a:cs typeface="Arial" panose="020B0604020202020204" pitchFamily="34" charset="0"/>
              </a:rPr>
              <a:t>0,72% são de subgrupo A3;</a:t>
            </a:r>
          </a:p>
          <a:p>
            <a:pPr marL="701675" indent="-342900" algn="just">
              <a:lnSpc>
                <a:spcPct val="100000"/>
              </a:lnSpc>
              <a:buFont typeface="Wingdings" panose="05000000000000000000" pitchFamily="2" charset="2"/>
              <a:buChar char="ü"/>
            </a:pPr>
            <a:r>
              <a:rPr lang="pt-BR" sz="2000" b="1" dirty="0">
                <a:solidFill>
                  <a:srgbClr val="008080"/>
                </a:solidFill>
                <a:latin typeface="Calibri" pitchFamily="34" charset="0"/>
                <a:cs typeface="Arial" panose="020B0604020202020204" pitchFamily="34" charset="0"/>
              </a:rPr>
              <a:t>55,49% são de subgrupo A4; </a:t>
            </a:r>
          </a:p>
          <a:p>
            <a:pPr marL="701675" indent="-342900" algn="just">
              <a:lnSpc>
                <a:spcPct val="100000"/>
              </a:lnSpc>
              <a:buFont typeface="Wingdings" panose="05000000000000000000" pitchFamily="2" charset="2"/>
              <a:buChar char="ü"/>
            </a:pPr>
            <a:r>
              <a:rPr lang="pt-BR" sz="2000" b="1" dirty="0">
                <a:solidFill>
                  <a:srgbClr val="008080"/>
                </a:solidFill>
                <a:latin typeface="Calibri" pitchFamily="34" charset="0"/>
                <a:cs typeface="Arial" panose="020B0604020202020204" pitchFamily="34" charset="0"/>
              </a:rPr>
              <a:t>0,12% são de subgrupo A5.</a:t>
            </a:r>
            <a:endParaRPr lang="pt-BR" altLang="pt-BR" sz="2000" b="1" dirty="0">
              <a:solidFill>
                <a:srgbClr val="008080"/>
              </a:solidFill>
              <a:latin typeface="Calibri" pitchFamily="34" charset="0"/>
              <a:cs typeface="Arial" panose="020B0604020202020204" pitchFamily="34" charset="0"/>
            </a:endParaRPr>
          </a:p>
        </p:txBody>
      </p:sp>
      <p:sp>
        <p:nvSpPr>
          <p:cNvPr id="4" name="Título 1">
            <a:extLst>
              <a:ext uri="{FF2B5EF4-FFF2-40B4-BE49-F238E27FC236}">
                <a16:creationId xmlns:a16="http://schemas.microsoft.com/office/drawing/2014/main" id="{BA9E0659-5F69-F588-BF25-46B7B24C2691}"/>
              </a:ext>
            </a:extLst>
          </p:cNvPr>
          <p:cNvSpPr txBox="1">
            <a:spLocks/>
          </p:cNvSpPr>
          <p:nvPr/>
        </p:nvSpPr>
        <p:spPr>
          <a:xfrm>
            <a:off x="385336" y="7811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Tree>
    <p:extLst>
      <p:ext uri="{BB962C8B-B14F-4D97-AF65-F5344CB8AC3E}">
        <p14:creationId xmlns:p14="http://schemas.microsoft.com/office/powerpoint/2010/main" val="3343621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E6F09-FEF8-3591-FA8C-2036C4809660}"/>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AC2E6C76-760C-9832-1797-9D0890DB80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3" name="Título 3">
            <a:extLst>
              <a:ext uri="{FF2B5EF4-FFF2-40B4-BE49-F238E27FC236}">
                <a16:creationId xmlns:a16="http://schemas.microsoft.com/office/drawing/2014/main" id="{DA6CAB48-9C4D-D50D-F416-792A93468519}"/>
              </a:ext>
            </a:extLst>
          </p:cNvPr>
          <p:cNvSpPr txBox="1">
            <a:spLocks/>
          </p:cNvSpPr>
          <p:nvPr/>
        </p:nvSpPr>
        <p:spPr bwMode="auto">
          <a:xfrm>
            <a:off x="828675" y="1806575"/>
            <a:ext cx="104441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endParaRPr lang="pt-BR" altLang="pt-BR" sz="3600" b="1" dirty="0">
              <a:solidFill>
                <a:srgbClr val="7030A0"/>
              </a:solidFill>
              <a:latin typeface="Calibri Light" panose="020F0302020204030204" pitchFamily="34" charset="0"/>
            </a:endParaRPr>
          </a:p>
        </p:txBody>
      </p:sp>
      <p:sp>
        <p:nvSpPr>
          <p:cNvPr id="5124" name="Título 3">
            <a:extLst>
              <a:ext uri="{FF2B5EF4-FFF2-40B4-BE49-F238E27FC236}">
                <a16:creationId xmlns:a16="http://schemas.microsoft.com/office/drawing/2014/main" id="{05713862-E0D3-B8F7-FAC5-5C00837B19CE}"/>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graphicFrame>
        <p:nvGraphicFramePr>
          <p:cNvPr id="6" name="Gráfico 5">
            <a:extLst>
              <a:ext uri="{FF2B5EF4-FFF2-40B4-BE49-F238E27FC236}">
                <a16:creationId xmlns:a16="http://schemas.microsoft.com/office/drawing/2014/main" id="{9E97D788-2DB4-8CA8-C2D0-94C1F8A5B2B9}"/>
              </a:ext>
            </a:extLst>
          </p:cNvPr>
          <p:cNvGraphicFramePr/>
          <p:nvPr>
            <p:extLst>
              <p:ext uri="{D42A27DB-BD31-4B8C-83A1-F6EECF244321}">
                <p14:modId xmlns:p14="http://schemas.microsoft.com/office/powerpoint/2010/main" val="4090713153"/>
              </p:ext>
            </p:extLst>
          </p:nvPr>
        </p:nvGraphicFramePr>
        <p:xfrm>
          <a:off x="2644303" y="1035198"/>
          <a:ext cx="6812906" cy="3430202"/>
        </p:xfrm>
        <a:graphic>
          <a:graphicData uri="http://schemas.openxmlformats.org/drawingml/2006/chart">
            <c:chart xmlns:c="http://schemas.openxmlformats.org/drawingml/2006/chart" xmlns:r="http://schemas.openxmlformats.org/officeDocument/2006/relationships" r:id="rId4"/>
          </a:graphicData>
        </a:graphic>
      </p:graphicFrame>
      <p:sp>
        <p:nvSpPr>
          <p:cNvPr id="7" name="Espaço Reservado para Conteúdo 2">
            <a:extLst>
              <a:ext uri="{FF2B5EF4-FFF2-40B4-BE49-F238E27FC236}">
                <a16:creationId xmlns:a16="http://schemas.microsoft.com/office/drawing/2014/main" id="{144CCAE3-FB30-9AA8-C4C1-B116E51DA83E}"/>
              </a:ext>
            </a:extLst>
          </p:cNvPr>
          <p:cNvSpPr txBox="1">
            <a:spLocks/>
          </p:cNvSpPr>
          <p:nvPr/>
        </p:nvSpPr>
        <p:spPr bwMode="auto">
          <a:xfrm>
            <a:off x="250371" y="5170715"/>
            <a:ext cx="11617739" cy="238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000" dirty="0">
                <a:latin typeface="Calibri" pitchFamily="34" charset="0"/>
                <a:cs typeface="Arial" panose="020B0604020202020204" pitchFamily="34" charset="0"/>
              </a:rPr>
              <a:t>Embora haja variações nos percentuais para alguns subgrupos comparando os dados de 2024, 2022 e 2021, </a:t>
            </a:r>
            <a:r>
              <a:rPr lang="pt-BR" sz="2000" b="1" dirty="0">
                <a:latin typeface="Calibri" pitchFamily="34" charset="0"/>
                <a:cs typeface="Arial" panose="020B0604020202020204" pitchFamily="34" charset="0"/>
              </a:rPr>
              <a:t>a tendência geral se manteve</a:t>
            </a:r>
            <a:r>
              <a:rPr lang="pt-BR" sz="2000" dirty="0">
                <a:latin typeface="Calibri" pitchFamily="34" charset="0"/>
                <a:cs typeface="Arial" panose="020B0604020202020204" pitchFamily="34" charset="0"/>
              </a:rPr>
              <a:t>, com os </a:t>
            </a:r>
            <a:r>
              <a:rPr lang="pt-BR" sz="2000" b="1" dirty="0">
                <a:latin typeface="Calibri" pitchFamily="34" charset="0"/>
                <a:cs typeface="Arial" panose="020B0604020202020204" pitchFamily="34" charset="0"/>
              </a:rPr>
              <a:t>RSS dos subgrupos A1 e A4 em maior quantidade dentro do grupo A, com percentuais superiores a 40%, </a:t>
            </a:r>
            <a:r>
              <a:rPr lang="pt-BR" sz="2000" dirty="0">
                <a:latin typeface="Calibri" pitchFamily="34" charset="0"/>
                <a:cs typeface="Arial" panose="020B0604020202020204" pitchFamily="34" charset="0"/>
              </a:rPr>
              <a:t>seguidos do subgrupo A2, e por fim, com os </a:t>
            </a:r>
            <a:r>
              <a:rPr lang="pt-BR" sz="2000" b="1" dirty="0">
                <a:latin typeface="Calibri" pitchFamily="34" charset="0"/>
                <a:cs typeface="Arial" panose="020B0604020202020204" pitchFamily="34" charset="0"/>
              </a:rPr>
              <a:t>resíduos dos subgrupos A3 e A5 representando percentuais inferiores a 1% </a:t>
            </a:r>
            <a:r>
              <a:rPr lang="pt-BR" sz="2000" dirty="0">
                <a:latin typeface="Calibri" pitchFamily="34" charset="0"/>
                <a:cs typeface="Arial" panose="020B0604020202020204" pitchFamily="34" charset="0"/>
              </a:rPr>
              <a:t>do total dos RSS </a:t>
            </a:r>
            <a:r>
              <a:rPr lang="pt-BR" sz="2000" u="sng" dirty="0">
                <a:latin typeface="Calibri" pitchFamily="34" charset="0"/>
                <a:cs typeface="Arial" panose="020B0604020202020204" pitchFamily="34" charset="0"/>
              </a:rPr>
              <a:t>identificados por subgrupo</a:t>
            </a:r>
            <a:r>
              <a:rPr lang="pt-BR" sz="2000" dirty="0">
                <a:latin typeface="Calibri" pitchFamily="34" charset="0"/>
                <a:cs typeface="Arial" panose="020B0604020202020204" pitchFamily="34" charset="0"/>
              </a:rPr>
              <a:t>. </a:t>
            </a:r>
          </a:p>
        </p:txBody>
      </p:sp>
      <p:sp>
        <p:nvSpPr>
          <p:cNvPr id="11" name="CaixaDeTexto 10">
            <a:extLst>
              <a:ext uri="{FF2B5EF4-FFF2-40B4-BE49-F238E27FC236}">
                <a16:creationId xmlns:a16="http://schemas.microsoft.com/office/drawing/2014/main" id="{44BBCAA4-2E31-04D6-2BC2-F34814CE8ACF}"/>
              </a:ext>
            </a:extLst>
          </p:cNvPr>
          <p:cNvSpPr txBox="1"/>
          <p:nvPr/>
        </p:nvSpPr>
        <p:spPr>
          <a:xfrm>
            <a:off x="2551303" y="4465400"/>
            <a:ext cx="6905906" cy="461665"/>
          </a:xfrm>
          <a:prstGeom prst="rect">
            <a:avLst/>
          </a:prstGeom>
          <a:noFill/>
        </p:spPr>
        <p:txBody>
          <a:bodyPr wrap="square">
            <a:spAutoFit/>
          </a:bodyPr>
          <a:lstStyle/>
          <a:p>
            <a:pPr marL="165735" algn="just">
              <a:spcAft>
                <a:spcPts val="600"/>
              </a:spcAft>
              <a:buNone/>
            </a:pPr>
            <a:r>
              <a:rPr lang="pt-BR" sz="1200" dirty="0">
                <a:effectLst/>
                <a:latin typeface="+mn-lt"/>
                <a:ea typeface="Times New Roman" panose="02020603050405020304" pitchFamily="18" charset="0"/>
              </a:rPr>
              <a:t>Percentuais de cada subgrupo dos RSS grupo A, dentre os declarados por subgrupo, nos anos de 2022 e 2024. Fonte: DREI/Semad, com base nos dados do Sistema MTR-MG.</a:t>
            </a:r>
            <a:endParaRPr lang="pt-BR" dirty="0">
              <a:effectLst/>
              <a:latin typeface="+mn-lt"/>
              <a:ea typeface="Times New Roman" panose="02020603050405020304" pitchFamily="18" charset="0"/>
            </a:endParaRPr>
          </a:p>
        </p:txBody>
      </p:sp>
      <p:sp>
        <p:nvSpPr>
          <p:cNvPr id="12" name="Título 1">
            <a:extLst>
              <a:ext uri="{FF2B5EF4-FFF2-40B4-BE49-F238E27FC236}">
                <a16:creationId xmlns:a16="http://schemas.microsoft.com/office/drawing/2014/main" id="{313F4B41-D73F-337F-33EA-ECF745FCE01E}"/>
              </a:ext>
            </a:extLst>
          </p:cNvPr>
          <p:cNvSpPr txBox="1">
            <a:spLocks/>
          </p:cNvSpPr>
          <p:nvPr/>
        </p:nvSpPr>
        <p:spPr>
          <a:xfrm>
            <a:off x="3041524" y="157785"/>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13" name="CaixaDeTexto 12">
            <a:extLst>
              <a:ext uri="{FF2B5EF4-FFF2-40B4-BE49-F238E27FC236}">
                <a16:creationId xmlns:a16="http://schemas.microsoft.com/office/drawing/2014/main" id="{7EA70315-CBD9-02BF-44BB-6D7827858C5C}"/>
              </a:ext>
            </a:extLst>
          </p:cNvPr>
          <p:cNvSpPr txBox="1"/>
          <p:nvPr/>
        </p:nvSpPr>
        <p:spPr>
          <a:xfrm>
            <a:off x="9712610" y="1829949"/>
            <a:ext cx="2016539" cy="1200329"/>
          </a:xfrm>
          <a:prstGeom prst="rect">
            <a:avLst/>
          </a:prstGeom>
          <a:noFill/>
        </p:spPr>
        <p:txBody>
          <a:bodyPr wrap="square" rtlCol="0">
            <a:spAutoFit/>
          </a:bodyPr>
          <a:lstStyle/>
          <a:p>
            <a:r>
              <a:rPr lang="pt-BR" b="1" dirty="0">
                <a:solidFill>
                  <a:srgbClr val="7030A0"/>
                </a:solidFill>
                <a:latin typeface="+mn-lt"/>
              </a:rPr>
              <a:t>Resultados bastante parecidos para os anos-base 2022 e 2024</a:t>
            </a:r>
          </a:p>
        </p:txBody>
      </p:sp>
    </p:spTree>
    <p:extLst>
      <p:ext uri="{BB962C8B-B14F-4D97-AF65-F5344CB8AC3E}">
        <p14:creationId xmlns:p14="http://schemas.microsoft.com/office/powerpoint/2010/main" val="8409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66280-9A14-19DB-0469-09DE562E0B07}"/>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279A6EC9-6E9E-FAF3-A5C9-4D140B382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43E106BD-92B9-D170-020D-A023A0831582}"/>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24D58014-DC07-B785-A062-B5EC5CBDF17C}"/>
              </a:ext>
            </a:extLst>
          </p:cNvPr>
          <p:cNvSpPr txBox="1">
            <a:spLocks/>
          </p:cNvSpPr>
          <p:nvPr/>
        </p:nvSpPr>
        <p:spPr>
          <a:xfrm>
            <a:off x="2976209" y="223101"/>
            <a:ext cx="8792794" cy="67627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4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634F4D8C-9FF0-23C4-0079-069D61770426}"/>
              </a:ext>
            </a:extLst>
          </p:cNvPr>
          <p:cNvSpPr txBox="1">
            <a:spLocks/>
          </p:cNvSpPr>
          <p:nvPr/>
        </p:nvSpPr>
        <p:spPr bwMode="auto">
          <a:xfrm>
            <a:off x="283029" y="1484043"/>
            <a:ext cx="11485973"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solidFill>
                  <a:srgbClr val="7030A0"/>
                </a:solidFill>
                <a:latin typeface="Calibri" pitchFamily="34" charset="0"/>
                <a:cs typeface="Arial" panose="020B0604020202020204" pitchFamily="34" charset="0"/>
              </a:rPr>
              <a:t>Subgrupo A1 x Subgrupo A4: </a:t>
            </a:r>
            <a:r>
              <a:rPr lang="pt-BR" sz="2300" b="1" dirty="0">
                <a:latin typeface="Calibri" pitchFamily="34" charset="0"/>
                <a:cs typeface="Arial" panose="020B0604020202020204" pitchFamily="34" charset="0"/>
              </a:rPr>
              <a:t>diminuição expressiva do percentual de RSS do subgrupo A1</a:t>
            </a:r>
            <a:r>
              <a:rPr lang="pt-BR" sz="2300" dirty="0">
                <a:latin typeface="Calibri" pitchFamily="34" charset="0"/>
                <a:cs typeface="Arial" panose="020B0604020202020204" pitchFamily="34" charset="0"/>
              </a:rPr>
              <a:t>, de 49,6% no primeiro ano analisado (outubro 2019 a outubro 2020) e 46,20% em 2021, para 41,83% e 40,51% em 2022 e 2024, respectivamente, em contraposição com o </a:t>
            </a:r>
            <a:r>
              <a:rPr lang="pt-BR" sz="2300" b="1" dirty="0">
                <a:latin typeface="Calibri" pitchFamily="34" charset="0"/>
                <a:cs typeface="Arial" panose="020B0604020202020204" pitchFamily="34" charset="0"/>
              </a:rPr>
              <a:t>aumento do percentual de RSS do subgrupo A4 </a:t>
            </a:r>
            <a:r>
              <a:rPr lang="pt-BR" sz="2300" dirty="0">
                <a:latin typeface="Calibri" pitchFamily="34" charset="0"/>
                <a:cs typeface="Arial" panose="020B0604020202020204" pitchFamily="34" charset="0"/>
              </a:rPr>
              <a:t>de 45,0% no primeiro ano e de 48,17% em 2021 para 54,07% em 2022 e 55,49% em 2024. </a:t>
            </a:r>
          </a:p>
          <a:p>
            <a:pPr marL="342900" indent="-342900" algn="just">
              <a:lnSpc>
                <a:spcPct val="100000"/>
              </a:lnSpc>
              <a:buFont typeface="Arial" panose="020B0604020202020204" pitchFamily="34" charset="0"/>
              <a:buChar char="•"/>
            </a:pPr>
            <a:endParaRPr lang="pt-BR" sz="800" dirty="0">
              <a:latin typeface="Calibri" pitchFamily="34" charset="0"/>
              <a:cs typeface="Arial" panose="020B0604020202020204" pitchFamily="34" charset="0"/>
            </a:endParaRP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Principal hipótese: a variação pode estar relacionada ao abrandamento da situação da pandemia de COVID-19 em 2022, e adiante, em relação aos anos de 2020 e de 2021:</a:t>
            </a:r>
          </a:p>
          <a:p>
            <a:pPr marL="631825" indent="-342900" algn="just">
              <a:lnSpc>
                <a:spcPct val="100000"/>
              </a:lnSpc>
              <a:buFont typeface="Wingdings" panose="05000000000000000000" pitchFamily="2" charset="2"/>
              <a:buChar char="ü"/>
            </a:pPr>
            <a:r>
              <a:rPr lang="pt-BR" sz="2000" dirty="0">
                <a:solidFill>
                  <a:srgbClr val="008080"/>
                </a:solidFill>
                <a:latin typeface="Calibri" pitchFamily="34" charset="0"/>
                <a:cs typeface="Arial" panose="020B0604020202020204" pitchFamily="34" charset="0"/>
              </a:rPr>
              <a:t>A orientação da Anvisa era de caracterizar o coronavírus como agente biológico classe de risco 3, de acordo com a Classificação de Risco dos Agentes Biológicos do Ministério da Saúde, implicando que todos os resíduos resultantes de atenção à saúde de pacientes com suspeita ou certeza de contaminação pelo coronavírus fossem enquadrados no subgrupo A1. </a:t>
            </a:r>
          </a:p>
          <a:p>
            <a:pPr marL="631825" indent="-342900" algn="just">
              <a:lnSpc>
                <a:spcPct val="100000"/>
              </a:lnSpc>
              <a:buFont typeface="Wingdings" panose="05000000000000000000" pitchFamily="2" charset="2"/>
              <a:buChar char="ü"/>
            </a:pPr>
            <a:r>
              <a:rPr lang="pt-BR" sz="2000" dirty="0">
                <a:solidFill>
                  <a:srgbClr val="008080"/>
                </a:solidFill>
                <a:latin typeface="Calibri" pitchFamily="34" charset="0"/>
                <a:cs typeface="Arial" panose="020B0604020202020204" pitchFamily="34" charset="0"/>
              </a:rPr>
              <a:t>É razoável supor que em 2022 ocorreu redução da quantidade de RSS classificados como subgrupo A1 em relação à quantidade gerada durante a fase mais grave da pandemia, com parte dos resíduos voltando a ser classificados como de subgrupo A4.</a:t>
            </a:r>
          </a:p>
        </p:txBody>
      </p:sp>
      <p:sp>
        <p:nvSpPr>
          <p:cNvPr id="4" name="Título 1">
            <a:extLst>
              <a:ext uri="{FF2B5EF4-FFF2-40B4-BE49-F238E27FC236}">
                <a16:creationId xmlns:a16="http://schemas.microsoft.com/office/drawing/2014/main" id="{E1C67A31-CD33-07FA-5A01-12325E594891}"/>
              </a:ext>
            </a:extLst>
          </p:cNvPr>
          <p:cNvSpPr txBox="1">
            <a:spLocks/>
          </p:cNvSpPr>
          <p:nvPr/>
        </p:nvSpPr>
        <p:spPr>
          <a:xfrm>
            <a:off x="385336" y="748509"/>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Tree>
    <p:extLst>
      <p:ext uri="{BB962C8B-B14F-4D97-AF65-F5344CB8AC3E}">
        <p14:creationId xmlns:p14="http://schemas.microsoft.com/office/powerpoint/2010/main" val="1518749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005E0-72F8-ACD5-4DA9-7333017B3AA6}"/>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90FCA7F4-34C0-03BF-06AA-40FC18D3C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CE1743A6-2502-43FB-F592-97FFE3005233}"/>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51E3ED12-DA1D-70C5-2134-F13AC730A61F}"/>
              </a:ext>
            </a:extLst>
          </p:cNvPr>
          <p:cNvSpPr txBox="1">
            <a:spLocks/>
          </p:cNvSpPr>
          <p:nvPr/>
        </p:nvSpPr>
        <p:spPr>
          <a:xfrm>
            <a:off x="2976209" y="136015"/>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11" name="CaixaDeTexto 10">
            <a:extLst>
              <a:ext uri="{FF2B5EF4-FFF2-40B4-BE49-F238E27FC236}">
                <a16:creationId xmlns:a16="http://schemas.microsoft.com/office/drawing/2014/main" id="{5413EE23-21D0-EA81-7596-C72499911B4C}"/>
              </a:ext>
            </a:extLst>
          </p:cNvPr>
          <p:cNvSpPr txBox="1"/>
          <p:nvPr/>
        </p:nvSpPr>
        <p:spPr>
          <a:xfrm>
            <a:off x="1108803" y="1073348"/>
            <a:ext cx="7494315" cy="307777"/>
          </a:xfrm>
          <a:prstGeom prst="rect">
            <a:avLst/>
          </a:prstGeom>
          <a:noFill/>
        </p:spPr>
        <p:txBody>
          <a:bodyPr wrap="square">
            <a:spAutoFit/>
          </a:bodyPr>
          <a:lstStyle/>
          <a:p>
            <a:pPr marL="165735" algn="ctr">
              <a:spcBef>
                <a:spcPts val="1200"/>
              </a:spcBef>
              <a:spcAft>
                <a:spcPts val="600"/>
              </a:spcAft>
              <a:buNone/>
            </a:pPr>
            <a:r>
              <a:rPr lang="pt-BR" sz="1400" dirty="0">
                <a:effectLst/>
                <a:latin typeface="+mn-lt"/>
                <a:ea typeface="Times New Roman" panose="02020603050405020304" pitchFamily="18" charset="0"/>
              </a:rPr>
              <a:t>Tabela 2 - Quantitativos de RSS movimentados em Minas Gerais, por grupo, em 2024.</a:t>
            </a:r>
            <a:endParaRPr lang="pt-BR" sz="1800" dirty="0">
              <a:effectLst/>
              <a:latin typeface="+mn-lt"/>
              <a:ea typeface="Times New Roman" panose="02020603050405020304" pitchFamily="18" charset="0"/>
            </a:endParaRPr>
          </a:p>
        </p:txBody>
      </p:sp>
      <p:graphicFrame>
        <p:nvGraphicFramePr>
          <p:cNvPr id="12" name="Objeto 11">
            <a:extLst>
              <a:ext uri="{FF2B5EF4-FFF2-40B4-BE49-F238E27FC236}">
                <a16:creationId xmlns:a16="http://schemas.microsoft.com/office/drawing/2014/main" id="{1647EF2F-EB1C-C455-53E6-1153A41E788B}"/>
              </a:ext>
            </a:extLst>
          </p:cNvPr>
          <p:cNvGraphicFramePr>
            <a:graphicFrameLocks noChangeAspect="1"/>
          </p:cNvGraphicFramePr>
          <p:nvPr>
            <p:extLst>
              <p:ext uri="{D42A27DB-BD31-4B8C-83A1-F6EECF244321}">
                <p14:modId xmlns:p14="http://schemas.microsoft.com/office/powerpoint/2010/main" val="1144078770"/>
              </p:ext>
            </p:extLst>
          </p:nvPr>
        </p:nvGraphicFramePr>
        <p:xfrm>
          <a:off x="425374" y="1381125"/>
          <a:ext cx="8861171" cy="5767388"/>
        </p:xfrm>
        <a:graphic>
          <a:graphicData uri="http://schemas.openxmlformats.org/presentationml/2006/ole">
            <mc:AlternateContent xmlns:mc="http://schemas.openxmlformats.org/markup-compatibility/2006">
              <mc:Choice xmlns:v="urn:schemas-microsoft-com:vml" Requires="v">
                <p:oleObj name="Documento" r:id="rId4" imgW="6281382" imgH="4091892" progId="Word.Document.12">
                  <p:embed/>
                </p:oleObj>
              </mc:Choice>
              <mc:Fallback>
                <p:oleObj name="Documento" r:id="rId4" imgW="6281382" imgH="4091892" progId="Word.Document.12">
                  <p:embed/>
                  <p:pic>
                    <p:nvPicPr>
                      <p:cNvPr id="12" name="Objeto 11">
                        <a:extLst>
                          <a:ext uri="{FF2B5EF4-FFF2-40B4-BE49-F238E27FC236}">
                            <a16:creationId xmlns:a16="http://schemas.microsoft.com/office/drawing/2014/main" id="{1647EF2F-EB1C-C455-53E6-1153A41E788B}"/>
                          </a:ext>
                        </a:extLst>
                      </p:cNvPr>
                      <p:cNvPicPr/>
                      <p:nvPr/>
                    </p:nvPicPr>
                    <p:blipFill>
                      <a:blip r:embed="rId5"/>
                      <a:stretch>
                        <a:fillRect/>
                      </a:stretch>
                    </p:blipFill>
                    <p:spPr>
                      <a:xfrm>
                        <a:off x="425374" y="1381125"/>
                        <a:ext cx="8861171" cy="5767388"/>
                      </a:xfrm>
                      <a:prstGeom prst="rect">
                        <a:avLst/>
                      </a:prstGeom>
                    </p:spPr>
                  </p:pic>
                </p:oleObj>
              </mc:Fallback>
            </mc:AlternateContent>
          </a:graphicData>
        </a:graphic>
      </p:graphicFrame>
      <p:sp>
        <p:nvSpPr>
          <p:cNvPr id="15" name="CaixaDeTexto 14">
            <a:extLst>
              <a:ext uri="{FF2B5EF4-FFF2-40B4-BE49-F238E27FC236}">
                <a16:creationId xmlns:a16="http://schemas.microsoft.com/office/drawing/2014/main" id="{2123AAE6-F821-941A-5A5B-9269B8596EB9}"/>
              </a:ext>
            </a:extLst>
          </p:cNvPr>
          <p:cNvSpPr txBox="1"/>
          <p:nvPr/>
        </p:nvSpPr>
        <p:spPr>
          <a:xfrm>
            <a:off x="8899403" y="1586050"/>
            <a:ext cx="2738688" cy="4524315"/>
          </a:xfrm>
          <a:prstGeom prst="rect">
            <a:avLst/>
          </a:prstGeom>
          <a:noFill/>
        </p:spPr>
        <p:txBody>
          <a:bodyPr wrap="square">
            <a:spAutoFit/>
          </a:bodyPr>
          <a:lstStyle/>
          <a:p>
            <a:pPr algn="just"/>
            <a:r>
              <a:rPr lang="pt-BR" sz="1800" dirty="0">
                <a:solidFill>
                  <a:srgbClr val="7030A0"/>
                </a:solidFill>
                <a:latin typeface="Calibri" pitchFamily="34" charset="0"/>
                <a:cs typeface="Arial" panose="020B0604020202020204" pitchFamily="34" charset="0"/>
              </a:rPr>
              <a:t>Enquadram-se nos resíduos movimentados (transportados) todos os gerados e todos os destinados que tenham sido objeto de MTR emitido no Sistema, ou seja, </a:t>
            </a:r>
            <a:r>
              <a:rPr lang="pt-BR" sz="1800" u="sng" dirty="0">
                <a:solidFill>
                  <a:srgbClr val="7030A0"/>
                </a:solidFill>
                <a:latin typeface="Calibri" pitchFamily="34" charset="0"/>
                <a:cs typeface="Arial" panose="020B0604020202020204" pitchFamily="34" charset="0"/>
              </a:rPr>
              <a:t>todos os resíduos que têm em seu fluxo a geração ou a destinação em Minas Gerais, ou mesmo ambos</a:t>
            </a:r>
            <a:r>
              <a:rPr lang="pt-BR" sz="1800" dirty="0">
                <a:solidFill>
                  <a:srgbClr val="7030A0"/>
                </a:solidFill>
                <a:latin typeface="Calibri" pitchFamily="34" charset="0"/>
                <a:cs typeface="Arial" panose="020B0604020202020204" pitchFamily="34" charset="0"/>
              </a:rPr>
              <a:t>, no estado. Portanto, contempla RSS que foram gerados em outros estados também, e destinados em Minas Gerais. </a:t>
            </a:r>
            <a:endParaRPr lang="pt-BR" dirty="0">
              <a:solidFill>
                <a:srgbClr val="7030A0"/>
              </a:solidFill>
            </a:endParaRPr>
          </a:p>
        </p:txBody>
      </p:sp>
      <p:sp>
        <p:nvSpPr>
          <p:cNvPr id="16" name="Retângulo 15">
            <a:extLst>
              <a:ext uri="{FF2B5EF4-FFF2-40B4-BE49-F238E27FC236}">
                <a16:creationId xmlns:a16="http://schemas.microsoft.com/office/drawing/2014/main" id="{B8A359AC-402D-BCB5-57A3-126C15DA56EE}"/>
              </a:ext>
            </a:extLst>
          </p:cNvPr>
          <p:cNvSpPr/>
          <p:nvPr/>
        </p:nvSpPr>
        <p:spPr>
          <a:xfrm>
            <a:off x="2812608" y="6098100"/>
            <a:ext cx="5439551" cy="28716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5D91EAEA-E4CB-B1CC-3BA1-4DB1419A2A75}"/>
              </a:ext>
            </a:extLst>
          </p:cNvPr>
          <p:cNvSpPr/>
          <p:nvPr/>
        </p:nvSpPr>
        <p:spPr>
          <a:xfrm>
            <a:off x="2812608" y="6381597"/>
            <a:ext cx="5439551" cy="28716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6177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6" grpId="1"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BDAC1-7ACE-991A-DD80-986B1371BF22}"/>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2619A23A-7558-255A-EE7C-B4D715E6E9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5397BDFB-D96C-2A42-DD44-99277796F193}"/>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457B2FEE-EC4C-5C3D-B759-277E7576FAC5}"/>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4B234FE9-D0B3-762A-7D38-D76D193FC8B3}"/>
              </a:ext>
            </a:extLst>
          </p:cNvPr>
          <p:cNvSpPr txBox="1">
            <a:spLocks/>
          </p:cNvSpPr>
          <p:nvPr/>
        </p:nvSpPr>
        <p:spPr bwMode="auto">
          <a:xfrm>
            <a:off x="439737" y="1582017"/>
            <a:ext cx="11329266"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Quantitativo total de RSS dos grupos A, B, C, D e E: </a:t>
            </a:r>
            <a:r>
              <a:rPr lang="pt-BR" sz="2300" b="1" dirty="0">
                <a:solidFill>
                  <a:srgbClr val="008080"/>
                </a:solidFill>
                <a:latin typeface="Calibri" pitchFamily="34" charset="0"/>
                <a:cs typeface="Arial" panose="020B0604020202020204" pitchFamily="34" charset="0"/>
              </a:rPr>
              <a:t>41.409,821 toneladas</a:t>
            </a:r>
            <a:r>
              <a:rPr lang="pt-BR" sz="2300" dirty="0">
                <a:latin typeface="Calibri" pitchFamily="34" charset="0"/>
                <a:cs typeface="Arial" panose="020B0604020202020204" pitchFamily="34" charset="0"/>
              </a:rPr>
              <a:t>. </a:t>
            </a: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Quantitativo total de RSS dos grupos A, B, C e E: </a:t>
            </a:r>
            <a:r>
              <a:rPr lang="pt-BR" sz="2300" b="1" dirty="0">
                <a:solidFill>
                  <a:srgbClr val="008080"/>
                </a:solidFill>
                <a:latin typeface="Calibri" pitchFamily="34" charset="0"/>
                <a:cs typeface="Arial" panose="020B0604020202020204" pitchFamily="34" charset="0"/>
              </a:rPr>
              <a:t>33.209,464 toneladas</a:t>
            </a:r>
            <a:r>
              <a:rPr lang="pt-BR" sz="2300" dirty="0">
                <a:latin typeface="Calibri" pitchFamily="34" charset="0"/>
                <a:cs typeface="Arial" panose="020B0604020202020204" pitchFamily="34" charset="0"/>
              </a:rPr>
              <a:t>. </a:t>
            </a:r>
          </a:p>
          <a:p>
            <a:pPr marL="342900" indent="-342900" algn="just">
              <a:lnSpc>
                <a:spcPct val="100000"/>
              </a:lnSpc>
              <a:buFont typeface="Arial" panose="020B0604020202020204" pitchFamily="34" charset="0"/>
              <a:buChar char="•"/>
            </a:pPr>
            <a:endParaRPr lang="pt-BR" sz="2300" dirty="0">
              <a:latin typeface="Calibri" pitchFamily="34" charset="0"/>
              <a:cs typeface="Arial" panose="020B0604020202020204" pitchFamily="34" charset="0"/>
            </a:endParaRP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A </a:t>
            </a:r>
            <a:r>
              <a:rPr lang="pt-BR" sz="2300" b="1" dirty="0">
                <a:latin typeface="Calibri" pitchFamily="34" charset="0"/>
                <a:cs typeface="Arial" panose="020B0604020202020204" pitchFamily="34" charset="0"/>
              </a:rPr>
              <a:t>maior quantidade de RSS movimentado é do grupo A</a:t>
            </a:r>
            <a:r>
              <a:rPr lang="pt-BR" sz="2300" dirty="0">
                <a:latin typeface="Calibri" pitchFamily="34" charset="0"/>
                <a:cs typeface="Arial" panose="020B0604020202020204" pitchFamily="34" charset="0"/>
              </a:rPr>
              <a:t>: </a:t>
            </a:r>
            <a:r>
              <a:rPr lang="pt-BR" sz="2300" b="1" dirty="0">
                <a:solidFill>
                  <a:srgbClr val="008080"/>
                </a:solidFill>
                <a:latin typeface="Calibri" pitchFamily="34" charset="0"/>
                <a:cs typeface="Arial" panose="020B0604020202020204" pitchFamily="34" charset="0"/>
              </a:rPr>
              <a:t>58,32%</a:t>
            </a:r>
            <a:r>
              <a:rPr lang="pt-BR" sz="2300" dirty="0">
                <a:latin typeface="Calibri" pitchFamily="34" charset="0"/>
                <a:cs typeface="Arial" panose="020B0604020202020204" pitchFamily="34" charset="0"/>
              </a:rPr>
              <a:t> </a:t>
            </a:r>
            <a:r>
              <a:rPr lang="pt-BR" sz="2300" b="1" dirty="0">
                <a:solidFill>
                  <a:srgbClr val="008080"/>
                </a:solidFill>
                <a:latin typeface="Calibri" pitchFamily="34" charset="0"/>
                <a:cs typeface="Arial" panose="020B0604020202020204" pitchFamily="34" charset="0"/>
              </a:rPr>
              <a:t>do total</a:t>
            </a:r>
            <a:r>
              <a:rPr lang="pt-BR" sz="2300" dirty="0">
                <a:latin typeface="Calibri" pitchFamily="34" charset="0"/>
                <a:cs typeface="Arial" panose="020B0604020202020204" pitchFamily="34" charset="0"/>
              </a:rPr>
              <a:t> de RSS movimentados segundo o Sistema MTR. </a:t>
            </a: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Os RSS do </a:t>
            </a:r>
            <a:r>
              <a:rPr lang="pt-BR" sz="2300" b="1" dirty="0">
                <a:solidFill>
                  <a:srgbClr val="008080"/>
                </a:solidFill>
                <a:latin typeface="Calibri" pitchFamily="34" charset="0"/>
                <a:cs typeface="Arial" panose="020B0604020202020204" pitchFamily="34" charset="0"/>
              </a:rPr>
              <a:t>grupo B</a:t>
            </a:r>
            <a:r>
              <a:rPr lang="pt-BR" sz="2300" dirty="0">
                <a:latin typeface="Calibri" pitchFamily="34" charset="0"/>
                <a:cs typeface="Arial" panose="020B0604020202020204" pitchFamily="34" charset="0"/>
              </a:rPr>
              <a:t> representaram </a:t>
            </a:r>
            <a:r>
              <a:rPr lang="pt-BR" sz="2300" b="1" dirty="0">
                <a:solidFill>
                  <a:srgbClr val="008080"/>
                </a:solidFill>
                <a:latin typeface="Calibri" pitchFamily="34" charset="0"/>
                <a:cs typeface="Arial" panose="020B0604020202020204" pitchFamily="34" charset="0"/>
              </a:rPr>
              <a:t>12,91% do total de RSS.</a:t>
            </a:r>
            <a:endParaRPr lang="pt-BR" sz="2300" dirty="0">
              <a:latin typeface="Calibri" pitchFamily="34" charset="0"/>
              <a:cs typeface="Arial" panose="020B0604020202020204" pitchFamily="34" charset="0"/>
            </a:endParaRP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Os RSS do </a:t>
            </a:r>
            <a:r>
              <a:rPr lang="pt-BR" sz="2300" b="1" dirty="0">
                <a:solidFill>
                  <a:srgbClr val="008080"/>
                </a:solidFill>
                <a:latin typeface="Calibri" pitchFamily="34" charset="0"/>
                <a:cs typeface="Arial" panose="020B0604020202020204" pitchFamily="34" charset="0"/>
              </a:rPr>
              <a:t>grupo E</a:t>
            </a:r>
            <a:r>
              <a:rPr lang="pt-BR" sz="2300" dirty="0">
                <a:latin typeface="Calibri" pitchFamily="34" charset="0"/>
                <a:cs typeface="Arial" panose="020B0604020202020204" pitchFamily="34" charset="0"/>
              </a:rPr>
              <a:t> representaram </a:t>
            </a:r>
            <a:r>
              <a:rPr lang="pt-BR" sz="2300" b="1" dirty="0">
                <a:solidFill>
                  <a:srgbClr val="008080"/>
                </a:solidFill>
                <a:latin typeface="Calibri" pitchFamily="34" charset="0"/>
                <a:cs typeface="Arial" panose="020B0604020202020204" pitchFamily="34" charset="0"/>
              </a:rPr>
              <a:t>8,97% do total</a:t>
            </a:r>
            <a:r>
              <a:rPr lang="pt-BR" sz="2300" dirty="0">
                <a:latin typeface="Calibri" pitchFamily="34" charset="0"/>
                <a:cs typeface="Arial" panose="020B0604020202020204" pitchFamily="34" charset="0"/>
              </a:rPr>
              <a:t>. </a:t>
            </a:r>
          </a:p>
          <a:p>
            <a:pPr marL="544512" algn="just">
              <a:lnSpc>
                <a:spcPct val="100000"/>
              </a:lnSpc>
            </a:pPr>
            <a:r>
              <a:rPr lang="pt-BR" sz="2300" dirty="0">
                <a:latin typeface="Calibri" pitchFamily="34" charset="0"/>
                <a:cs typeface="Arial" panose="020B0604020202020204" pitchFamily="34" charset="0"/>
              </a:rPr>
              <a:t> </a:t>
            </a:r>
            <a:endParaRPr lang="pt-BR" sz="2400" dirty="0">
              <a:solidFill>
                <a:srgbClr val="7030A0"/>
              </a:solidFill>
              <a:latin typeface="Calibri" pitchFamily="34" charset="0"/>
              <a:cs typeface="Arial" panose="020B0604020202020204" pitchFamily="34" charset="0"/>
            </a:endParaRPr>
          </a:p>
        </p:txBody>
      </p:sp>
      <p:sp>
        <p:nvSpPr>
          <p:cNvPr id="4" name="Título 1">
            <a:extLst>
              <a:ext uri="{FF2B5EF4-FFF2-40B4-BE49-F238E27FC236}">
                <a16:creationId xmlns:a16="http://schemas.microsoft.com/office/drawing/2014/main" id="{96C49CEA-39C4-0686-7F80-457AACE4876B}"/>
              </a:ext>
            </a:extLst>
          </p:cNvPr>
          <p:cNvSpPr txBox="1">
            <a:spLocks/>
          </p:cNvSpPr>
          <p:nvPr/>
        </p:nvSpPr>
        <p:spPr>
          <a:xfrm>
            <a:off x="385336" y="7811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grpSp>
        <p:nvGrpSpPr>
          <p:cNvPr id="10" name="Agrupar 9">
            <a:extLst>
              <a:ext uri="{FF2B5EF4-FFF2-40B4-BE49-F238E27FC236}">
                <a16:creationId xmlns:a16="http://schemas.microsoft.com/office/drawing/2014/main" id="{048575A2-5232-AF14-CC90-5B3D4A214DB0}"/>
              </a:ext>
            </a:extLst>
          </p:cNvPr>
          <p:cNvGrpSpPr/>
          <p:nvPr/>
        </p:nvGrpSpPr>
        <p:grpSpPr>
          <a:xfrm>
            <a:off x="1231364" y="4763140"/>
            <a:ext cx="11940988" cy="3265400"/>
            <a:chOff x="1231364" y="4763140"/>
            <a:chExt cx="11940988" cy="3265400"/>
          </a:xfrm>
        </p:grpSpPr>
        <p:pic>
          <p:nvPicPr>
            <p:cNvPr id="8" name="Imagem 7">
              <a:extLst>
                <a:ext uri="{FF2B5EF4-FFF2-40B4-BE49-F238E27FC236}">
                  <a16:creationId xmlns:a16="http://schemas.microsoft.com/office/drawing/2014/main" id="{E3F47862-02F9-6D42-16E4-DF70F2821483}"/>
                </a:ext>
              </a:extLst>
            </p:cNvPr>
            <p:cNvPicPr>
              <a:picLocks noChangeAspect="1"/>
            </p:cNvPicPr>
            <p:nvPr/>
          </p:nvPicPr>
          <p:blipFill>
            <a:blip r:embed="rId4"/>
            <a:stretch>
              <a:fillRect/>
            </a:stretch>
          </p:blipFill>
          <p:spPr>
            <a:xfrm>
              <a:off x="1231364" y="4763140"/>
              <a:ext cx="611723" cy="611723"/>
            </a:xfrm>
            <a:prstGeom prst="rect">
              <a:avLst/>
            </a:prstGeom>
          </p:spPr>
        </p:pic>
        <p:sp>
          <p:nvSpPr>
            <p:cNvPr id="9" name="Espaço Reservado para Conteúdo 2">
              <a:extLst>
                <a:ext uri="{FF2B5EF4-FFF2-40B4-BE49-F238E27FC236}">
                  <a16:creationId xmlns:a16="http://schemas.microsoft.com/office/drawing/2014/main" id="{5DF6E2BA-FA68-189A-BC84-D56826E18398}"/>
                </a:ext>
              </a:extLst>
            </p:cNvPr>
            <p:cNvSpPr txBox="1">
              <a:spLocks/>
            </p:cNvSpPr>
            <p:nvPr/>
          </p:nvSpPr>
          <p:spPr bwMode="auto">
            <a:xfrm>
              <a:off x="1843087" y="4890685"/>
              <a:ext cx="11329265" cy="3137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lnSpc>
                  <a:spcPct val="100000"/>
                </a:lnSpc>
              </a:pPr>
              <a:r>
                <a:rPr lang="pt-BR" sz="2400" dirty="0">
                  <a:solidFill>
                    <a:srgbClr val="7030A0"/>
                  </a:solidFill>
                  <a:latin typeface="Calibri" pitchFamily="34" charset="0"/>
                  <a:cs typeface="Arial" panose="020B0604020202020204" pitchFamily="34" charset="0"/>
                </a:rPr>
                <a:t>Predominância dos RSS de risco biológico em relação àqueles com risco químico.</a:t>
              </a:r>
            </a:p>
          </p:txBody>
        </p:sp>
      </p:grpSp>
    </p:spTree>
    <p:extLst>
      <p:ext uri="{BB962C8B-B14F-4D97-AF65-F5344CB8AC3E}">
        <p14:creationId xmlns:p14="http://schemas.microsoft.com/office/powerpoint/2010/main" val="17474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A2B5F-4BDD-0403-D2E1-3969C2E0E285}"/>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023CE2E3-89D3-9269-D226-80B47114A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51E0587B-C57F-95DB-4353-84F114E3FAB2}"/>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10423A7C-F7D4-521F-7E16-34FEEB8A0D61}"/>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68E335F0-2CCD-E860-F287-03606F0C2837}"/>
              </a:ext>
            </a:extLst>
          </p:cNvPr>
          <p:cNvSpPr txBox="1">
            <a:spLocks/>
          </p:cNvSpPr>
          <p:nvPr/>
        </p:nvSpPr>
        <p:spPr bwMode="auto">
          <a:xfrm>
            <a:off x="241301" y="1582018"/>
            <a:ext cx="8929998" cy="151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Cerca de 42,8 quilos de RSS foram movimentados com a classificação de RSS grupo C, representando 0,0001 % do total, percentual muito pequeno dos RSS, e inferior aos anos anteriores. Ainda assim, a presença desses resíduos é inesperada por dois motivos:</a:t>
            </a:r>
          </a:p>
          <a:p>
            <a:pPr algn="just">
              <a:lnSpc>
                <a:spcPct val="100000"/>
              </a:lnSpc>
            </a:pPr>
            <a:endParaRPr lang="pt-BR" sz="2100" dirty="0">
              <a:solidFill>
                <a:srgbClr val="008080"/>
              </a:solidFill>
              <a:latin typeface="Calibri" pitchFamily="34" charset="0"/>
              <a:cs typeface="Arial" panose="020B0604020202020204" pitchFamily="34" charset="0"/>
            </a:endParaRPr>
          </a:p>
        </p:txBody>
      </p:sp>
      <p:sp>
        <p:nvSpPr>
          <p:cNvPr id="4" name="Título 1">
            <a:extLst>
              <a:ext uri="{FF2B5EF4-FFF2-40B4-BE49-F238E27FC236}">
                <a16:creationId xmlns:a16="http://schemas.microsoft.com/office/drawing/2014/main" id="{DC32DB14-D980-B9DA-7796-7FF01DE2F834}"/>
              </a:ext>
            </a:extLst>
          </p:cNvPr>
          <p:cNvSpPr txBox="1">
            <a:spLocks/>
          </p:cNvSpPr>
          <p:nvPr/>
        </p:nvSpPr>
        <p:spPr>
          <a:xfrm>
            <a:off x="385336" y="7811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pic>
        <p:nvPicPr>
          <p:cNvPr id="8" name="Imagem 7">
            <a:extLst>
              <a:ext uri="{FF2B5EF4-FFF2-40B4-BE49-F238E27FC236}">
                <a16:creationId xmlns:a16="http://schemas.microsoft.com/office/drawing/2014/main" id="{82DCA594-70AB-A443-7076-22A809959533}"/>
              </a:ext>
            </a:extLst>
          </p:cNvPr>
          <p:cNvPicPr>
            <a:picLocks noChangeAspect="1"/>
          </p:cNvPicPr>
          <p:nvPr/>
        </p:nvPicPr>
        <p:blipFill>
          <a:blip r:embed="rId4"/>
          <a:stretch>
            <a:fillRect/>
          </a:stretch>
        </p:blipFill>
        <p:spPr>
          <a:xfrm>
            <a:off x="9546977" y="1301404"/>
            <a:ext cx="1577762" cy="1577762"/>
          </a:xfrm>
          <a:prstGeom prst="rect">
            <a:avLst/>
          </a:prstGeom>
        </p:spPr>
      </p:pic>
      <p:sp>
        <p:nvSpPr>
          <p:cNvPr id="11" name="Espaço Reservado para Conteúdo 2">
            <a:extLst>
              <a:ext uri="{FF2B5EF4-FFF2-40B4-BE49-F238E27FC236}">
                <a16:creationId xmlns:a16="http://schemas.microsoft.com/office/drawing/2014/main" id="{E4E618E8-D3EA-E794-C676-D91A87F2088F}"/>
              </a:ext>
            </a:extLst>
          </p:cNvPr>
          <p:cNvSpPr txBox="1">
            <a:spLocks/>
          </p:cNvSpPr>
          <p:nvPr/>
        </p:nvSpPr>
        <p:spPr bwMode="auto">
          <a:xfrm>
            <a:off x="569770" y="3209487"/>
            <a:ext cx="10997398" cy="342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Wingdings" panose="05000000000000000000" pitchFamily="2" charset="2"/>
              <a:buChar char="ü"/>
            </a:pPr>
            <a:r>
              <a:rPr lang="pt-BR" sz="2100" dirty="0">
                <a:solidFill>
                  <a:srgbClr val="008080"/>
                </a:solidFill>
                <a:latin typeface="Calibri" pitchFamily="34" charset="0"/>
                <a:cs typeface="Arial" panose="020B0604020202020204" pitchFamily="34" charset="0"/>
              </a:rPr>
              <a:t>os rejeitos radioativos usualmente tem que passar por decaimento dentro da unidade geradora até atingir o limite de dispensa, após o que deveria ser reclassificado como grupo A, B, D ou E. </a:t>
            </a:r>
          </a:p>
          <a:p>
            <a:pPr marL="342900" indent="-342900" algn="just">
              <a:lnSpc>
                <a:spcPct val="100000"/>
              </a:lnSpc>
              <a:buFont typeface="Wingdings" panose="05000000000000000000" pitchFamily="2" charset="2"/>
              <a:buChar char="ü"/>
            </a:pPr>
            <a:r>
              <a:rPr lang="pt-BR" sz="2100" dirty="0">
                <a:solidFill>
                  <a:srgbClr val="008080"/>
                </a:solidFill>
                <a:latin typeface="Calibri" pitchFamily="34" charset="0"/>
                <a:cs typeface="Arial" panose="020B0604020202020204" pitchFamily="34" charset="0"/>
              </a:rPr>
              <a:t>Sem prejuízo da obrigatoriedade relativa à DMR, a exigência do MTR e do CDF não se aplica aos resíduos e rejeitos radioativos, que estão sujeitos a normas específicas da Comissão Nacional de Energia Nuclear – CNEN. </a:t>
            </a:r>
          </a:p>
          <a:p>
            <a:pPr marL="342900" indent="-342900" algn="just">
              <a:lnSpc>
                <a:spcPct val="100000"/>
              </a:lnSpc>
              <a:buFont typeface="Wingdings" panose="05000000000000000000" pitchFamily="2" charset="2"/>
              <a:buChar char="ü"/>
            </a:pPr>
            <a:endParaRPr lang="pt-BR" sz="2100" dirty="0">
              <a:solidFill>
                <a:srgbClr val="008080"/>
              </a:solidFill>
              <a:latin typeface="Calibri" pitchFamily="34" charset="0"/>
              <a:cs typeface="Arial" panose="020B0604020202020204" pitchFamily="34" charset="0"/>
            </a:endParaRPr>
          </a:p>
        </p:txBody>
      </p:sp>
      <p:sp>
        <p:nvSpPr>
          <p:cNvPr id="12" name="Espaço Reservado para Conteúdo 2">
            <a:extLst>
              <a:ext uri="{FF2B5EF4-FFF2-40B4-BE49-F238E27FC236}">
                <a16:creationId xmlns:a16="http://schemas.microsoft.com/office/drawing/2014/main" id="{732D42AA-D7BB-37F7-45EA-BFD4F0125C4A}"/>
              </a:ext>
            </a:extLst>
          </p:cNvPr>
          <p:cNvSpPr txBox="1">
            <a:spLocks/>
          </p:cNvSpPr>
          <p:nvPr/>
        </p:nvSpPr>
        <p:spPr bwMode="auto">
          <a:xfrm>
            <a:off x="303070" y="5115845"/>
            <a:ext cx="11199233" cy="151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A quantidade de RSS classificada como rejeito radioativo dentre os resíduos movimentados com MTR vem diminuindo ao longo dos últimos anos: em 2021 foram 1.210 quilos; em 2022, aproximadamente 176 quilos.</a:t>
            </a:r>
          </a:p>
        </p:txBody>
      </p:sp>
    </p:spTree>
    <p:extLst>
      <p:ext uri="{BB962C8B-B14F-4D97-AF65-F5344CB8AC3E}">
        <p14:creationId xmlns:p14="http://schemas.microsoft.com/office/powerpoint/2010/main" val="2878410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F438299-0954-F9EB-F2A1-74A95C813A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9218" name="Título 1"/>
          <p:cNvSpPr>
            <a:spLocks noGrp="1"/>
          </p:cNvSpPr>
          <p:nvPr>
            <p:ph type="title"/>
          </p:nvPr>
        </p:nvSpPr>
        <p:spPr>
          <a:xfrm>
            <a:off x="1797627" y="879476"/>
            <a:ext cx="8717973" cy="857250"/>
          </a:xfrm>
        </p:spPr>
        <p:txBody>
          <a:bodyPr/>
          <a:lstStyle/>
          <a:p>
            <a:r>
              <a:rPr lang="pt-BR" altLang="pt-BR" sz="2800" b="1" dirty="0">
                <a:solidFill>
                  <a:srgbClr val="006666"/>
                </a:solidFill>
              </a:rPr>
              <a:t>Composição da Superintendência de Resíduos da SEMAD</a:t>
            </a:r>
            <a:endParaRPr lang="pt-BR" altLang="pt-BR" sz="2800" b="1" i="1" dirty="0">
              <a:solidFill>
                <a:srgbClr val="006666"/>
              </a:solidFill>
            </a:endParaRPr>
          </a:p>
        </p:txBody>
      </p:sp>
      <p:sp>
        <p:nvSpPr>
          <p:cNvPr id="5" name="Retângulo de cantos arredondados 4"/>
          <p:cNvSpPr/>
          <p:nvPr/>
        </p:nvSpPr>
        <p:spPr>
          <a:xfrm>
            <a:off x="2424114" y="2480779"/>
            <a:ext cx="7704137" cy="576263"/>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400" b="1" kern="0" dirty="0">
                <a:solidFill>
                  <a:srgbClr val="304E3B"/>
                </a:solidFill>
              </a:rPr>
              <a:t>Superintendência de Resíduos - Sures</a:t>
            </a:r>
          </a:p>
        </p:txBody>
      </p:sp>
      <p:sp>
        <p:nvSpPr>
          <p:cNvPr id="8" name="Retângulo de cantos arredondados 7"/>
          <p:cNvSpPr/>
          <p:nvPr/>
        </p:nvSpPr>
        <p:spPr>
          <a:xfrm>
            <a:off x="561836" y="3396078"/>
            <a:ext cx="3413814" cy="720725"/>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000" b="1" kern="0" dirty="0">
                <a:solidFill>
                  <a:srgbClr val="445426"/>
                </a:solidFill>
              </a:rPr>
              <a:t>Centro Mineiro de Referência em Resíduos - CMRR</a:t>
            </a:r>
          </a:p>
        </p:txBody>
      </p:sp>
      <p:sp>
        <p:nvSpPr>
          <p:cNvPr id="10" name="Retângulo de cantos arredondados 9"/>
          <p:cNvSpPr/>
          <p:nvPr/>
        </p:nvSpPr>
        <p:spPr>
          <a:xfrm>
            <a:off x="4230730" y="3396078"/>
            <a:ext cx="3959111" cy="720724"/>
          </a:xfrm>
          <a:prstGeom prst="roundRec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000" b="1" kern="0" dirty="0">
                <a:solidFill>
                  <a:srgbClr val="445426"/>
                </a:solidFill>
              </a:rPr>
              <a:t>Diretoria de Resíduos Especiais e Industriais - DREI</a:t>
            </a:r>
          </a:p>
        </p:txBody>
      </p:sp>
      <p:sp>
        <p:nvSpPr>
          <p:cNvPr id="15" name="Retângulo de cantos arredondados 14"/>
          <p:cNvSpPr/>
          <p:nvPr/>
        </p:nvSpPr>
        <p:spPr>
          <a:xfrm>
            <a:off x="8439093" y="3378788"/>
            <a:ext cx="3342088" cy="720724"/>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pt-BR" sz="2000" b="1" kern="0" dirty="0">
                <a:solidFill>
                  <a:srgbClr val="445426"/>
                </a:solidFill>
              </a:rPr>
              <a:t>Diretoria de Resíduos Sólidos Urbanos - DRSU</a:t>
            </a:r>
          </a:p>
        </p:txBody>
      </p:sp>
      <p:sp>
        <p:nvSpPr>
          <p:cNvPr id="3" name="Espaço Reservado para Número de Slide 2">
            <a:extLst>
              <a:ext uri="{FF2B5EF4-FFF2-40B4-BE49-F238E27FC236}">
                <a16:creationId xmlns:a16="http://schemas.microsoft.com/office/drawing/2014/main" id="{A4660492-C61F-60CD-B524-FBE7275AE9C8}"/>
              </a:ext>
            </a:extLst>
          </p:cNvPr>
          <p:cNvSpPr>
            <a:spLocks noGrp="1"/>
          </p:cNvSpPr>
          <p:nvPr>
            <p:ph type="sldNum" sz="quarter" idx="12"/>
          </p:nvPr>
        </p:nvSpPr>
        <p:spPr/>
        <p:txBody>
          <a:bodyPr/>
          <a:lstStyle/>
          <a:p>
            <a:pPr>
              <a:defRPr/>
            </a:pPr>
            <a:fld id="{468036F8-0BA8-44C8-A351-AE574D4CF4DB}" type="slidenum">
              <a:rPr lang="pt-BR" altLang="pt-BR" smtClean="0"/>
              <a:pPr>
                <a:defRPr/>
              </a:pPr>
              <a:t>2</a:t>
            </a:fld>
            <a:endParaRPr lang="pt-BR" altLang="pt-B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502A1-4CBD-DB47-1A82-D283665416EF}"/>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788F7A52-A632-91AC-6057-C9634358F9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A3F9A06D-4B0A-DA82-FF6E-D79DC17EB120}"/>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F21CF17E-BAFA-4EC9-489F-6B938E9A897F}"/>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BED9B7B9-E3BD-2148-18A1-77E99BFC4F0F}"/>
              </a:ext>
            </a:extLst>
          </p:cNvPr>
          <p:cNvSpPr txBox="1">
            <a:spLocks/>
          </p:cNvSpPr>
          <p:nvPr/>
        </p:nvSpPr>
        <p:spPr bwMode="auto">
          <a:xfrm>
            <a:off x="332426" y="1490100"/>
            <a:ext cx="11436577" cy="53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Quantitativo de RSS grupo D registrado no sistema (8.200,536 t): inferior à quantidade de RSS do grupo A computada, e maior que as quantidades dos demais grupos.</a:t>
            </a: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Valor inferior ao quantitativo real desse grupo:</a:t>
            </a:r>
          </a:p>
          <a:p>
            <a:pPr marL="533400" indent="-174625" algn="just">
              <a:lnSpc>
                <a:spcPct val="100000"/>
              </a:lnSpc>
              <a:buFont typeface="Wingdings" panose="05000000000000000000" pitchFamily="2" charset="2"/>
              <a:buChar char="ü"/>
            </a:pPr>
            <a:r>
              <a:rPr lang="pt-BR" sz="2000" dirty="0">
                <a:solidFill>
                  <a:srgbClr val="008080"/>
                </a:solidFill>
                <a:latin typeface="Calibri" pitchFamily="34" charset="0"/>
                <a:cs typeface="Arial" panose="020B0604020202020204" pitchFamily="34" charset="0"/>
              </a:rPr>
              <a:t>equiparados aos resíduos domiciliares, são coletados na maioria das vezes junto aos resíduos sólidos urbanos (RSU) nos municípios, não sendo objeto de MTR; </a:t>
            </a:r>
          </a:p>
          <a:p>
            <a:pPr marL="533400" indent="-174625" algn="just">
              <a:lnSpc>
                <a:spcPct val="100000"/>
              </a:lnSpc>
              <a:buFont typeface="Wingdings" panose="05000000000000000000" pitchFamily="2" charset="2"/>
              <a:buChar char="ü"/>
            </a:pPr>
            <a:r>
              <a:rPr lang="pt-BR" sz="2000" dirty="0">
                <a:solidFill>
                  <a:srgbClr val="008080"/>
                </a:solidFill>
                <a:latin typeface="Calibri" pitchFamily="34" charset="0"/>
                <a:cs typeface="Arial" panose="020B0604020202020204" pitchFamily="34" charset="0"/>
              </a:rPr>
              <a:t>uma parte da fração reciclável dos RSS de grupo D é destinada a organizações de catadores, situação em que o transporte é isento de MTR, sem prejuízo do envio da DMR (art. 11 da DN 232/2019);</a:t>
            </a:r>
          </a:p>
          <a:p>
            <a:pPr marL="533400" indent="-174625" algn="just">
              <a:lnSpc>
                <a:spcPct val="100000"/>
              </a:lnSpc>
              <a:buFont typeface="Wingdings" panose="05000000000000000000" pitchFamily="2" charset="2"/>
              <a:buChar char="ü"/>
            </a:pPr>
            <a:r>
              <a:rPr lang="pt-BR" sz="2000" dirty="0">
                <a:solidFill>
                  <a:srgbClr val="008080"/>
                </a:solidFill>
                <a:latin typeface="Calibri" pitchFamily="34" charset="0"/>
                <a:cs typeface="Arial" panose="020B0604020202020204" pitchFamily="34" charset="0"/>
              </a:rPr>
              <a:t> mesmo nos casos em que há emissão de MTR para os RSS grupo D pelos geradores, há a opção de identificar parte desses resíduos no sistema usando códigos do capítulo 20 da Lista Brasileira de Resíduos, situação em que estariam contemplados nos quantitativos de resíduos de classe II, sem possibilidade de diferenciar a origem desses resíduos.</a:t>
            </a:r>
          </a:p>
          <a:p>
            <a:pPr marL="533400" indent="-174625" algn="just">
              <a:lnSpc>
                <a:spcPct val="100000"/>
              </a:lnSpc>
              <a:buFont typeface="Wingdings" panose="05000000000000000000" pitchFamily="2" charset="2"/>
              <a:buChar char="ü"/>
            </a:pPr>
            <a:endParaRPr lang="pt-BR" sz="1050" dirty="0">
              <a:solidFill>
                <a:srgbClr val="008080"/>
              </a:solidFill>
              <a:latin typeface="Calibri" pitchFamily="34" charset="0"/>
              <a:cs typeface="Arial" panose="020B0604020202020204" pitchFamily="34" charset="0"/>
            </a:endParaRPr>
          </a:p>
          <a:p>
            <a:pPr marL="358775"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Quantitativos de RSS do grupo D movimentados com MTR em 2024 foram consideravelmente maiores do que em 2022 (3.543,41 t) e 2021 (1.275,69 t).</a:t>
            </a:r>
            <a:endParaRPr lang="pt-BR" sz="2000" dirty="0">
              <a:solidFill>
                <a:srgbClr val="008080"/>
              </a:solidFill>
              <a:latin typeface="Calibri" pitchFamily="34" charset="0"/>
              <a:cs typeface="Arial" panose="020B0604020202020204" pitchFamily="34" charset="0"/>
            </a:endParaRPr>
          </a:p>
        </p:txBody>
      </p:sp>
      <p:sp>
        <p:nvSpPr>
          <p:cNvPr id="4" name="Título 1">
            <a:extLst>
              <a:ext uri="{FF2B5EF4-FFF2-40B4-BE49-F238E27FC236}">
                <a16:creationId xmlns:a16="http://schemas.microsoft.com/office/drawing/2014/main" id="{3C190B52-F243-5C84-0079-565DECA006DC}"/>
              </a:ext>
            </a:extLst>
          </p:cNvPr>
          <p:cNvSpPr txBox="1">
            <a:spLocks/>
          </p:cNvSpPr>
          <p:nvPr/>
        </p:nvSpPr>
        <p:spPr>
          <a:xfrm>
            <a:off x="385336" y="7811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Tree>
    <p:extLst>
      <p:ext uri="{BB962C8B-B14F-4D97-AF65-F5344CB8AC3E}">
        <p14:creationId xmlns:p14="http://schemas.microsoft.com/office/powerpoint/2010/main" val="843500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63395-488B-D031-C80A-2B65139476FD}"/>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5C4761EB-BD4E-486A-CF48-9BA4CDECF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3" name="Título 3">
            <a:extLst>
              <a:ext uri="{FF2B5EF4-FFF2-40B4-BE49-F238E27FC236}">
                <a16:creationId xmlns:a16="http://schemas.microsoft.com/office/drawing/2014/main" id="{4B3FC4CD-DF1A-19C4-76C8-B411FD5818F8}"/>
              </a:ext>
            </a:extLst>
          </p:cNvPr>
          <p:cNvSpPr txBox="1">
            <a:spLocks/>
          </p:cNvSpPr>
          <p:nvPr/>
        </p:nvSpPr>
        <p:spPr bwMode="auto">
          <a:xfrm>
            <a:off x="828675" y="1806575"/>
            <a:ext cx="104441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endParaRPr lang="pt-BR" altLang="pt-BR" sz="3600" b="1" dirty="0">
              <a:solidFill>
                <a:srgbClr val="7030A0"/>
              </a:solidFill>
              <a:latin typeface="Calibri Light" panose="020F0302020204030204" pitchFamily="34" charset="0"/>
            </a:endParaRPr>
          </a:p>
        </p:txBody>
      </p:sp>
      <p:sp>
        <p:nvSpPr>
          <p:cNvPr id="5124" name="Título 3">
            <a:extLst>
              <a:ext uri="{FF2B5EF4-FFF2-40B4-BE49-F238E27FC236}">
                <a16:creationId xmlns:a16="http://schemas.microsoft.com/office/drawing/2014/main" id="{90B420C7-0C69-BC1D-09C2-CA9A05452D3C}"/>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7" name="Espaço Reservado para Conteúdo 2">
            <a:extLst>
              <a:ext uri="{FF2B5EF4-FFF2-40B4-BE49-F238E27FC236}">
                <a16:creationId xmlns:a16="http://schemas.microsoft.com/office/drawing/2014/main" id="{F180689B-9936-466D-AC49-DB8CA5019439}"/>
              </a:ext>
            </a:extLst>
          </p:cNvPr>
          <p:cNvSpPr txBox="1">
            <a:spLocks/>
          </p:cNvSpPr>
          <p:nvPr/>
        </p:nvSpPr>
        <p:spPr bwMode="auto">
          <a:xfrm>
            <a:off x="250371" y="5170715"/>
            <a:ext cx="11617739" cy="238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endParaRPr lang="pt-BR" sz="2000" dirty="0">
              <a:latin typeface="Calibri" pitchFamily="34" charset="0"/>
              <a:cs typeface="Arial" panose="020B0604020202020204" pitchFamily="34" charset="0"/>
            </a:endParaRPr>
          </a:p>
        </p:txBody>
      </p:sp>
      <p:sp>
        <p:nvSpPr>
          <p:cNvPr id="12" name="Título 1">
            <a:extLst>
              <a:ext uri="{FF2B5EF4-FFF2-40B4-BE49-F238E27FC236}">
                <a16:creationId xmlns:a16="http://schemas.microsoft.com/office/drawing/2014/main" id="{DA82D238-5A3D-2203-4278-F31638300608}"/>
              </a:ext>
            </a:extLst>
          </p:cNvPr>
          <p:cNvSpPr txBox="1">
            <a:spLocks/>
          </p:cNvSpPr>
          <p:nvPr/>
        </p:nvSpPr>
        <p:spPr>
          <a:xfrm>
            <a:off x="3041524" y="157785"/>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Título 1">
            <a:extLst>
              <a:ext uri="{FF2B5EF4-FFF2-40B4-BE49-F238E27FC236}">
                <a16:creationId xmlns:a16="http://schemas.microsoft.com/office/drawing/2014/main" id="{730700ED-7E18-6116-0A0C-28660A967B4F}"/>
              </a:ext>
            </a:extLst>
          </p:cNvPr>
          <p:cNvSpPr txBox="1">
            <a:spLocks/>
          </p:cNvSpPr>
          <p:nvPr/>
        </p:nvSpPr>
        <p:spPr>
          <a:xfrm>
            <a:off x="385336" y="7811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graphicFrame>
        <p:nvGraphicFramePr>
          <p:cNvPr id="9" name="Tabela 8">
            <a:extLst>
              <a:ext uri="{FF2B5EF4-FFF2-40B4-BE49-F238E27FC236}">
                <a16:creationId xmlns:a16="http://schemas.microsoft.com/office/drawing/2014/main" id="{0912111B-09EB-405D-6EBE-FE6A85031C77}"/>
              </a:ext>
            </a:extLst>
          </p:cNvPr>
          <p:cNvGraphicFramePr>
            <a:graphicFrameLocks noGrp="1"/>
          </p:cNvGraphicFramePr>
          <p:nvPr>
            <p:extLst>
              <p:ext uri="{D42A27DB-BD31-4B8C-83A1-F6EECF244321}">
                <p14:modId xmlns:p14="http://schemas.microsoft.com/office/powerpoint/2010/main" val="4238240556"/>
              </p:ext>
            </p:extLst>
          </p:nvPr>
        </p:nvGraphicFramePr>
        <p:xfrm>
          <a:off x="1310641" y="2417954"/>
          <a:ext cx="9387840" cy="2872977"/>
        </p:xfrm>
        <a:graphic>
          <a:graphicData uri="http://schemas.openxmlformats.org/drawingml/2006/table">
            <a:tbl>
              <a:tblPr firstRow="1" firstCol="1" bandRow="1"/>
              <a:tblGrid>
                <a:gridCol w="3099405">
                  <a:extLst>
                    <a:ext uri="{9D8B030D-6E8A-4147-A177-3AD203B41FA5}">
                      <a16:colId xmlns:a16="http://schemas.microsoft.com/office/drawing/2014/main" val="3969488824"/>
                    </a:ext>
                  </a:extLst>
                </a:gridCol>
                <a:gridCol w="2590194">
                  <a:extLst>
                    <a:ext uri="{9D8B030D-6E8A-4147-A177-3AD203B41FA5}">
                      <a16:colId xmlns:a16="http://schemas.microsoft.com/office/drawing/2014/main" val="1115139727"/>
                    </a:ext>
                  </a:extLst>
                </a:gridCol>
                <a:gridCol w="1120723">
                  <a:extLst>
                    <a:ext uri="{9D8B030D-6E8A-4147-A177-3AD203B41FA5}">
                      <a16:colId xmlns:a16="http://schemas.microsoft.com/office/drawing/2014/main" val="2090687003"/>
                    </a:ext>
                  </a:extLst>
                </a:gridCol>
                <a:gridCol w="1048691">
                  <a:extLst>
                    <a:ext uri="{9D8B030D-6E8A-4147-A177-3AD203B41FA5}">
                      <a16:colId xmlns:a16="http://schemas.microsoft.com/office/drawing/2014/main" val="2563852601"/>
                    </a:ext>
                  </a:extLst>
                </a:gridCol>
                <a:gridCol w="1528827">
                  <a:extLst>
                    <a:ext uri="{9D8B030D-6E8A-4147-A177-3AD203B41FA5}">
                      <a16:colId xmlns:a16="http://schemas.microsoft.com/office/drawing/2014/main" val="3196034988"/>
                    </a:ext>
                  </a:extLst>
                </a:gridCol>
              </a:tblGrid>
              <a:tr h="269562">
                <a:tc gridSpan="4">
                  <a:txBody>
                    <a:bodyPr/>
                    <a:lstStyle/>
                    <a:p>
                      <a:pPr marL="165735" algn="ctr">
                        <a:lnSpc>
                          <a:spcPct val="115000"/>
                        </a:lnSpc>
                        <a:spcAft>
                          <a:spcPts val="600"/>
                        </a:spcAft>
                        <a:buNone/>
                      </a:pPr>
                      <a:r>
                        <a:rPr lang="pt-BR" sz="1400" b="1">
                          <a:solidFill>
                            <a:srgbClr val="000000"/>
                          </a:solidFill>
                          <a:effectLst/>
                          <a:latin typeface="+mn-lt"/>
                          <a:ea typeface="Times New Roman" panose="02020603050405020304" pitchFamily="18" charset="0"/>
                        </a:rPr>
                        <a:t>Quantidade total de RSS movimentado (t) </a:t>
                      </a:r>
                      <a:endParaRPr lang="pt-BR" sz="1600">
                        <a:effectLst/>
                        <a:latin typeface="+mn-lt"/>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a:txBody>
                    <a:bodyPr/>
                    <a:lstStyle/>
                    <a:p>
                      <a:pPr marL="165735" algn="ctr">
                        <a:lnSpc>
                          <a:spcPct val="115000"/>
                        </a:lnSpc>
                        <a:spcAft>
                          <a:spcPts val="600"/>
                        </a:spcAft>
                        <a:buNone/>
                      </a:pPr>
                      <a:r>
                        <a:rPr lang="pt-BR" sz="1400" b="1">
                          <a:solidFill>
                            <a:srgbClr val="000000"/>
                          </a:solidFill>
                          <a:effectLst/>
                          <a:latin typeface="+mn-lt"/>
                          <a:ea typeface="Times New Roman" panose="02020603050405020304" pitchFamily="18" charset="0"/>
                        </a:rPr>
                        <a:t> </a:t>
                      </a:r>
                      <a:endParaRPr lang="pt-BR" sz="1600">
                        <a:effectLst/>
                        <a:latin typeface="+mn-lt"/>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6203291"/>
                  </a:ext>
                </a:extLst>
              </a:tr>
              <a:tr h="258884">
                <a:tc>
                  <a:txBody>
                    <a:bodyPr/>
                    <a:lstStyle/>
                    <a:p>
                      <a:pPr marL="165735" algn="ctr">
                        <a:lnSpc>
                          <a:spcPct val="150000"/>
                        </a:lnSpc>
                        <a:spcAft>
                          <a:spcPts val="600"/>
                        </a:spcAft>
                        <a:buNone/>
                      </a:pPr>
                      <a:r>
                        <a:rPr lang="pt-BR" sz="1100" b="1">
                          <a:solidFill>
                            <a:srgbClr val="000000"/>
                          </a:solidFill>
                          <a:effectLst/>
                          <a:latin typeface="+mn-lt"/>
                          <a:ea typeface="Times New Roman" panose="02020603050405020304" pitchFamily="18" charset="0"/>
                        </a:rPr>
                        <a:t> </a:t>
                      </a:r>
                      <a:endParaRPr lang="pt-BR" sz="1600">
                        <a:effectLst/>
                        <a:latin typeface="+mn-lt"/>
                        <a:ea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15000"/>
                        </a:lnSpc>
                        <a:spcAft>
                          <a:spcPts val="600"/>
                        </a:spcAft>
                        <a:buNone/>
                      </a:pPr>
                      <a:r>
                        <a:rPr lang="pt-BR" sz="1400" b="1">
                          <a:solidFill>
                            <a:srgbClr val="000000"/>
                          </a:solidFill>
                          <a:effectLst/>
                          <a:latin typeface="+mn-lt"/>
                          <a:ea typeface="Times New Roman" panose="02020603050405020304" pitchFamily="18" charset="0"/>
                        </a:rPr>
                        <a:t>Outubro 2019 a outubro 2020</a:t>
                      </a:r>
                      <a:endParaRPr lang="pt-BR" sz="1600">
                        <a:effectLst/>
                        <a:latin typeface="+mn-lt"/>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15000"/>
                        </a:lnSpc>
                        <a:spcAft>
                          <a:spcPts val="600"/>
                        </a:spcAft>
                        <a:buNone/>
                      </a:pPr>
                      <a:r>
                        <a:rPr lang="pt-BR" sz="1400" b="1" dirty="0">
                          <a:solidFill>
                            <a:srgbClr val="000000"/>
                          </a:solidFill>
                          <a:effectLst/>
                          <a:latin typeface="+mn-lt"/>
                          <a:ea typeface="Times New Roman" panose="02020603050405020304" pitchFamily="18" charset="0"/>
                        </a:rPr>
                        <a:t>2021</a:t>
                      </a:r>
                      <a:endParaRPr lang="pt-BR" sz="1600" dirty="0">
                        <a:effectLst/>
                        <a:latin typeface="+mn-lt"/>
                        <a:ea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15000"/>
                        </a:lnSpc>
                        <a:spcAft>
                          <a:spcPts val="600"/>
                        </a:spcAft>
                        <a:buNone/>
                      </a:pPr>
                      <a:r>
                        <a:rPr lang="pt-BR" sz="1400" b="1" dirty="0">
                          <a:solidFill>
                            <a:srgbClr val="000000"/>
                          </a:solidFill>
                          <a:effectLst/>
                          <a:latin typeface="+mn-lt"/>
                          <a:ea typeface="Times New Roman" panose="02020603050405020304" pitchFamily="18" charset="0"/>
                        </a:rPr>
                        <a:t>2022</a:t>
                      </a:r>
                      <a:endParaRPr lang="pt-BR" sz="1600" dirty="0">
                        <a:effectLst/>
                        <a:latin typeface="+mn-lt"/>
                        <a:ea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15000"/>
                        </a:lnSpc>
                        <a:spcAft>
                          <a:spcPts val="600"/>
                        </a:spcAft>
                        <a:buNone/>
                      </a:pPr>
                      <a:r>
                        <a:rPr lang="pt-BR" sz="1400" b="1">
                          <a:solidFill>
                            <a:srgbClr val="000000"/>
                          </a:solidFill>
                          <a:effectLst/>
                          <a:latin typeface="+mn-lt"/>
                          <a:ea typeface="Times New Roman" panose="02020603050405020304" pitchFamily="18" charset="0"/>
                        </a:rPr>
                        <a:t>2024</a:t>
                      </a:r>
                      <a:endParaRPr lang="pt-BR" sz="1600">
                        <a:effectLst/>
                        <a:latin typeface="+mn-lt"/>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4736803"/>
                  </a:ext>
                </a:extLst>
              </a:tr>
              <a:tr h="334933">
                <a:tc>
                  <a:txBody>
                    <a:bodyPr/>
                    <a:lstStyle/>
                    <a:p>
                      <a:pPr marL="165735" algn="ctr">
                        <a:lnSpc>
                          <a:spcPct val="150000"/>
                        </a:lnSpc>
                        <a:spcAft>
                          <a:spcPts val="600"/>
                        </a:spcAft>
                        <a:buNone/>
                      </a:pPr>
                      <a:r>
                        <a:rPr lang="pt-BR" sz="1400" b="1" dirty="0">
                          <a:solidFill>
                            <a:srgbClr val="000000"/>
                          </a:solidFill>
                          <a:effectLst/>
                          <a:latin typeface="+mn-lt"/>
                          <a:ea typeface="Times New Roman" panose="02020603050405020304" pitchFamily="18" charset="0"/>
                        </a:rPr>
                        <a:t> Grupo A</a:t>
                      </a:r>
                      <a:endParaRPr lang="pt-BR" sz="1600" dirty="0">
                        <a:effectLst/>
                        <a:latin typeface="+mn-lt"/>
                        <a:ea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28.261,14</a:t>
                      </a:r>
                      <a:endParaRPr lang="pt-BR" sz="1600">
                        <a:effectLst/>
                        <a:latin typeface="+mn-lt"/>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28.575,84</a:t>
                      </a:r>
                      <a:endParaRPr lang="pt-BR" sz="1600">
                        <a:effectLst/>
                        <a:latin typeface="+mn-lt"/>
                        <a:ea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21.897,25</a:t>
                      </a:r>
                      <a:endParaRPr lang="pt-BR" sz="1600">
                        <a:effectLst/>
                        <a:latin typeface="+mn-lt"/>
                        <a:ea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24.149,56</a:t>
                      </a:r>
                      <a:endParaRPr lang="pt-BR" sz="1600" dirty="0">
                        <a:effectLst/>
                        <a:latin typeface="+mn-lt"/>
                        <a:ea typeface="Times New Roman" panose="02020603050405020304" pitchFamily="18" charset="0"/>
                      </a:endParaRPr>
                    </a:p>
                  </a:txBody>
                  <a:tcPr marL="44450" marR="44450"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07426679"/>
                  </a:ext>
                </a:extLst>
              </a:tr>
              <a:tr h="334933">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Grupo B</a:t>
                      </a:r>
                      <a:endParaRPr lang="pt-BR" sz="1600">
                        <a:effectLst/>
                        <a:latin typeface="+mn-lt"/>
                        <a:ea typeface="Times New Roman" panose="02020603050405020304" pitchFamily="18" charset="0"/>
                      </a:endParaRPr>
                    </a:p>
                  </a:txBody>
                  <a:tcPr marL="44450" marR="44450"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5.539,85</a:t>
                      </a:r>
                      <a:endParaRPr lang="pt-BR" sz="1600">
                        <a:effectLst/>
                        <a:latin typeface="+mn-lt"/>
                        <a:ea typeface="Times New Roman" panose="02020603050405020304" pitchFamily="18" charset="0"/>
                      </a:endParaRPr>
                    </a:p>
                  </a:txBody>
                  <a:tcPr marL="44450" marR="44450" marT="0" marB="0">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6.233,23</a:t>
                      </a:r>
                      <a:endParaRPr lang="pt-BR" sz="1600">
                        <a:effectLst/>
                        <a:latin typeface="+mn-lt"/>
                        <a:ea typeface="Times New Roman" panose="02020603050405020304" pitchFamily="18" charset="0"/>
                      </a:endParaRPr>
                    </a:p>
                  </a:txBody>
                  <a:tcPr marL="44450" marR="44450"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5.176,64</a:t>
                      </a:r>
                      <a:endParaRPr lang="pt-BR" sz="1600">
                        <a:effectLst/>
                        <a:latin typeface="+mn-lt"/>
                        <a:ea typeface="Times New Roman" panose="02020603050405020304" pitchFamily="18" charset="0"/>
                      </a:endParaRPr>
                    </a:p>
                  </a:txBody>
                  <a:tcPr marL="44450" marR="44450"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5.346,45</a:t>
                      </a:r>
                      <a:endParaRPr lang="pt-BR" sz="1600">
                        <a:effectLst/>
                        <a:latin typeface="+mn-lt"/>
                        <a:ea typeface="Times New Roman" panose="02020603050405020304" pitchFamily="18" charset="0"/>
                      </a:endParaRPr>
                    </a:p>
                  </a:txBody>
                  <a:tcPr marL="44450" marR="44450" marT="0" marB="0">
                    <a:lnL>
                      <a:noFill/>
                    </a:lnL>
                    <a:lnR>
                      <a:noFill/>
                    </a:lnR>
                    <a:lnT>
                      <a:noFill/>
                    </a:lnT>
                    <a:lnB>
                      <a:noFill/>
                    </a:lnB>
                    <a:noFill/>
                  </a:tcPr>
                </a:tc>
                <a:extLst>
                  <a:ext uri="{0D108BD9-81ED-4DB2-BD59-A6C34878D82A}">
                    <a16:rowId xmlns:a16="http://schemas.microsoft.com/office/drawing/2014/main" val="2167952158"/>
                  </a:ext>
                </a:extLst>
              </a:tr>
              <a:tr h="334933">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Grupo C</a:t>
                      </a:r>
                      <a:endParaRPr lang="pt-BR" sz="1600">
                        <a:effectLst/>
                        <a:latin typeface="+mn-lt"/>
                        <a:ea typeface="Times New Roman" panose="02020603050405020304" pitchFamily="18" charset="0"/>
                      </a:endParaRPr>
                    </a:p>
                  </a:txBody>
                  <a:tcPr marL="44450" marR="44450"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0,76</a:t>
                      </a:r>
                      <a:endParaRPr lang="pt-BR" sz="1600" dirty="0">
                        <a:effectLst/>
                        <a:latin typeface="+mn-lt"/>
                        <a:ea typeface="Times New Roman" panose="02020603050405020304" pitchFamily="18" charset="0"/>
                      </a:endParaRPr>
                    </a:p>
                  </a:txBody>
                  <a:tcPr marL="44450" marR="44450" marT="0" marB="0">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1,21</a:t>
                      </a:r>
                      <a:endParaRPr lang="pt-BR" sz="1600">
                        <a:effectLst/>
                        <a:latin typeface="+mn-lt"/>
                        <a:ea typeface="Times New Roman" panose="02020603050405020304" pitchFamily="18" charset="0"/>
                      </a:endParaRPr>
                    </a:p>
                  </a:txBody>
                  <a:tcPr marL="44450" marR="44450"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0,18</a:t>
                      </a:r>
                      <a:endParaRPr lang="pt-BR" sz="1600">
                        <a:effectLst/>
                        <a:latin typeface="+mn-lt"/>
                        <a:ea typeface="Times New Roman" panose="02020603050405020304" pitchFamily="18" charset="0"/>
                      </a:endParaRPr>
                    </a:p>
                  </a:txBody>
                  <a:tcPr marL="44450" marR="44450"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0,04</a:t>
                      </a:r>
                      <a:endParaRPr lang="pt-BR" sz="1600">
                        <a:effectLst/>
                        <a:latin typeface="+mn-lt"/>
                        <a:ea typeface="Times New Roman" panose="02020603050405020304" pitchFamily="18" charset="0"/>
                      </a:endParaRPr>
                    </a:p>
                  </a:txBody>
                  <a:tcPr marL="44450" marR="44450" marT="0" marB="0">
                    <a:lnL>
                      <a:noFill/>
                    </a:lnL>
                    <a:lnR>
                      <a:noFill/>
                    </a:lnR>
                    <a:lnT>
                      <a:noFill/>
                    </a:lnT>
                    <a:lnB>
                      <a:noFill/>
                    </a:lnB>
                    <a:noFill/>
                  </a:tcPr>
                </a:tc>
                <a:extLst>
                  <a:ext uri="{0D108BD9-81ED-4DB2-BD59-A6C34878D82A}">
                    <a16:rowId xmlns:a16="http://schemas.microsoft.com/office/drawing/2014/main" val="1330940790"/>
                  </a:ext>
                </a:extLst>
              </a:tr>
              <a:tr h="334933">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Grupo D</a:t>
                      </a:r>
                      <a:endParaRPr lang="pt-BR" sz="1600">
                        <a:effectLst/>
                        <a:latin typeface="+mn-lt"/>
                        <a:ea typeface="Times New Roman" panose="02020603050405020304" pitchFamily="18" charset="0"/>
                      </a:endParaRPr>
                    </a:p>
                  </a:txBody>
                  <a:tcPr marL="44450" marR="44450"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1.400,23</a:t>
                      </a:r>
                      <a:endParaRPr lang="pt-BR" sz="1600">
                        <a:effectLst/>
                        <a:latin typeface="+mn-lt"/>
                        <a:ea typeface="Times New Roman" panose="02020603050405020304" pitchFamily="18" charset="0"/>
                      </a:endParaRPr>
                    </a:p>
                  </a:txBody>
                  <a:tcPr marL="44450" marR="44450" marT="0" marB="0">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1.275,69</a:t>
                      </a:r>
                      <a:endParaRPr lang="pt-BR" sz="1600">
                        <a:effectLst/>
                        <a:latin typeface="+mn-lt"/>
                        <a:ea typeface="Times New Roman" panose="02020603050405020304" pitchFamily="18" charset="0"/>
                      </a:endParaRPr>
                    </a:p>
                  </a:txBody>
                  <a:tcPr marL="44450" marR="44450"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3.543,41</a:t>
                      </a:r>
                      <a:endParaRPr lang="pt-BR" sz="1600">
                        <a:effectLst/>
                        <a:latin typeface="+mn-lt"/>
                        <a:ea typeface="Times New Roman" panose="02020603050405020304" pitchFamily="18" charset="0"/>
                      </a:endParaRPr>
                    </a:p>
                  </a:txBody>
                  <a:tcPr marL="44450" marR="44450" marT="0" marB="0" anchor="b">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8.200,36</a:t>
                      </a:r>
                      <a:endParaRPr lang="pt-BR" sz="1600">
                        <a:effectLst/>
                        <a:latin typeface="+mn-lt"/>
                        <a:ea typeface="Times New Roman" panose="02020603050405020304" pitchFamily="18" charset="0"/>
                      </a:endParaRPr>
                    </a:p>
                  </a:txBody>
                  <a:tcPr marL="44450" marR="44450" marT="0" marB="0">
                    <a:lnL>
                      <a:noFill/>
                    </a:lnL>
                    <a:lnR>
                      <a:noFill/>
                    </a:lnR>
                    <a:lnT>
                      <a:noFill/>
                    </a:lnT>
                    <a:lnB>
                      <a:noFill/>
                    </a:lnB>
                    <a:noFill/>
                  </a:tcPr>
                </a:tc>
                <a:extLst>
                  <a:ext uri="{0D108BD9-81ED-4DB2-BD59-A6C34878D82A}">
                    <a16:rowId xmlns:a16="http://schemas.microsoft.com/office/drawing/2014/main" val="1197289301"/>
                  </a:ext>
                </a:extLst>
              </a:tr>
              <a:tr h="334933">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Grupo E</a:t>
                      </a:r>
                      <a:endParaRPr lang="pt-BR" sz="1600">
                        <a:effectLst/>
                        <a:latin typeface="+mn-lt"/>
                        <a:ea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4.262,76</a:t>
                      </a:r>
                      <a:endParaRPr lang="pt-BR" sz="1600">
                        <a:effectLst/>
                        <a:latin typeface="+mn-lt"/>
                        <a:ea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3.958,68</a:t>
                      </a:r>
                      <a:endParaRPr lang="pt-BR" sz="1600">
                        <a:effectLst/>
                        <a:latin typeface="+mn-lt"/>
                        <a:ea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3.834,15</a:t>
                      </a:r>
                      <a:endParaRPr lang="pt-BR" sz="1600">
                        <a:effectLst/>
                        <a:latin typeface="+mn-lt"/>
                        <a:ea typeface="Times New Roman" panose="02020603050405020304" pitchFamily="18"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3.713,42</a:t>
                      </a:r>
                      <a:endParaRPr lang="pt-BR" sz="1600" dirty="0">
                        <a:effectLst/>
                        <a:latin typeface="+mn-lt"/>
                        <a:ea typeface="Times New Roman" panose="02020603050405020304" pitchFamily="18" charset="0"/>
                      </a:endParaRPr>
                    </a:p>
                  </a:txBody>
                  <a:tcPr marL="44450" marR="44450"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0223790"/>
                  </a:ext>
                </a:extLst>
              </a:tr>
              <a:tr h="334933">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Total de RSS</a:t>
                      </a:r>
                      <a:endParaRPr lang="pt-BR" sz="1600">
                        <a:effectLst/>
                        <a:latin typeface="+mn-lt"/>
                        <a:ea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39.464,74</a:t>
                      </a:r>
                      <a:endParaRPr lang="pt-BR" sz="1600">
                        <a:effectLst/>
                        <a:latin typeface="+mn-lt"/>
                        <a:ea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40.044,65</a:t>
                      </a:r>
                      <a:endParaRPr lang="pt-BR" sz="1600">
                        <a:effectLst/>
                        <a:latin typeface="+mn-lt"/>
                        <a:ea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34.451,63</a:t>
                      </a:r>
                      <a:endParaRPr lang="pt-BR" sz="1600">
                        <a:effectLst/>
                        <a:latin typeface="+mn-lt"/>
                        <a:ea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41.409,82</a:t>
                      </a:r>
                      <a:endParaRPr lang="pt-BR" sz="1600">
                        <a:effectLst/>
                        <a:latin typeface="+mn-lt"/>
                        <a:ea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7658076"/>
                  </a:ext>
                </a:extLst>
              </a:tr>
              <a:tr h="334933">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Total de RSS - Grupos A, B, C e E</a:t>
                      </a:r>
                      <a:endParaRPr lang="pt-BR" sz="1600">
                        <a:effectLst/>
                        <a:latin typeface="+mn-lt"/>
                        <a:ea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38.064,51</a:t>
                      </a:r>
                      <a:endParaRPr lang="pt-BR" sz="1600">
                        <a:effectLst/>
                        <a:latin typeface="+mn-lt"/>
                        <a:ea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38.768,96</a:t>
                      </a:r>
                      <a:endParaRPr lang="pt-BR" sz="1600">
                        <a:effectLst/>
                        <a:latin typeface="+mn-lt"/>
                        <a:ea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30.908,21</a:t>
                      </a:r>
                      <a:endParaRPr lang="pt-BR" sz="1600">
                        <a:effectLst/>
                        <a:latin typeface="+mn-lt"/>
                        <a:ea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b="1" dirty="0">
                          <a:solidFill>
                            <a:srgbClr val="000000"/>
                          </a:solidFill>
                          <a:effectLst/>
                          <a:latin typeface="+mn-lt"/>
                          <a:ea typeface="Times New Roman" panose="02020603050405020304" pitchFamily="18" charset="0"/>
                        </a:rPr>
                        <a:t>33.209,46</a:t>
                      </a:r>
                      <a:endParaRPr lang="pt-BR" sz="1600" dirty="0">
                        <a:effectLst/>
                        <a:latin typeface="+mn-lt"/>
                        <a:ea typeface="Times New Roman" panose="02020603050405020304" pitchFamily="18"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63333499"/>
                  </a:ext>
                </a:extLst>
              </a:tr>
            </a:tbl>
          </a:graphicData>
        </a:graphic>
      </p:graphicFrame>
      <p:sp>
        <p:nvSpPr>
          <p:cNvPr id="14" name="CaixaDeTexto 13">
            <a:extLst>
              <a:ext uri="{FF2B5EF4-FFF2-40B4-BE49-F238E27FC236}">
                <a16:creationId xmlns:a16="http://schemas.microsoft.com/office/drawing/2014/main" id="{0A6FFAFA-6A38-9DE7-C74C-31A494D16434}"/>
              </a:ext>
            </a:extLst>
          </p:cNvPr>
          <p:cNvSpPr txBox="1"/>
          <p:nvPr/>
        </p:nvSpPr>
        <p:spPr>
          <a:xfrm>
            <a:off x="919162" y="1857938"/>
            <a:ext cx="9701213" cy="523220"/>
          </a:xfrm>
          <a:prstGeom prst="rect">
            <a:avLst/>
          </a:prstGeom>
          <a:noFill/>
        </p:spPr>
        <p:txBody>
          <a:bodyPr wrap="square">
            <a:spAutoFit/>
          </a:bodyPr>
          <a:lstStyle/>
          <a:p>
            <a:pPr marL="165735" algn="ctr">
              <a:spcAft>
                <a:spcPts val="600"/>
              </a:spcAft>
              <a:buNone/>
            </a:pPr>
            <a:r>
              <a:rPr lang="pt-BR" sz="1400" dirty="0">
                <a:effectLst/>
                <a:latin typeface="+mn-lt"/>
                <a:ea typeface="Times New Roman" panose="02020603050405020304" pitchFamily="18" charset="0"/>
              </a:rPr>
              <a:t>Tabela 3 - Totalização dos quantitativos de RSS movimentados de outubro 2019 a outubro 2020, em 2021, 2022 e 2024, por grupo, e no total, segundo dados do Sistema MTR-MG.</a:t>
            </a:r>
          </a:p>
        </p:txBody>
      </p:sp>
      <p:sp>
        <p:nvSpPr>
          <p:cNvPr id="2" name="Retângulo 1">
            <a:extLst>
              <a:ext uri="{FF2B5EF4-FFF2-40B4-BE49-F238E27FC236}">
                <a16:creationId xmlns:a16="http://schemas.microsoft.com/office/drawing/2014/main" id="{DBA117D5-C834-9B39-7C15-75DD3623474E}"/>
              </a:ext>
            </a:extLst>
          </p:cNvPr>
          <p:cNvSpPr/>
          <p:nvPr/>
        </p:nvSpPr>
        <p:spPr>
          <a:xfrm>
            <a:off x="5334000" y="5013960"/>
            <a:ext cx="2727960" cy="31376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B1161D26-81F3-FC13-275E-B06976002C23}"/>
              </a:ext>
            </a:extLst>
          </p:cNvPr>
          <p:cNvSpPr/>
          <p:nvPr/>
        </p:nvSpPr>
        <p:spPr>
          <a:xfrm>
            <a:off x="8214360" y="5013960"/>
            <a:ext cx="2484121" cy="313767"/>
          </a:xfrm>
          <a:prstGeom prst="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4955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A9345-DF32-F385-5344-E538EE8FC32D}"/>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EB243B97-83E1-F354-E8EE-7D84DD2DA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3" name="Título 3">
            <a:extLst>
              <a:ext uri="{FF2B5EF4-FFF2-40B4-BE49-F238E27FC236}">
                <a16:creationId xmlns:a16="http://schemas.microsoft.com/office/drawing/2014/main" id="{860E213D-857E-CE14-C93A-AB808F9C459D}"/>
              </a:ext>
            </a:extLst>
          </p:cNvPr>
          <p:cNvSpPr txBox="1">
            <a:spLocks/>
          </p:cNvSpPr>
          <p:nvPr/>
        </p:nvSpPr>
        <p:spPr bwMode="auto">
          <a:xfrm>
            <a:off x="828675" y="1806575"/>
            <a:ext cx="104441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endParaRPr lang="pt-BR" altLang="pt-BR" sz="3600" b="1" dirty="0">
              <a:solidFill>
                <a:srgbClr val="7030A0"/>
              </a:solidFill>
              <a:latin typeface="Calibri Light" panose="020F0302020204030204" pitchFamily="34" charset="0"/>
            </a:endParaRPr>
          </a:p>
        </p:txBody>
      </p:sp>
      <p:sp>
        <p:nvSpPr>
          <p:cNvPr id="5124" name="Título 3">
            <a:extLst>
              <a:ext uri="{FF2B5EF4-FFF2-40B4-BE49-F238E27FC236}">
                <a16:creationId xmlns:a16="http://schemas.microsoft.com/office/drawing/2014/main" id="{85B9C585-54B1-0819-9E87-E1316870D158}"/>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7" name="Espaço Reservado para Conteúdo 2">
            <a:extLst>
              <a:ext uri="{FF2B5EF4-FFF2-40B4-BE49-F238E27FC236}">
                <a16:creationId xmlns:a16="http://schemas.microsoft.com/office/drawing/2014/main" id="{138ABCE6-DE3A-7050-B282-18C6BE643730}"/>
              </a:ext>
            </a:extLst>
          </p:cNvPr>
          <p:cNvSpPr txBox="1">
            <a:spLocks/>
          </p:cNvSpPr>
          <p:nvPr/>
        </p:nvSpPr>
        <p:spPr bwMode="auto">
          <a:xfrm>
            <a:off x="250371" y="5170715"/>
            <a:ext cx="11617739" cy="238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endParaRPr lang="pt-BR" sz="2000" dirty="0">
              <a:latin typeface="Calibri" pitchFamily="34" charset="0"/>
              <a:cs typeface="Arial" panose="020B0604020202020204" pitchFamily="34" charset="0"/>
            </a:endParaRPr>
          </a:p>
        </p:txBody>
      </p:sp>
      <p:sp>
        <p:nvSpPr>
          <p:cNvPr id="11" name="CaixaDeTexto 10">
            <a:extLst>
              <a:ext uri="{FF2B5EF4-FFF2-40B4-BE49-F238E27FC236}">
                <a16:creationId xmlns:a16="http://schemas.microsoft.com/office/drawing/2014/main" id="{3C42E2CB-8578-20E3-F603-2657166E3509}"/>
              </a:ext>
            </a:extLst>
          </p:cNvPr>
          <p:cNvSpPr txBox="1"/>
          <p:nvPr/>
        </p:nvSpPr>
        <p:spPr>
          <a:xfrm>
            <a:off x="6540" y="5773942"/>
            <a:ext cx="6905906" cy="461665"/>
          </a:xfrm>
          <a:prstGeom prst="rect">
            <a:avLst/>
          </a:prstGeom>
          <a:noFill/>
        </p:spPr>
        <p:txBody>
          <a:bodyPr wrap="square">
            <a:spAutoFit/>
          </a:bodyPr>
          <a:lstStyle/>
          <a:p>
            <a:pPr marL="165735" algn="just">
              <a:spcAft>
                <a:spcPts val="600"/>
              </a:spcAft>
              <a:buNone/>
            </a:pPr>
            <a:r>
              <a:rPr lang="pt-BR" sz="1200" dirty="0">
                <a:effectLst/>
                <a:latin typeface="+mn-lt"/>
                <a:ea typeface="Times New Roman" panose="02020603050405020304" pitchFamily="18" charset="0"/>
              </a:rPr>
              <a:t>Percentuais dos diferentes grupos de RSS em relação ao total movimentado, considerando grupos A, B, C e </a:t>
            </a:r>
            <a:r>
              <a:rPr lang="pt-BR" sz="1200" dirty="0" err="1">
                <a:effectLst/>
                <a:latin typeface="+mn-lt"/>
                <a:ea typeface="Times New Roman" panose="02020603050405020304" pitchFamily="18" charset="0"/>
              </a:rPr>
              <a:t>E</a:t>
            </a:r>
            <a:r>
              <a:rPr lang="pt-BR" sz="1200" dirty="0">
                <a:effectLst/>
                <a:latin typeface="+mn-lt"/>
                <a:ea typeface="Times New Roman" panose="02020603050405020304" pitchFamily="18" charset="0"/>
              </a:rPr>
              <a:t>, em 2021, 2022 e 2024. Fonte: DREI/Semad, com base nos dados do Sistema MTR-MG.</a:t>
            </a:r>
            <a:endParaRPr lang="pt-BR" dirty="0">
              <a:effectLst/>
              <a:latin typeface="+mn-lt"/>
              <a:ea typeface="Times New Roman" panose="02020603050405020304" pitchFamily="18" charset="0"/>
            </a:endParaRPr>
          </a:p>
        </p:txBody>
      </p:sp>
      <p:sp>
        <p:nvSpPr>
          <p:cNvPr id="12" name="Título 1">
            <a:extLst>
              <a:ext uri="{FF2B5EF4-FFF2-40B4-BE49-F238E27FC236}">
                <a16:creationId xmlns:a16="http://schemas.microsoft.com/office/drawing/2014/main" id="{36137885-387A-1123-A067-77288E5E65CC}"/>
              </a:ext>
            </a:extLst>
          </p:cNvPr>
          <p:cNvSpPr txBox="1">
            <a:spLocks/>
          </p:cNvSpPr>
          <p:nvPr/>
        </p:nvSpPr>
        <p:spPr>
          <a:xfrm>
            <a:off x="3041524" y="157785"/>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13" name="CaixaDeTexto 12">
            <a:extLst>
              <a:ext uri="{FF2B5EF4-FFF2-40B4-BE49-F238E27FC236}">
                <a16:creationId xmlns:a16="http://schemas.microsoft.com/office/drawing/2014/main" id="{A0231172-9721-4392-4C83-602D5442803D}"/>
              </a:ext>
            </a:extLst>
          </p:cNvPr>
          <p:cNvSpPr txBox="1"/>
          <p:nvPr/>
        </p:nvSpPr>
        <p:spPr>
          <a:xfrm>
            <a:off x="6969254" y="1457442"/>
            <a:ext cx="5035698" cy="5016758"/>
          </a:xfrm>
          <a:prstGeom prst="rect">
            <a:avLst/>
          </a:prstGeom>
          <a:noFill/>
        </p:spPr>
        <p:txBody>
          <a:bodyPr wrap="square" rtlCol="0">
            <a:spAutoFit/>
          </a:bodyPr>
          <a:lstStyle/>
          <a:p>
            <a:pPr algn="just"/>
            <a:r>
              <a:rPr lang="pt-BR" sz="2000" dirty="0">
                <a:latin typeface="Calibri" pitchFamily="34" charset="0"/>
              </a:rPr>
              <a:t>Na análise comparativa dos percentuais que representaram os diferentes grupos de RSS em relação ao total movimentado, nos anos 2021, 2022 e 2024, </a:t>
            </a:r>
            <a:r>
              <a:rPr lang="pt-BR" sz="2000" u="sng" dirty="0">
                <a:latin typeface="Calibri" pitchFamily="34" charset="0"/>
              </a:rPr>
              <a:t>considerando os grupos A, B, C e </a:t>
            </a:r>
            <a:r>
              <a:rPr lang="pt-BR" sz="2000" u="sng" dirty="0" err="1">
                <a:latin typeface="Calibri" pitchFamily="34" charset="0"/>
              </a:rPr>
              <a:t>E</a:t>
            </a:r>
            <a:r>
              <a:rPr lang="pt-BR" sz="2000" dirty="0">
                <a:latin typeface="Calibri" pitchFamily="34" charset="0"/>
              </a:rPr>
              <a:t>, ou seja, excluindo da análise o grupo D, verificou-se que os </a:t>
            </a:r>
            <a:r>
              <a:rPr lang="pt-BR" sz="2000" b="1" dirty="0">
                <a:latin typeface="Calibri" pitchFamily="34" charset="0"/>
              </a:rPr>
              <a:t>percentuais mostraram-se bastante próximos nos três anos analisados</a:t>
            </a:r>
            <a:r>
              <a:rPr lang="pt-BR" sz="2000" dirty="0">
                <a:latin typeface="Calibri" pitchFamily="34" charset="0"/>
              </a:rPr>
              <a:t>:</a:t>
            </a:r>
          </a:p>
          <a:p>
            <a:pPr marL="342900" indent="-342900" algn="just">
              <a:buFont typeface="Wingdings" panose="05000000000000000000" pitchFamily="2" charset="2"/>
              <a:buChar char="§"/>
            </a:pPr>
            <a:r>
              <a:rPr lang="pt-BR" sz="2000" dirty="0">
                <a:solidFill>
                  <a:srgbClr val="008080"/>
                </a:solidFill>
                <a:latin typeface="Calibri" pitchFamily="34" charset="0"/>
              </a:rPr>
              <a:t>RSS do grupo A representando entre 70,85% e 73,71% do total de RSS de grupos A, B, C e </a:t>
            </a:r>
            <a:r>
              <a:rPr lang="pt-BR" sz="2000" dirty="0" err="1">
                <a:solidFill>
                  <a:srgbClr val="008080"/>
                </a:solidFill>
                <a:latin typeface="Calibri" pitchFamily="34" charset="0"/>
              </a:rPr>
              <a:t>E</a:t>
            </a:r>
            <a:r>
              <a:rPr lang="pt-BR" sz="2000" dirty="0">
                <a:solidFill>
                  <a:srgbClr val="008080"/>
                </a:solidFill>
                <a:latin typeface="Calibri" pitchFamily="34" charset="0"/>
              </a:rPr>
              <a:t> (média de 72,42%);</a:t>
            </a:r>
          </a:p>
          <a:p>
            <a:pPr marL="342900" indent="-342900" algn="just">
              <a:buFont typeface="Wingdings" panose="05000000000000000000" pitchFamily="2" charset="2"/>
              <a:buChar char="§"/>
            </a:pPr>
            <a:r>
              <a:rPr lang="pt-BR" sz="2000" dirty="0">
                <a:solidFill>
                  <a:srgbClr val="008080"/>
                </a:solidFill>
                <a:latin typeface="Calibri" pitchFamily="34" charset="0"/>
              </a:rPr>
              <a:t>RSS do grupo B representaram entre 16,08% e 16,75% (média de 16,31%);</a:t>
            </a:r>
          </a:p>
          <a:p>
            <a:pPr marL="342900" indent="-342900" algn="just">
              <a:buFont typeface="Wingdings" panose="05000000000000000000" pitchFamily="2" charset="2"/>
              <a:buChar char="§"/>
            </a:pPr>
            <a:r>
              <a:rPr lang="pt-BR" sz="2000" dirty="0">
                <a:solidFill>
                  <a:srgbClr val="008080"/>
                </a:solidFill>
                <a:latin typeface="Calibri" pitchFamily="34" charset="0"/>
              </a:rPr>
              <a:t>RSS do grupo E representaram entre 10,21% e 12,40% (média de 11,27%);</a:t>
            </a:r>
          </a:p>
          <a:p>
            <a:pPr marL="342900" indent="-342900" algn="just">
              <a:buFont typeface="Wingdings" panose="05000000000000000000" pitchFamily="2" charset="2"/>
              <a:buChar char="§"/>
            </a:pPr>
            <a:r>
              <a:rPr lang="pt-BR" sz="2000" dirty="0">
                <a:solidFill>
                  <a:srgbClr val="008080"/>
                </a:solidFill>
                <a:latin typeface="Calibri" pitchFamily="34" charset="0"/>
              </a:rPr>
              <a:t>RSS grupo C representaram entre 0,0001 e 0,003% (média de 0,0013%).</a:t>
            </a:r>
          </a:p>
        </p:txBody>
      </p:sp>
      <p:pic>
        <p:nvPicPr>
          <p:cNvPr id="2" name="Imagem 1">
            <a:extLst>
              <a:ext uri="{FF2B5EF4-FFF2-40B4-BE49-F238E27FC236}">
                <a16:creationId xmlns:a16="http://schemas.microsoft.com/office/drawing/2014/main" id="{2398F9A4-023B-23D3-4879-23A28E96B1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3276" y="1829949"/>
            <a:ext cx="6425471" cy="3862403"/>
          </a:xfrm>
          <a:prstGeom prst="rect">
            <a:avLst/>
          </a:prstGeom>
          <a:noFill/>
        </p:spPr>
      </p:pic>
      <p:sp>
        <p:nvSpPr>
          <p:cNvPr id="3" name="Título 1">
            <a:extLst>
              <a:ext uri="{FF2B5EF4-FFF2-40B4-BE49-F238E27FC236}">
                <a16:creationId xmlns:a16="http://schemas.microsoft.com/office/drawing/2014/main" id="{C0C5300B-D326-E135-C3E2-BBFDEEE80D20}"/>
              </a:ext>
            </a:extLst>
          </p:cNvPr>
          <p:cNvSpPr txBox="1">
            <a:spLocks/>
          </p:cNvSpPr>
          <p:nvPr/>
        </p:nvSpPr>
        <p:spPr>
          <a:xfrm>
            <a:off x="385336" y="7811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Tree>
    <p:extLst>
      <p:ext uri="{BB962C8B-B14F-4D97-AF65-F5344CB8AC3E}">
        <p14:creationId xmlns:p14="http://schemas.microsoft.com/office/powerpoint/2010/main" val="223960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E7A2F-0A80-63EB-2D59-043C78A63D94}"/>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A4DD5B3D-B752-4BA7-ABA4-27E55FA77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137417CA-E6FE-50C4-8F73-8D5C74B71C3D}"/>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BDF36A8B-EB14-31F5-C6F2-E801795144FD}"/>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72425193-454F-C01E-F133-5EA2CD6E3A28}"/>
              </a:ext>
            </a:extLst>
          </p:cNvPr>
          <p:cNvSpPr txBox="1">
            <a:spLocks/>
          </p:cNvSpPr>
          <p:nvPr/>
        </p:nvSpPr>
        <p:spPr bwMode="auto">
          <a:xfrm>
            <a:off x="332426" y="1490100"/>
            <a:ext cx="11436577" cy="53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No que se refere às formas de destinação dos RSS movimentados, na Tabela 3 são apresentadas as quantidades em toneladas de RSS destinados, por tecnologia de destinação, para cada grupo de RSS e totais, com duas abordagens:</a:t>
            </a:r>
          </a:p>
          <a:p>
            <a:pPr marL="717550" indent="-342900" algn="just">
              <a:lnSpc>
                <a:spcPct val="100000"/>
              </a:lnSpc>
              <a:buFont typeface="Wingdings" panose="05000000000000000000" pitchFamily="2" charset="2"/>
              <a:buChar char="§"/>
            </a:pPr>
            <a:r>
              <a:rPr lang="pt-BR" sz="2100" dirty="0">
                <a:solidFill>
                  <a:srgbClr val="008080"/>
                </a:solidFill>
                <a:latin typeface="Calibri" pitchFamily="34" charset="0"/>
                <a:cs typeface="Arial" panose="020B0604020202020204" pitchFamily="34" charset="0"/>
              </a:rPr>
              <a:t>uma considerando todos os grupos de RSS;</a:t>
            </a:r>
          </a:p>
          <a:p>
            <a:pPr marL="717550" indent="-342900" algn="just">
              <a:lnSpc>
                <a:spcPct val="100000"/>
              </a:lnSpc>
              <a:buFont typeface="Wingdings" panose="05000000000000000000" pitchFamily="2" charset="2"/>
              <a:buChar char="§"/>
            </a:pPr>
            <a:r>
              <a:rPr lang="pt-BR" sz="2100" dirty="0">
                <a:solidFill>
                  <a:srgbClr val="008080"/>
                </a:solidFill>
                <a:latin typeface="Calibri" pitchFamily="34" charset="0"/>
                <a:cs typeface="Arial" panose="020B0604020202020204" pitchFamily="34" charset="0"/>
              </a:rPr>
              <a:t>uma considerando grupos A, B, C e </a:t>
            </a:r>
            <a:r>
              <a:rPr lang="pt-BR" sz="2100" dirty="0" err="1">
                <a:solidFill>
                  <a:srgbClr val="008080"/>
                </a:solidFill>
                <a:latin typeface="Calibri" pitchFamily="34" charset="0"/>
                <a:cs typeface="Arial" panose="020B0604020202020204" pitchFamily="34" charset="0"/>
              </a:rPr>
              <a:t>E</a:t>
            </a:r>
            <a:r>
              <a:rPr lang="pt-BR" sz="2100" dirty="0">
                <a:solidFill>
                  <a:srgbClr val="008080"/>
                </a:solidFill>
                <a:latin typeface="Calibri" pitchFamily="34" charset="0"/>
                <a:cs typeface="Arial" panose="020B0604020202020204" pitchFamily="34" charset="0"/>
              </a:rPr>
              <a:t>, portanto, excetuando, nesse último caso, os quantitativos referentes aos RSS de grupo D, por serem equiparados aos domiciliares e seus valores com base nos MTRs, subestimados. </a:t>
            </a:r>
          </a:p>
          <a:p>
            <a:pPr marL="717550" indent="-342900" algn="just">
              <a:lnSpc>
                <a:spcPct val="100000"/>
              </a:lnSpc>
              <a:buFont typeface="Wingdings" panose="05000000000000000000" pitchFamily="2" charset="2"/>
              <a:buChar char="§"/>
            </a:pPr>
            <a:endParaRPr lang="pt-BR" sz="2100" dirty="0">
              <a:solidFill>
                <a:srgbClr val="008080"/>
              </a:solidFill>
              <a:latin typeface="Calibri" pitchFamily="34" charset="0"/>
              <a:cs typeface="Arial" panose="020B0604020202020204" pitchFamily="34" charset="0"/>
            </a:endParaRP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Além das quantidades totais, para as duas abordagens, são apresentados os percentuais de RSS em relação ao total movimentado destinados para cada tecnologia de destinação que constava no Sistema MTR-MG para esse tipo de resíduo.</a:t>
            </a:r>
            <a:endParaRPr lang="pt-BR" sz="2000" dirty="0">
              <a:solidFill>
                <a:srgbClr val="008080"/>
              </a:solidFill>
              <a:latin typeface="Calibri" pitchFamily="34" charset="0"/>
              <a:cs typeface="Arial" panose="020B0604020202020204" pitchFamily="34" charset="0"/>
            </a:endParaRPr>
          </a:p>
        </p:txBody>
      </p:sp>
      <p:sp>
        <p:nvSpPr>
          <p:cNvPr id="4" name="Título 1">
            <a:extLst>
              <a:ext uri="{FF2B5EF4-FFF2-40B4-BE49-F238E27FC236}">
                <a16:creationId xmlns:a16="http://schemas.microsoft.com/office/drawing/2014/main" id="{00C74003-4956-1A80-00E3-08C9CD03D121}"/>
              </a:ext>
            </a:extLst>
          </p:cNvPr>
          <p:cNvSpPr txBox="1">
            <a:spLocks/>
          </p:cNvSpPr>
          <p:nvPr/>
        </p:nvSpPr>
        <p:spPr>
          <a:xfrm>
            <a:off x="385336" y="7811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Tree>
    <p:extLst>
      <p:ext uri="{BB962C8B-B14F-4D97-AF65-F5344CB8AC3E}">
        <p14:creationId xmlns:p14="http://schemas.microsoft.com/office/powerpoint/2010/main" val="2487987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3718C-DB01-9B42-1801-E88A1DF95385}"/>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FC1EF255-3704-A3EF-5366-860388D994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C27CA90D-31BA-EB13-CF36-E832A01442DC}"/>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05064643-BC13-CF10-CF08-577F8FC06FF1}"/>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graphicFrame>
        <p:nvGraphicFramePr>
          <p:cNvPr id="7" name="Objeto 6">
            <a:extLst>
              <a:ext uri="{FF2B5EF4-FFF2-40B4-BE49-F238E27FC236}">
                <a16:creationId xmlns:a16="http://schemas.microsoft.com/office/drawing/2014/main" id="{695C55DE-A287-6D00-3F04-8C703E029ACC}"/>
              </a:ext>
            </a:extLst>
          </p:cNvPr>
          <p:cNvGraphicFramePr>
            <a:graphicFrameLocks noChangeAspect="1"/>
          </p:cNvGraphicFramePr>
          <p:nvPr>
            <p:extLst>
              <p:ext uri="{D42A27DB-BD31-4B8C-83A1-F6EECF244321}">
                <p14:modId xmlns:p14="http://schemas.microsoft.com/office/powerpoint/2010/main" val="3638310282"/>
              </p:ext>
            </p:extLst>
          </p:nvPr>
        </p:nvGraphicFramePr>
        <p:xfrm>
          <a:off x="1237961" y="1491187"/>
          <a:ext cx="9966334" cy="5264993"/>
        </p:xfrm>
        <a:graphic>
          <a:graphicData uri="http://schemas.openxmlformats.org/presentationml/2006/ole">
            <mc:AlternateContent xmlns:mc="http://schemas.openxmlformats.org/markup-compatibility/2006">
              <mc:Choice xmlns:v="urn:schemas-microsoft-com:vml" Requires="v">
                <p:oleObj name="Document" r:id="rId4" imgW="9964463" imgH="5264469" progId="Word.Document.12">
                  <p:embed/>
                </p:oleObj>
              </mc:Choice>
              <mc:Fallback>
                <p:oleObj name="Document" r:id="rId4" imgW="9964463" imgH="5264469" progId="Word.Document.12">
                  <p:embed/>
                  <p:pic>
                    <p:nvPicPr>
                      <p:cNvPr id="7" name="Objeto 6">
                        <a:extLst>
                          <a:ext uri="{FF2B5EF4-FFF2-40B4-BE49-F238E27FC236}">
                            <a16:creationId xmlns:a16="http://schemas.microsoft.com/office/drawing/2014/main" id="{695C55DE-A287-6D00-3F04-8C703E029ACC}"/>
                          </a:ext>
                        </a:extLst>
                      </p:cNvPr>
                      <p:cNvPicPr/>
                      <p:nvPr/>
                    </p:nvPicPr>
                    <p:blipFill>
                      <a:blip r:embed="rId5"/>
                      <a:stretch>
                        <a:fillRect/>
                      </a:stretch>
                    </p:blipFill>
                    <p:spPr>
                      <a:xfrm>
                        <a:off x="1237961" y="1491187"/>
                        <a:ext cx="9966334" cy="5264993"/>
                      </a:xfrm>
                      <a:prstGeom prst="rect">
                        <a:avLst/>
                      </a:prstGeom>
                    </p:spPr>
                  </p:pic>
                </p:oleObj>
              </mc:Fallback>
            </mc:AlternateContent>
          </a:graphicData>
        </a:graphic>
      </p:graphicFrame>
      <p:sp>
        <p:nvSpPr>
          <p:cNvPr id="11" name="CaixaDeTexto 10">
            <a:extLst>
              <a:ext uri="{FF2B5EF4-FFF2-40B4-BE49-F238E27FC236}">
                <a16:creationId xmlns:a16="http://schemas.microsoft.com/office/drawing/2014/main" id="{28447897-5DD3-33FF-2ABB-6E3D3095B576}"/>
              </a:ext>
            </a:extLst>
          </p:cNvPr>
          <p:cNvSpPr txBox="1"/>
          <p:nvPr/>
        </p:nvSpPr>
        <p:spPr>
          <a:xfrm>
            <a:off x="1063809" y="1016237"/>
            <a:ext cx="10058400" cy="430887"/>
          </a:xfrm>
          <a:prstGeom prst="rect">
            <a:avLst/>
          </a:prstGeom>
          <a:noFill/>
        </p:spPr>
        <p:txBody>
          <a:bodyPr wrap="square">
            <a:spAutoFit/>
          </a:bodyPr>
          <a:lstStyle/>
          <a:p>
            <a:pPr marL="165735" algn="just">
              <a:spcAft>
                <a:spcPts val="600"/>
              </a:spcAft>
              <a:buNone/>
            </a:pPr>
            <a:r>
              <a:rPr lang="pt-BR" sz="1100" dirty="0">
                <a:effectLst/>
                <a:latin typeface="+mn-lt"/>
                <a:ea typeface="Times New Roman" panose="02020603050405020304" pitchFamily="18" charset="0"/>
              </a:rPr>
              <a:t>Tabela 4 - Quantidades em toneladas de RSS destinados, por grupo de RSS e totais, por tecnologia de destinação, e respectivos percentuais, com duas abordagens, uma considerando todos os grupos de RSS e uma segunda considerando Grupos A, B, C e </a:t>
            </a:r>
            <a:r>
              <a:rPr lang="pt-BR" sz="1100" dirty="0" err="1">
                <a:effectLst/>
                <a:latin typeface="+mn-lt"/>
                <a:ea typeface="Times New Roman" panose="02020603050405020304" pitchFamily="18" charset="0"/>
              </a:rPr>
              <a:t>E</a:t>
            </a:r>
            <a:r>
              <a:rPr lang="pt-BR" sz="1100" dirty="0">
                <a:effectLst/>
                <a:latin typeface="+mn-lt"/>
                <a:ea typeface="Times New Roman" panose="02020603050405020304" pitchFamily="18" charset="0"/>
              </a:rPr>
              <a:t>.</a:t>
            </a:r>
          </a:p>
        </p:txBody>
      </p:sp>
    </p:spTree>
    <p:extLst>
      <p:ext uri="{BB962C8B-B14F-4D97-AF65-F5344CB8AC3E}">
        <p14:creationId xmlns:p14="http://schemas.microsoft.com/office/powerpoint/2010/main" val="803992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BA69C-FC31-6A6F-BBB3-AB66FB0E7931}"/>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BA1DF8F9-94FC-8BD0-BC31-BD097FB47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86152890-0251-5CEE-0251-7D36606C5345}"/>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32D10EC1-5758-3751-97E2-7ED76AFB6F90}"/>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Título 1">
            <a:extLst>
              <a:ext uri="{FF2B5EF4-FFF2-40B4-BE49-F238E27FC236}">
                <a16:creationId xmlns:a16="http://schemas.microsoft.com/office/drawing/2014/main" id="{643BA45F-B328-66D0-7D5D-A86E0E448420}"/>
              </a:ext>
            </a:extLst>
          </p:cNvPr>
          <p:cNvSpPr txBox="1">
            <a:spLocks/>
          </p:cNvSpPr>
          <p:nvPr/>
        </p:nvSpPr>
        <p:spPr>
          <a:xfrm>
            <a:off x="385336" y="7811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graphicFrame>
        <p:nvGraphicFramePr>
          <p:cNvPr id="4" name="Gráfico 3">
            <a:extLst>
              <a:ext uri="{FF2B5EF4-FFF2-40B4-BE49-F238E27FC236}">
                <a16:creationId xmlns:a16="http://schemas.microsoft.com/office/drawing/2014/main" id="{00000000-0008-0000-0800-000002000000}"/>
              </a:ext>
            </a:extLst>
          </p:cNvPr>
          <p:cNvGraphicFramePr/>
          <p:nvPr>
            <p:extLst>
              <p:ext uri="{D42A27DB-BD31-4B8C-83A1-F6EECF244321}">
                <p14:modId xmlns:p14="http://schemas.microsoft.com/office/powerpoint/2010/main" val="1680078579"/>
              </p:ext>
            </p:extLst>
          </p:nvPr>
        </p:nvGraphicFramePr>
        <p:xfrm>
          <a:off x="405111" y="2037573"/>
          <a:ext cx="6261142" cy="4025807"/>
        </p:xfrm>
        <a:graphic>
          <a:graphicData uri="http://schemas.openxmlformats.org/drawingml/2006/chart">
            <c:chart xmlns:c="http://schemas.openxmlformats.org/drawingml/2006/chart" xmlns:r="http://schemas.openxmlformats.org/officeDocument/2006/relationships" r:id="rId4"/>
          </a:graphicData>
        </a:graphic>
      </p:graphicFrame>
      <p:sp>
        <p:nvSpPr>
          <p:cNvPr id="6" name="CaixaDeTexto 5">
            <a:extLst>
              <a:ext uri="{FF2B5EF4-FFF2-40B4-BE49-F238E27FC236}">
                <a16:creationId xmlns:a16="http://schemas.microsoft.com/office/drawing/2014/main" id="{49C15FC3-19F0-F67E-8998-C7FA7A623180}"/>
              </a:ext>
            </a:extLst>
          </p:cNvPr>
          <p:cNvSpPr txBox="1"/>
          <p:nvPr/>
        </p:nvSpPr>
        <p:spPr>
          <a:xfrm>
            <a:off x="385336" y="1504812"/>
            <a:ext cx="10509813" cy="400110"/>
          </a:xfrm>
          <a:prstGeom prst="rect">
            <a:avLst/>
          </a:prstGeom>
          <a:noFill/>
        </p:spPr>
        <p:txBody>
          <a:bodyPr wrap="square" rtlCol="0">
            <a:spAutoFit/>
          </a:bodyPr>
          <a:lstStyle/>
          <a:p>
            <a:r>
              <a:rPr lang="pt-BR" sz="2000" dirty="0">
                <a:solidFill>
                  <a:srgbClr val="008080"/>
                </a:solidFill>
                <a:latin typeface="+mn-lt"/>
              </a:rPr>
              <a:t>Tecnologias empregadas para a destinação dos RSS dos grupos A, B, C e </a:t>
            </a:r>
            <a:r>
              <a:rPr lang="pt-BR" sz="2000" dirty="0" err="1">
                <a:solidFill>
                  <a:srgbClr val="008080"/>
                </a:solidFill>
                <a:latin typeface="+mn-lt"/>
              </a:rPr>
              <a:t>E</a:t>
            </a:r>
            <a:endParaRPr lang="pt-BR" sz="2000" dirty="0">
              <a:solidFill>
                <a:srgbClr val="008080"/>
              </a:solidFill>
              <a:latin typeface="+mn-lt"/>
            </a:endParaRPr>
          </a:p>
        </p:txBody>
      </p:sp>
      <p:sp>
        <p:nvSpPr>
          <p:cNvPr id="12" name="CaixaDeTexto 11">
            <a:extLst>
              <a:ext uri="{FF2B5EF4-FFF2-40B4-BE49-F238E27FC236}">
                <a16:creationId xmlns:a16="http://schemas.microsoft.com/office/drawing/2014/main" id="{AC003E46-1A2F-8030-8634-EF9F20EC613A}"/>
              </a:ext>
            </a:extLst>
          </p:cNvPr>
          <p:cNvSpPr txBox="1"/>
          <p:nvPr/>
        </p:nvSpPr>
        <p:spPr>
          <a:xfrm>
            <a:off x="104755" y="6063380"/>
            <a:ext cx="6640974" cy="552011"/>
          </a:xfrm>
          <a:prstGeom prst="rect">
            <a:avLst/>
          </a:prstGeom>
          <a:noFill/>
        </p:spPr>
        <p:txBody>
          <a:bodyPr wrap="square">
            <a:spAutoFit/>
          </a:bodyPr>
          <a:lstStyle/>
          <a:p>
            <a:pPr marL="165735">
              <a:lnSpc>
                <a:spcPct val="150000"/>
              </a:lnSpc>
              <a:spcBef>
                <a:spcPts val="1200"/>
              </a:spcBef>
              <a:spcAft>
                <a:spcPts val="600"/>
              </a:spcAft>
              <a:buNone/>
            </a:pPr>
            <a:r>
              <a:rPr lang="pt-BR" sz="1050" dirty="0">
                <a:effectLst/>
                <a:latin typeface="+mn-lt"/>
                <a:ea typeface="Times New Roman" panose="02020603050405020304" pitchFamily="18" charset="0"/>
              </a:rPr>
              <a:t> Percentuais do total de resíduos de serviço de saúde (Grupos A, B, C e </a:t>
            </a:r>
            <a:r>
              <a:rPr lang="pt-BR" sz="1050" dirty="0" err="1">
                <a:effectLst/>
                <a:latin typeface="+mn-lt"/>
                <a:ea typeface="Times New Roman" panose="02020603050405020304" pitchFamily="18" charset="0"/>
              </a:rPr>
              <a:t>E</a:t>
            </a:r>
            <a:r>
              <a:rPr lang="pt-BR" sz="1050" dirty="0">
                <a:effectLst/>
                <a:latin typeface="+mn-lt"/>
                <a:ea typeface="Times New Roman" panose="02020603050405020304" pitchFamily="18" charset="0"/>
              </a:rPr>
              <a:t>) movimentados em Minas Gerais em 2024, por tecnologia de destinação. Fonte: DREI/Semad, com base nos dados do Sistema MTR-MG.</a:t>
            </a:r>
            <a:endParaRPr lang="pt-BR" sz="1400" dirty="0">
              <a:effectLst/>
              <a:latin typeface="+mn-lt"/>
              <a:ea typeface="Times New Roman" panose="02020603050405020304" pitchFamily="18" charset="0"/>
            </a:endParaRPr>
          </a:p>
        </p:txBody>
      </p:sp>
      <p:sp>
        <p:nvSpPr>
          <p:cNvPr id="13" name="Espaço Reservado para Conteúdo 2">
            <a:extLst>
              <a:ext uri="{FF2B5EF4-FFF2-40B4-BE49-F238E27FC236}">
                <a16:creationId xmlns:a16="http://schemas.microsoft.com/office/drawing/2014/main" id="{DDE3E7BA-1615-4734-77CA-BE7B047654B4}"/>
              </a:ext>
            </a:extLst>
          </p:cNvPr>
          <p:cNvSpPr txBox="1">
            <a:spLocks/>
          </p:cNvSpPr>
          <p:nvPr/>
        </p:nvSpPr>
        <p:spPr bwMode="auto">
          <a:xfrm>
            <a:off x="6735703" y="2012379"/>
            <a:ext cx="5245928" cy="462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200" dirty="0">
                <a:latin typeface="Calibri" pitchFamily="34" charset="0"/>
                <a:cs typeface="Arial" panose="020B0604020202020204" pitchFamily="34" charset="0"/>
              </a:rPr>
              <a:t>Principais formas de destinação dos RSS movimentados em Minas Gerais: </a:t>
            </a:r>
          </a:p>
          <a:p>
            <a:pPr marL="717550" indent="-342900" algn="just">
              <a:lnSpc>
                <a:spcPct val="100000"/>
              </a:lnSpc>
              <a:buFont typeface="Wingdings" panose="05000000000000000000" pitchFamily="2" charset="2"/>
              <a:buChar char="§"/>
            </a:pPr>
            <a:r>
              <a:rPr lang="pt-BR" sz="2000" dirty="0">
                <a:solidFill>
                  <a:srgbClr val="008080"/>
                </a:solidFill>
                <a:latin typeface="Calibri" pitchFamily="34" charset="0"/>
                <a:cs typeface="Arial" panose="020B0604020202020204" pitchFamily="34" charset="0"/>
              </a:rPr>
              <a:t>Tratamento em “Autoclave”;</a:t>
            </a:r>
          </a:p>
          <a:p>
            <a:pPr marL="717550" indent="-342900" algn="just">
              <a:lnSpc>
                <a:spcPct val="100000"/>
              </a:lnSpc>
              <a:buFont typeface="Wingdings" panose="05000000000000000000" pitchFamily="2" charset="2"/>
              <a:buChar char="§"/>
            </a:pPr>
            <a:r>
              <a:rPr lang="pt-BR" sz="2000" dirty="0">
                <a:solidFill>
                  <a:srgbClr val="008080"/>
                </a:solidFill>
                <a:latin typeface="Calibri" pitchFamily="34" charset="0"/>
                <a:cs typeface="Arial" panose="020B0604020202020204" pitchFamily="34" charset="0"/>
              </a:rPr>
              <a:t>“Incineração”; </a:t>
            </a:r>
          </a:p>
          <a:p>
            <a:pPr marL="717550" indent="-342900" algn="just">
              <a:lnSpc>
                <a:spcPct val="100000"/>
              </a:lnSpc>
              <a:buFont typeface="Wingdings" panose="05000000000000000000" pitchFamily="2" charset="2"/>
              <a:buChar char="§"/>
            </a:pPr>
            <a:r>
              <a:rPr lang="pt-BR" sz="2000" dirty="0">
                <a:solidFill>
                  <a:srgbClr val="008080"/>
                </a:solidFill>
                <a:latin typeface="Calibri" pitchFamily="34" charset="0"/>
                <a:cs typeface="Arial" panose="020B0604020202020204" pitchFamily="34" charset="0"/>
              </a:rPr>
              <a:t>Aterro para resíduos perigosos (classe I); </a:t>
            </a:r>
          </a:p>
          <a:p>
            <a:pPr marL="717550" indent="-342900" algn="just">
              <a:lnSpc>
                <a:spcPct val="100000"/>
              </a:lnSpc>
              <a:buFont typeface="Wingdings" panose="05000000000000000000" pitchFamily="2" charset="2"/>
              <a:buChar char="§"/>
            </a:pPr>
            <a:r>
              <a:rPr lang="pt-BR" sz="2000" dirty="0">
                <a:solidFill>
                  <a:srgbClr val="008080"/>
                </a:solidFill>
                <a:latin typeface="Calibri" pitchFamily="34" charset="0"/>
                <a:cs typeface="Arial" panose="020B0604020202020204" pitchFamily="34" charset="0"/>
              </a:rPr>
              <a:t>Aterro para resíduos não perigosos (classe II).</a:t>
            </a:r>
          </a:p>
          <a:p>
            <a:pPr marL="342900" indent="-342900" algn="just">
              <a:lnSpc>
                <a:spcPct val="100000"/>
              </a:lnSpc>
              <a:buFont typeface="Arial" panose="020B0604020202020204" pitchFamily="34" charset="0"/>
              <a:buChar char="•"/>
            </a:pPr>
            <a:endParaRPr lang="pt-BR" sz="1050" dirty="0">
              <a:latin typeface="Calibri" pitchFamily="34" charset="0"/>
              <a:cs typeface="Arial" panose="020B0604020202020204" pitchFamily="34" charset="0"/>
            </a:endParaRPr>
          </a:p>
          <a:p>
            <a:pPr marL="342900" indent="-342900" algn="just">
              <a:lnSpc>
                <a:spcPct val="100000"/>
              </a:lnSpc>
              <a:buFont typeface="Arial" panose="020B0604020202020204" pitchFamily="34" charset="0"/>
              <a:buChar char="•"/>
            </a:pPr>
            <a:r>
              <a:rPr lang="pt-BR" sz="2200" dirty="0">
                <a:latin typeface="Calibri" pitchFamily="34" charset="0"/>
                <a:cs typeface="Arial" panose="020B0604020202020204" pitchFamily="34" charset="0"/>
              </a:rPr>
              <a:t>Resultado tem se repetido ao longo dos anos e, em linhas gerais, é coerente com o que define a legislação, em especial a Resolução Conama 358/2005 e a RDC ANVISA 222/2018.</a:t>
            </a:r>
            <a:endParaRPr lang="pt-BR" sz="2200" dirty="0">
              <a:solidFill>
                <a:srgbClr val="008080"/>
              </a:solidFill>
              <a:latin typeface="Calibri" pitchFamily="34" charset="0"/>
              <a:cs typeface="Arial" panose="020B0604020202020204" pitchFamily="34" charset="0"/>
            </a:endParaRPr>
          </a:p>
        </p:txBody>
      </p:sp>
      <p:grpSp>
        <p:nvGrpSpPr>
          <p:cNvPr id="16" name="Agrupar 15">
            <a:extLst>
              <a:ext uri="{FF2B5EF4-FFF2-40B4-BE49-F238E27FC236}">
                <a16:creationId xmlns:a16="http://schemas.microsoft.com/office/drawing/2014/main" id="{B96F32EF-2514-E598-40C5-F8D46D9159C3}"/>
              </a:ext>
            </a:extLst>
          </p:cNvPr>
          <p:cNvGrpSpPr/>
          <p:nvPr/>
        </p:nvGrpSpPr>
        <p:grpSpPr>
          <a:xfrm>
            <a:off x="6384175" y="2485053"/>
            <a:ext cx="5384828" cy="4025807"/>
            <a:chOff x="6666253" y="2536150"/>
            <a:chExt cx="5384828" cy="4025807"/>
          </a:xfrm>
        </p:grpSpPr>
        <p:sp>
          <p:nvSpPr>
            <p:cNvPr id="14" name="Espaço Reservado para Conteúdo 2">
              <a:extLst>
                <a:ext uri="{FF2B5EF4-FFF2-40B4-BE49-F238E27FC236}">
                  <a16:creationId xmlns:a16="http://schemas.microsoft.com/office/drawing/2014/main" id="{911C5BFF-B3A9-98D9-66D9-3DE9D9595877}"/>
                </a:ext>
              </a:extLst>
            </p:cNvPr>
            <p:cNvSpPr txBox="1">
              <a:spLocks/>
            </p:cNvSpPr>
            <p:nvPr/>
          </p:nvSpPr>
          <p:spPr bwMode="auto">
            <a:xfrm>
              <a:off x="6994460" y="2536150"/>
              <a:ext cx="5056621" cy="402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lnSpc>
                  <a:spcPct val="100000"/>
                </a:lnSpc>
              </a:pPr>
              <a:r>
                <a:rPr lang="pt-BR" sz="2200" dirty="0">
                  <a:latin typeface="Calibri" pitchFamily="34" charset="0"/>
                  <a:cs typeface="Arial" panose="020B0604020202020204" pitchFamily="34" charset="0"/>
                </a:rPr>
                <a:t>Percentual correspondente ao somatório das quantidades declaradas nos MTRs para as tecnologias Blendagem para Coprocessamento, Reciclagem, Microondas, Tratamento de Efluentes, Aterro de Reservação – RCC, Tratamento Térmico, Barragem de Rejeitos, Compostagem, Disposição em Cava de Mineração, Gaseificação, Biometanização, Pirólise e Rerrefino.</a:t>
              </a:r>
            </a:p>
          </p:txBody>
        </p:sp>
        <p:sp>
          <p:nvSpPr>
            <p:cNvPr id="15" name="Chave Esquerda 14">
              <a:extLst>
                <a:ext uri="{FF2B5EF4-FFF2-40B4-BE49-F238E27FC236}">
                  <a16:creationId xmlns:a16="http://schemas.microsoft.com/office/drawing/2014/main" id="{16A6816F-B9B5-3E22-6867-2E54FDB49A17}"/>
                </a:ext>
              </a:extLst>
            </p:cNvPr>
            <p:cNvSpPr/>
            <p:nvPr/>
          </p:nvSpPr>
          <p:spPr>
            <a:xfrm>
              <a:off x="6666253" y="2801073"/>
              <a:ext cx="328207" cy="2993572"/>
            </a:xfrm>
            <a:prstGeom prst="leftBrace">
              <a:avLst>
                <a:gd name="adj1" fmla="val 8333"/>
                <a:gd name="adj2" fmla="val 76292"/>
              </a:avLst>
            </a:prstGeom>
            <a:noFill/>
            <a:ln w="28575">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spTree>
    <p:extLst>
      <p:ext uri="{BB962C8B-B14F-4D97-AF65-F5344CB8AC3E}">
        <p14:creationId xmlns:p14="http://schemas.microsoft.com/office/powerpoint/2010/main" val="381734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74BA8-4614-44CB-F80E-3FC8867634AF}"/>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F94001FD-5062-7188-537B-E52C28C22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A60D8EC0-1A83-99EB-B64D-7C7BA53E9F2D}"/>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6504F81F-49F5-566F-2EA3-84831956CA4F}"/>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F6F085C3-60E9-1C33-36DF-AD7C85226B3F}"/>
              </a:ext>
            </a:extLst>
          </p:cNvPr>
          <p:cNvSpPr txBox="1">
            <a:spLocks/>
          </p:cNvSpPr>
          <p:nvPr/>
        </p:nvSpPr>
        <p:spPr bwMode="auto">
          <a:xfrm>
            <a:off x="332426" y="1490100"/>
            <a:ext cx="11612647" cy="53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A tecnologia que mais se destaca é o tratamento em </a:t>
            </a:r>
            <a:r>
              <a:rPr lang="pt-BR" sz="2300" b="1" dirty="0">
                <a:solidFill>
                  <a:srgbClr val="008080"/>
                </a:solidFill>
                <a:latin typeface="Calibri" pitchFamily="34" charset="0"/>
                <a:cs typeface="Arial" panose="020B0604020202020204" pitchFamily="34" charset="0"/>
              </a:rPr>
              <a:t>“Autoclave”, </a:t>
            </a:r>
            <a:r>
              <a:rPr lang="pt-BR" sz="2300" dirty="0">
                <a:latin typeface="Calibri" pitchFamily="34" charset="0"/>
                <a:cs typeface="Arial" panose="020B0604020202020204" pitchFamily="34" charset="0"/>
              </a:rPr>
              <a:t>representando a forma de tratamento de </a:t>
            </a:r>
            <a:r>
              <a:rPr lang="pt-BR" sz="2300" b="1" dirty="0">
                <a:solidFill>
                  <a:srgbClr val="008080"/>
                </a:solidFill>
                <a:latin typeface="Calibri" pitchFamily="34" charset="0"/>
                <a:cs typeface="Arial" panose="020B0604020202020204" pitchFamily="34" charset="0"/>
              </a:rPr>
              <a:t>47,14% desses resíduos, considerando todos os grupos de RSS, e de 58,65%, considerando grupos A, B, C e </a:t>
            </a:r>
            <a:r>
              <a:rPr lang="pt-BR" sz="2300" b="1" dirty="0" err="1">
                <a:solidFill>
                  <a:srgbClr val="008080"/>
                </a:solidFill>
                <a:latin typeface="Calibri" pitchFamily="34" charset="0"/>
                <a:cs typeface="Arial" panose="020B0604020202020204" pitchFamily="34" charset="0"/>
              </a:rPr>
              <a:t>E</a:t>
            </a:r>
            <a:r>
              <a:rPr lang="pt-BR" sz="2300" dirty="0">
                <a:latin typeface="Calibri" pitchFamily="34" charset="0"/>
                <a:cs typeface="Arial" panose="020B0604020202020204" pitchFamily="34" charset="0"/>
              </a:rPr>
              <a:t>. </a:t>
            </a:r>
          </a:p>
          <a:p>
            <a:pPr marL="809625" indent="-450850" algn="just">
              <a:lnSpc>
                <a:spcPct val="100000"/>
              </a:lnSpc>
              <a:buFont typeface="Wingdings" panose="05000000000000000000" pitchFamily="2" charset="2"/>
              <a:buChar char="ü"/>
            </a:pPr>
            <a:endParaRPr lang="pt-BR" sz="2000" b="1" dirty="0">
              <a:solidFill>
                <a:srgbClr val="008080"/>
              </a:solidFill>
              <a:latin typeface="Calibri" pitchFamily="34" charset="0"/>
              <a:cs typeface="Arial" panose="020B0604020202020204" pitchFamily="34" charset="0"/>
            </a:endParaRPr>
          </a:p>
        </p:txBody>
      </p:sp>
      <p:sp>
        <p:nvSpPr>
          <p:cNvPr id="4" name="Título 1">
            <a:extLst>
              <a:ext uri="{FF2B5EF4-FFF2-40B4-BE49-F238E27FC236}">
                <a16:creationId xmlns:a16="http://schemas.microsoft.com/office/drawing/2014/main" id="{0AF7039F-6968-1E4B-32E9-6DB833A99A62}"/>
              </a:ext>
            </a:extLst>
          </p:cNvPr>
          <p:cNvSpPr txBox="1">
            <a:spLocks/>
          </p:cNvSpPr>
          <p:nvPr/>
        </p:nvSpPr>
        <p:spPr>
          <a:xfrm>
            <a:off x="385336" y="7811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7" name="Espaço Reservado para Conteúdo 2">
            <a:extLst>
              <a:ext uri="{FF2B5EF4-FFF2-40B4-BE49-F238E27FC236}">
                <a16:creationId xmlns:a16="http://schemas.microsoft.com/office/drawing/2014/main" id="{9495F1AD-D97E-E339-CC52-3043F128155A}"/>
              </a:ext>
            </a:extLst>
          </p:cNvPr>
          <p:cNvSpPr txBox="1">
            <a:spLocks/>
          </p:cNvSpPr>
          <p:nvPr/>
        </p:nvSpPr>
        <p:spPr bwMode="auto">
          <a:xfrm>
            <a:off x="332426" y="2680454"/>
            <a:ext cx="11612647" cy="53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Incineração x aterro classe II: diferença importante quando se comparam os percentuais calculados considerando, respectivamente, todos os grupos de RSS, e somente os RSS de grupos A, B, C e </a:t>
            </a:r>
            <a:r>
              <a:rPr lang="pt-BR" sz="2300" dirty="0" err="1">
                <a:latin typeface="Calibri" pitchFamily="34" charset="0"/>
                <a:cs typeface="Arial" panose="020B0604020202020204" pitchFamily="34" charset="0"/>
              </a:rPr>
              <a:t>E</a:t>
            </a:r>
            <a:r>
              <a:rPr lang="pt-BR" sz="2300" dirty="0">
                <a:latin typeface="Calibri" pitchFamily="34" charset="0"/>
                <a:cs typeface="Arial" panose="020B0604020202020204" pitchFamily="34" charset="0"/>
              </a:rPr>
              <a:t>.</a:t>
            </a:r>
          </a:p>
          <a:p>
            <a:pPr marL="809625" indent="-450850" algn="just">
              <a:lnSpc>
                <a:spcPct val="100000"/>
              </a:lnSpc>
              <a:buFont typeface="Wingdings" panose="05000000000000000000" pitchFamily="2" charset="2"/>
              <a:buChar char="ü"/>
            </a:pPr>
            <a:r>
              <a:rPr lang="pt-BR" sz="2000" dirty="0">
                <a:latin typeface="Calibri" pitchFamily="34" charset="0"/>
                <a:cs typeface="Arial" panose="020B0604020202020204" pitchFamily="34" charset="0"/>
              </a:rPr>
              <a:t>Considerando </a:t>
            </a:r>
            <a:r>
              <a:rPr lang="pt-BR" sz="2000" b="1" dirty="0">
                <a:solidFill>
                  <a:srgbClr val="008080"/>
                </a:solidFill>
                <a:latin typeface="Calibri" pitchFamily="34" charset="0"/>
                <a:cs typeface="Arial" panose="020B0604020202020204" pitchFamily="34" charset="0"/>
              </a:rPr>
              <a:t>todos os grupos de RSS</a:t>
            </a:r>
            <a:r>
              <a:rPr lang="pt-BR" sz="2000" dirty="0">
                <a:latin typeface="Calibri" pitchFamily="34" charset="0"/>
                <a:cs typeface="Arial" panose="020B0604020202020204" pitchFamily="34" charset="0"/>
              </a:rPr>
              <a:t>, a segunda destinação que mais se destaca é a destinação em </a:t>
            </a:r>
            <a:r>
              <a:rPr lang="pt-BR" sz="2000" b="1" dirty="0">
                <a:solidFill>
                  <a:srgbClr val="008080"/>
                </a:solidFill>
                <a:latin typeface="Calibri" pitchFamily="34" charset="0"/>
                <a:cs typeface="Arial" panose="020B0604020202020204" pitchFamily="34" charset="0"/>
              </a:rPr>
              <a:t>“Aterro Classe IIA e IIB” (23,08% do total), seguida da “Incineração” (22,23% do total);</a:t>
            </a:r>
            <a:r>
              <a:rPr lang="pt-BR" sz="2000" dirty="0">
                <a:latin typeface="Calibri" pitchFamily="34" charset="0"/>
                <a:cs typeface="Arial" panose="020B0604020202020204" pitchFamily="34" charset="0"/>
              </a:rPr>
              <a:t> </a:t>
            </a:r>
          </a:p>
          <a:p>
            <a:pPr marL="809625" indent="-450850" algn="just">
              <a:lnSpc>
                <a:spcPct val="100000"/>
              </a:lnSpc>
              <a:buFont typeface="Wingdings" panose="05000000000000000000" pitchFamily="2" charset="2"/>
              <a:buChar char="ü"/>
            </a:pPr>
            <a:r>
              <a:rPr lang="pt-BR" sz="2000" dirty="0">
                <a:latin typeface="Calibri" pitchFamily="34" charset="0"/>
                <a:cs typeface="Arial" panose="020B0604020202020204" pitchFamily="34" charset="0"/>
              </a:rPr>
              <a:t>Considerando na análise </a:t>
            </a:r>
            <a:r>
              <a:rPr lang="pt-BR" sz="2000" b="1" dirty="0">
                <a:solidFill>
                  <a:srgbClr val="008080"/>
                </a:solidFill>
                <a:latin typeface="Calibri" pitchFamily="34" charset="0"/>
                <a:cs typeface="Arial" panose="020B0604020202020204" pitchFamily="34" charset="0"/>
              </a:rPr>
              <a:t>apenas os grupos A, B, C e </a:t>
            </a:r>
            <a:r>
              <a:rPr lang="pt-BR" sz="2000" b="1" dirty="0" err="1">
                <a:solidFill>
                  <a:srgbClr val="008080"/>
                </a:solidFill>
                <a:latin typeface="Calibri" pitchFamily="34" charset="0"/>
                <a:cs typeface="Arial" panose="020B0604020202020204" pitchFamily="34" charset="0"/>
              </a:rPr>
              <a:t>E</a:t>
            </a:r>
            <a:r>
              <a:rPr lang="pt-BR" sz="2000" dirty="0">
                <a:latin typeface="Calibri" pitchFamily="34" charset="0"/>
                <a:cs typeface="Arial" panose="020B0604020202020204" pitchFamily="34" charset="0"/>
              </a:rPr>
              <a:t>, a segunda destinação que mais se destaca é a </a:t>
            </a:r>
            <a:r>
              <a:rPr lang="pt-BR" sz="2000" b="1" dirty="0">
                <a:solidFill>
                  <a:srgbClr val="008080"/>
                </a:solidFill>
                <a:latin typeface="Calibri" pitchFamily="34" charset="0"/>
                <a:cs typeface="Arial" panose="020B0604020202020204" pitchFamily="34" charset="0"/>
              </a:rPr>
              <a:t>“Incineração” (27,59% dos RSS) e, em terceiro lugar, </a:t>
            </a:r>
            <a:r>
              <a:rPr lang="pt-BR" sz="2000" dirty="0">
                <a:latin typeface="Calibri" pitchFamily="34" charset="0"/>
                <a:cs typeface="Arial" panose="020B0604020202020204" pitchFamily="34" charset="0"/>
              </a:rPr>
              <a:t>fica a </a:t>
            </a:r>
            <a:r>
              <a:rPr lang="pt-BR" sz="2000" b="1" dirty="0">
                <a:solidFill>
                  <a:srgbClr val="008080"/>
                </a:solidFill>
                <a:latin typeface="Calibri" pitchFamily="34" charset="0"/>
                <a:cs typeface="Arial" panose="020B0604020202020204" pitchFamily="34" charset="0"/>
              </a:rPr>
              <a:t>destinação em “Aterro Classe IIA e IIB” (5,02%). </a:t>
            </a:r>
          </a:p>
          <a:p>
            <a:pPr marL="809625" indent="-450850" algn="just">
              <a:lnSpc>
                <a:spcPct val="100000"/>
              </a:lnSpc>
              <a:buFont typeface="Wingdings" panose="05000000000000000000" pitchFamily="2" charset="2"/>
              <a:buChar char="ü"/>
            </a:pPr>
            <a:r>
              <a:rPr lang="pt-BR" sz="2000" dirty="0">
                <a:latin typeface="Calibri" pitchFamily="34" charset="0"/>
                <a:cs typeface="Arial" panose="020B0604020202020204" pitchFamily="34" charset="0"/>
              </a:rPr>
              <a:t>A maioria dos RSS destinados a aterros de resíduos não perigosos em 2024 foram de grupo D, de maneira que na análise em que são excluídos os RSS desse grupo, há um impacto considerável sobre os percentuais; em 2024, os quantitativos do grupo D foram muito maiores que em anos anteriores. </a:t>
            </a:r>
            <a:endParaRPr lang="pt-BR" dirty="0">
              <a:solidFill>
                <a:srgbClr val="008080"/>
              </a:solidFill>
              <a:latin typeface="Calibri" pitchFamily="34" charset="0"/>
              <a:cs typeface="Arial" panose="020B0604020202020204" pitchFamily="34" charset="0"/>
            </a:endParaRPr>
          </a:p>
          <a:p>
            <a:pPr marL="809625" indent="-450850" algn="just">
              <a:lnSpc>
                <a:spcPct val="100000"/>
              </a:lnSpc>
              <a:buFont typeface="Wingdings" panose="05000000000000000000" pitchFamily="2" charset="2"/>
              <a:buChar char="ü"/>
            </a:pPr>
            <a:endParaRPr lang="pt-BR" sz="2000" b="1" dirty="0">
              <a:solidFill>
                <a:srgbClr val="008080"/>
              </a:solidFill>
              <a:latin typeface="Calibri" pitchFamily="34" charset="0"/>
              <a:cs typeface="Arial" panose="020B0604020202020204" pitchFamily="34" charset="0"/>
            </a:endParaRPr>
          </a:p>
        </p:txBody>
      </p:sp>
      <p:grpSp>
        <p:nvGrpSpPr>
          <p:cNvPr id="10" name="Agrupar 9">
            <a:extLst>
              <a:ext uri="{FF2B5EF4-FFF2-40B4-BE49-F238E27FC236}">
                <a16:creationId xmlns:a16="http://schemas.microsoft.com/office/drawing/2014/main" id="{342F76D8-D2DE-F940-4995-8595C4EFA42A}"/>
              </a:ext>
            </a:extLst>
          </p:cNvPr>
          <p:cNvGrpSpPr/>
          <p:nvPr/>
        </p:nvGrpSpPr>
        <p:grpSpPr>
          <a:xfrm>
            <a:off x="2941210" y="2753182"/>
            <a:ext cx="6239863" cy="3881717"/>
            <a:chOff x="2941210" y="2753182"/>
            <a:chExt cx="6239863" cy="3881717"/>
          </a:xfrm>
        </p:grpSpPr>
        <p:pic>
          <p:nvPicPr>
            <p:cNvPr id="6" name="Picture 2" descr="http://www.bondtechautoclaves.com/_include/img/work/full/autoclave-06-full.jpg">
              <a:extLst>
                <a:ext uri="{FF2B5EF4-FFF2-40B4-BE49-F238E27FC236}">
                  <a16:creationId xmlns:a16="http://schemas.microsoft.com/office/drawing/2014/main" id="{67C6853D-2828-2A3F-5FB3-821DB3F064F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4" t="14868" r="94" b="15279"/>
            <a:stretch/>
          </p:blipFill>
          <p:spPr bwMode="auto">
            <a:xfrm>
              <a:off x="2941210" y="2753182"/>
              <a:ext cx="5961063" cy="3469960"/>
            </a:xfrm>
            <a:prstGeom prst="rect">
              <a:avLst/>
            </a:prstGeom>
            <a:noFill/>
            <a:extLst>
              <a:ext uri="{909E8E84-426E-40DD-AFC4-6F175D3DCCD1}">
                <a14:hiddenFill xmlns:a14="http://schemas.microsoft.com/office/drawing/2010/main">
                  <a:solidFill>
                    <a:srgbClr val="FFFFFF"/>
                  </a:solidFill>
                </a14:hiddenFill>
              </a:ext>
            </a:extLst>
          </p:spPr>
        </p:pic>
        <p:sp>
          <p:nvSpPr>
            <p:cNvPr id="8" name="Retângulo 7">
              <a:extLst>
                <a:ext uri="{FF2B5EF4-FFF2-40B4-BE49-F238E27FC236}">
                  <a16:creationId xmlns:a16="http://schemas.microsoft.com/office/drawing/2014/main" id="{DF6CCB9D-89D3-A9CF-8D3E-2511FE4E5CCF}"/>
                </a:ext>
              </a:extLst>
            </p:cNvPr>
            <p:cNvSpPr/>
            <p:nvPr/>
          </p:nvSpPr>
          <p:spPr>
            <a:xfrm>
              <a:off x="2952331" y="6296345"/>
              <a:ext cx="6228742" cy="338554"/>
            </a:xfrm>
            <a:prstGeom prst="rect">
              <a:avLst/>
            </a:prstGeom>
          </p:spPr>
          <p:txBody>
            <a:bodyPr wrap="square">
              <a:spAutoFit/>
            </a:bodyPr>
            <a:lstStyle/>
            <a:p>
              <a:r>
                <a:rPr lang="pt-BR" sz="1600" dirty="0">
                  <a:latin typeface="+mn-lt"/>
                </a:rPr>
                <a:t>Equipamento de autoclave. </a:t>
              </a:r>
              <a:r>
                <a:rPr lang="pt-BR" sz="1400" dirty="0">
                  <a:latin typeface="+mn-lt"/>
                </a:rPr>
                <a:t>Fonte: http://www.bondtechautoclaves.com/</a:t>
              </a:r>
            </a:p>
          </p:txBody>
        </p:sp>
      </p:grpSp>
    </p:spTree>
    <p:extLst>
      <p:ext uri="{BB962C8B-B14F-4D97-AF65-F5344CB8AC3E}">
        <p14:creationId xmlns:p14="http://schemas.microsoft.com/office/powerpoint/2010/main" val="183754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A7996-7751-C909-DA24-5DF4F593D4B6}"/>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D76B9D2F-048D-7D94-5877-A83991C3DE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7EF4E795-02FB-F096-DCFA-5DD5EFE98E3F}"/>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B675EBC4-539E-AB9A-BFF4-BE8CD43726B5}"/>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14329189-68B3-C721-982D-60BB3757FC40}"/>
              </a:ext>
            </a:extLst>
          </p:cNvPr>
          <p:cNvSpPr txBox="1">
            <a:spLocks/>
          </p:cNvSpPr>
          <p:nvPr/>
        </p:nvSpPr>
        <p:spPr bwMode="auto">
          <a:xfrm>
            <a:off x="385336" y="1769638"/>
            <a:ext cx="11612647" cy="53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A quarta destinação que mais se destaca, nas duas abordagens, é a disposição em “Aterro Classe I” (destinação de 3,96% dos RSS, quando considerados todos os grupos, e de 4,94% dos RSS, quando considerados apenas os grupos A, B, C e </a:t>
            </a:r>
            <a:r>
              <a:rPr lang="pt-BR" sz="2300" dirty="0" err="1">
                <a:latin typeface="Calibri" pitchFamily="34" charset="0"/>
                <a:cs typeface="Arial" panose="020B0604020202020204" pitchFamily="34" charset="0"/>
              </a:rPr>
              <a:t>E</a:t>
            </a:r>
            <a:r>
              <a:rPr lang="pt-BR" sz="2300" dirty="0">
                <a:latin typeface="Calibri" pitchFamily="34" charset="0"/>
                <a:cs typeface="Arial" panose="020B0604020202020204" pitchFamily="34" charset="0"/>
              </a:rPr>
              <a:t>). </a:t>
            </a: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Na ordem decrescente, está a seguir a destinação “Triagem e Transbordo”, sendo declarada como destinação de 2,57% dos RSS (todos os grupos), e 2,79% dos RSS, na análise que considera apenas grupos A, B, C e </a:t>
            </a:r>
            <a:r>
              <a:rPr lang="pt-BR" sz="2300" dirty="0" err="1">
                <a:latin typeface="Calibri" pitchFamily="34" charset="0"/>
                <a:cs typeface="Arial" panose="020B0604020202020204" pitchFamily="34" charset="0"/>
              </a:rPr>
              <a:t>E</a:t>
            </a:r>
            <a:r>
              <a:rPr lang="pt-BR" sz="2300" dirty="0">
                <a:latin typeface="Calibri" pitchFamily="34" charset="0"/>
                <a:cs typeface="Arial" panose="020B0604020202020204" pitchFamily="34" charset="0"/>
              </a:rPr>
              <a:t>.</a:t>
            </a: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Na sequência, destacam-se “Coprocessamento” e “Reutilização”, ambas representando menos de 1% do total de RSS destinados, tanto na análise que considera todos os RSS quanto na análise que exclui os RSS grupo D dos cálculos. </a:t>
            </a:r>
          </a:p>
        </p:txBody>
      </p:sp>
      <p:sp>
        <p:nvSpPr>
          <p:cNvPr id="4" name="Título 1">
            <a:extLst>
              <a:ext uri="{FF2B5EF4-FFF2-40B4-BE49-F238E27FC236}">
                <a16:creationId xmlns:a16="http://schemas.microsoft.com/office/drawing/2014/main" id="{BDA88217-D593-A29E-0D1A-7B2D3ACB52EA}"/>
              </a:ext>
            </a:extLst>
          </p:cNvPr>
          <p:cNvSpPr txBox="1">
            <a:spLocks/>
          </p:cNvSpPr>
          <p:nvPr/>
        </p:nvSpPr>
        <p:spPr>
          <a:xfrm>
            <a:off x="385336" y="7811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Tree>
    <p:extLst>
      <p:ext uri="{BB962C8B-B14F-4D97-AF65-F5344CB8AC3E}">
        <p14:creationId xmlns:p14="http://schemas.microsoft.com/office/powerpoint/2010/main" val="2247537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5C25B-329E-705F-BC1D-B485AC1E6FC5}"/>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2A631380-42B7-0350-001A-C0B47480A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5BB13BDB-49DA-5204-2ED9-B01D4F5ADB20}"/>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B444444F-8F1E-9FAA-518B-A6C91797A370}"/>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AF0E21BE-848E-8268-5D07-F34007D56BE5}"/>
              </a:ext>
            </a:extLst>
          </p:cNvPr>
          <p:cNvSpPr txBox="1">
            <a:spLocks/>
          </p:cNvSpPr>
          <p:nvPr/>
        </p:nvSpPr>
        <p:spPr bwMode="auto">
          <a:xfrm>
            <a:off x="266218" y="1619163"/>
            <a:ext cx="11597833" cy="53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b="1" dirty="0">
                <a:latin typeface="Calibri" pitchFamily="34" charset="0"/>
                <a:cs typeface="Arial" panose="020B0604020202020204" pitchFamily="34" charset="0"/>
              </a:rPr>
              <a:t>Manutenção da predominância da destinação de RSS por tratamento em autoclave, seguido da incineração </a:t>
            </a:r>
            <a:r>
              <a:rPr lang="pt-BR" sz="2300" dirty="0">
                <a:latin typeface="Calibri" pitchFamily="34" charset="0"/>
                <a:cs typeface="Arial" panose="020B0604020202020204" pitchFamily="34" charset="0"/>
              </a:rPr>
              <a:t>(com a devida ressalva sobre a diferença observada quando avaliados os dados englobando ou excluindo os RSS do grupo D), com </a:t>
            </a:r>
            <a:r>
              <a:rPr lang="pt-BR" sz="2300" b="1" dirty="0">
                <a:latin typeface="Calibri" pitchFamily="34" charset="0"/>
                <a:cs typeface="Arial" panose="020B0604020202020204" pitchFamily="34" charset="0"/>
              </a:rPr>
              <a:t>quantitativos de RSS destinados para essas tecnologias superiores a 82% e inferiores a 88% nos quatro anos de análise </a:t>
            </a:r>
            <a:r>
              <a:rPr lang="pt-BR" sz="2200" dirty="0">
                <a:latin typeface="Calibri" pitchFamily="34" charset="0"/>
                <a:cs typeface="Arial" panose="020B0604020202020204" pitchFamily="34" charset="0"/>
              </a:rPr>
              <a:t>(2024, 2022, 2021 e primeiro ano de obrigatoriedade, de outubro de 2019 a outubro de 2020). </a:t>
            </a:r>
          </a:p>
          <a:p>
            <a:pPr marL="450850" algn="just">
              <a:lnSpc>
                <a:spcPct val="100000"/>
              </a:lnSpc>
              <a:buFont typeface="Wingdings" panose="05000000000000000000" pitchFamily="2" charset="2"/>
              <a:buChar char="ü"/>
            </a:pPr>
            <a:r>
              <a:rPr lang="pt-BR" sz="2050" dirty="0">
                <a:solidFill>
                  <a:srgbClr val="008080"/>
                </a:solidFill>
                <a:latin typeface="Calibri" pitchFamily="34" charset="0"/>
                <a:cs typeface="Arial" panose="020B0604020202020204" pitchFamily="34" charset="0"/>
              </a:rPr>
              <a:t>Quase 60% dos RSS movimentados com MTR em 2024 eram de grupo A, usualmente tratados por incineração ou tratamentos que visem a redução da carga microbiana dos RSS (caso da autoclave); mesmo os RSS de subgrupo A4, que podem ser dispostos em aterro sanitário/classe II sem tratamento, foram destinados em quantidades maiores para “Autoclave” do que para “Aterro Classe IIA e IIB”.  </a:t>
            </a:r>
          </a:p>
          <a:p>
            <a:pPr marL="450850" algn="just">
              <a:lnSpc>
                <a:spcPct val="100000"/>
              </a:lnSpc>
              <a:buFont typeface="Wingdings" panose="05000000000000000000" pitchFamily="2" charset="2"/>
              <a:buChar char="ü"/>
            </a:pPr>
            <a:r>
              <a:rPr lang="pt-BR" sz="2050" dirty="0">
                <a:solidFill>
                  <a:srgbClr val="008080"/>
                </a:solidFill>
                <a:latin typeface="Calibri" pitchFamily="34" charset="0"/>
                <a:cs typeface="Arial" panose="020B0604020202020204" pitchFamily="34" charset="0"/>
              </a:rPr>
              <a:t>Ainda, os RSS de grupo B, que representam 13% do total movimentado, são em maioria destinados por meio de tratamento por “Incineração” e disposição em aterro classe I. </a:t>
            </a:r>
          </a:p>
          <a:p>
            <a:pPr marL="450850" algn="just">
              <a:lnSpc>
                <a:spcPct val="100000"/>
              </a:lnSpc>
              <a:buFont typeface="Wingdings" panose="05000000000000000000" pitchFamily="2" charset="2"/>
              <a:buChar char="ü"/>
            </a:pPr>
            <a:r>
              <a:rPr lang="pt-BR" sz="2050" dirty="0">
                <a:solidFill>
                  <a:srgbClr val="008080"/>
                </a:solidFill>
                <a:latin typeface="Calibri" pitchFamily="34" charset="0"/>
                <a:cs typeface="Arial" panose="020B0604020202020204" pitchFamily="34" charset="0"/>
              </a:rPr>
              <a:t>Os RSS de grupo E devem ser gerenciados conforme o risco presente e, sendo na maioria dos casos de risco biológico ou químico, acabam tendo sua destinação em grande parte também para autoclave e incineração.</a:t>
            </a:r>
          </a:p>
        </p:txBody>
      </p:sp>
      <p:sp>
        <p:nvSpPr>
          <p:cNvPr id="4" name="Título 1">
            <a:extLst>
              <a:ext uri="{FF2B5EF4-FFF2-40B4-BE49-F238E27FC236}">
                <a16:creationId xmlns:a16="http://schemas.microsoft.com/office/drawing/2014/main" id="{512C25A9-973E-C4D3-9B0E-4EA4DF01BF80}"/>
              </a:ext>
            </a:extLst>
          </p:cNvPr>
          <p:cNvSpPr txBox="1">
            <a:spLocks/>
          </p:cNvSpPr>
          <p:nvPr/>
        </p:nvSpPr>
        <p:spPr>
          <a:xfrm>
            <a:off x="385336" y="7811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Tree>
    <p:extLst>
      <p:ext uri="{BB962C8B-B14F-4D97-AF65-F5344CB8AC3E}">
        <p14:creationId xmlns:p14="http://schemas.microsoft.com/office/powerpoint/2010/main" val="318668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1FD42-89EA-3C17-3A0D-6D51C7D16962}"/>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38F8DA53-6921-E220-B858-573579C71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BE4D2366-9F4D-CA4A-990C-AB103ACF08AD}"/>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D1D5F67A-8A5F-0CB4-4C3A-640F70B83078}"/>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FB0E5E13-30A8-86AD-EB42-F3CA5D6838DE}"/>
              </a:ext>
            </a:extLst>
          </p:cNvPr>
          <p:cNvSpPr txBox="1">
            <a:spLocks/>
          </p:cNvSpPr>
          <p:nvPr/>
        </p:nvSpPr>
        <p:spPr bwMode="auto">
          <a:xfrm>
            <a:off x="266218" y="1491838"/>
            <a:ext cx="11597833" cy="5313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Avaliando os percentuais destinados separadamente para “Autoclave” e “Incineração” em 2024 e comparando-os com os valores verificados em panoramas anteriores, considerando análise para os grupos A, B, C e </a:t>
            </a:r>
            <a:r>
              <a:rPr lang="pt-BR" sz="2300" dirty="0" err="1">
                <a:latin typeface="Calibri" pitchFamily="34" charset="0"/>
                <a:cs typeface="Arial" panose="020B0604020202020204" pitchFamily="34" charset="0"/>
              </a:rPr>
              <a:t>E</a:t>
            </a:r>
            <a:r>
              <a:rPr lang="pt-BR" sz="2300" dirty="0">
                <a:latin typeface="Calibri" pitchFamily="34" charset="0"/>
                <a:cs typeface="Arial" panose="020B0604020202020204" pitchFamily="34" charset="0"/>
              </a:rPr>
              <a:t>, verifica-se uma </a:t>
            </a:r>
            <a:r>
              <a:rPr lang="pt-BR" sz="2300" b="1" dirty="0">
                <a:latin typeface="Calibri" pitchFamily="34" charset="0"/>
                <a:cs typeface="Arial" panose="020B0604020202020204" pitchFamily="34" charset="0"/>
              </a:rPr>
              <a:t>diferença expressiva dos percentuais de RSS tratados em “Autoclave” e por “Incineração” em 2024 </a:t>
            </a:r>
            <a:r>
              <a:rPr lang="pt-BR" sz="2300" dirty="0">
                <a:latin typeface="Calibri" pitchFamily="34" charset="0"/>
                <a:cs typeface="Arial" panose="020B0604020202020204" pitchFamily="34" charset="0"/>
              </a:rPr>
              <a:t>(58,65% e 27,59%, respectivamente) </a:t>
            </a:r>
            <a:r>
              <a:rPr lang="pt-BR" sz="2300" b="1" dirty="0">
                <a:latin typeface="Calibri" pitchFamily="34" charset="0"/>
                <a:cs typeface="Arial" panose="020B0604020202020204" pitchFamily="34" charset="0"/>
              </a:rPr>
              <a:t>e em 2022 </a:t>
            </a:r>
            <a:r>
              <a:rPr lang="pt-BR" sz="2300" dirty="0">
                <a:latin typeface="Calibri" pitchFamily="34" charset="0"/>
                <a:cs typeface="Arial" panose="020B0604020202020204" pitchFamily="34" charset="0"/>
              </a:rPr>
              <a:t>(55,07% e 32,76%, respectivamente), </a:t>
            </a:r>
            <a:r>
              <a:rPr lang="pt-BR" sz="2300" b="1" dirty="0">
                <a:latin typeface="Calibri" pitchFamily="34" charset="0"/>
                <a:cs typeface="Arial" panose="020B0604020202020204" pitchFamily="34" charset="0"/>
              </a:rPr>
              <a:t>em relação ao ano-base 2021 </a:t>
            </a:r>
            <a:r>
              <a:rPr lang="pt-BR" sz="2300" dirty="0">
                <a:latin typeface="Calibri" pitchFamily="34" charset="0"/>
                <a:cs typeface="Arial" panose="020B0604020202020204" pitchFamily="34" charset="0"/>
              </a:rPr>
              <a:t>(45,70% e 36,98%, respectivamente) </a:t>
            </a:r>
            <a:r>
              <a:rPr lang="pt-BR" sz="2300" b="1" dirty="0">
                <a:latin typeface="Calibri" pitchFamily="34" charset="0"/>
                <a:cs typeface="Arial" panose="020B0604020202020204" pitchFamily="34" charset="0"/>
              </a:rPr>
              <a:t>e ao período avaliado no primeiro relatório</a:t>
            </a:r>
            <a:r>
              <a:rPr lang="pt-BR" sz="2300" dirty="0">
                <a:latin typeface="Calibri" pitchFamily="34" charset="0"/>
                <a:cs typeface="Arial" panose="020B0604020202020204" pitchFamily="34" charset="0"/>
              </a:rPr>
              <a:t> (45,79% e 38,47%, respectivamente). </a:t>
            </a:r>
          </a:p>
          <a:p>
            <a:pPr marL="358775" indent="266700" algn="just">
              <a:lnSpc>
                <a:spcPct val="100000"/>
              </a:lnSpc>
              <a:buFont typeface="Wingdings" panose="05000000000000000000" pitchFamily="2" charset="2"/>
              <a:buChar char="ü"/>
            </a:pPr>
            <a:r>
              <a:rPr lang="pt-BR" sz="2100" dirty="0">
                <a:solidFill>
                  <a:srgbClr val="008080"/>
                </a:solidFill>
                <a:latin typeface="Calibri" pitchFamily="34" charset="0"/>
                <a:cs typeface="Arial" panose="020B0604020202020204" pitchFamily="34" charset="0"/>
              </a:rPr>
              <a:t>A quantidade de RSS tratada em autoclave, portanto, foi bem superior em 2024 e 2022 em relação aos anos anteriores analisados, atingindo o maior valor em 2024, enquanto o percentual de RSS tratado por incineração se reduziu. </a:t>
            </a:r>
          </a:p>
          <a:p>
            <a:pPr marL="358775" indent="266700" algn="just">
              <a:lnSpc>
                <a:spcPct val="100000"/>
              </a:lnSpc>
              <a:buFont typeface="Wingdings" panose="05000000000000000000" pitchFamily="2" charset="2"/>
              <a:buChar char="ü"/>
            </a:pPr>
            <a:r>
              <a:rPr lang="pt-BR" sz="2100" dirty="0">
                <a:solidFill>
                  <a:srgbClr val="008080"/>
                </a:solidFill>
                <a:latin typeface="Calibri" pitchFamily="34" charset="0"/>
                <a:cs typeface="Arial" panose="020B0604020202020204" pitchFamily="34" charset="0"/>
              </a:rPr>
              <a:t>Essa alteração pode ter relação, em algum grau, com a redução dos percentuais de RSS destinados para “Triagem e Transbordo” em relação a anos anteriores.</a:t>
            </a:r>
          </a:p>
          <a:p>
            <a:pPr marL="358775" indent="266700" algn="just">
              <a:lnSpc>
                <a:spcPct val="100000"/>
              </a:lnSpc>
              <a:buFont typeface="Wingdings" panose="05000000000000000000" pitchFamily="2" charset="2"/>
              <a:buChar char="ü"/>
            </a:pPr>
            <a:r>
              <a:rPr lang="pt-BR" sz="2100" dirty="0">
                <a:solidFill>
                  <a:srgbClr val="008080"/>
                </a:solidFill>
                <a:latin typeface="Calibri" pitchFamily="34" charset="0"/>
                <a:cs typeface="Arial" panose="020B0604020202020204" pitchFamily="34" charset="0"/>
              </a:rPr>
              <a:t>Possibilidade de que tal alteração guarde relação com mudanças no mercado de destinação de RSS, com ampliação do número de empreendimentos e capacidade instalada para </a:t>
            </a:r>
            <a:r>
              <a:rPr lang="pt-BR" sz="2100" dirty="0" err="1">
                <a:solidFill>
                  <a:srgbClr val="008080"/>
                </a:solidFill>
                <a:latin typeface="Calibri" pitchFamily="34" charset="0"/>
                <a:cs typeface="Arial" panose="020B0604020202020204" pitchFamily="34" charset="0"/>
              </a:rPr>
              <a:t>autoclavação</a:t>
            </a:r>
            <a:r>
              <a:rPr lang="pt-BR" sz="2100" dirty="0">
                <a:solidFill>
                  <a:srgbClr val="008080"/>
                </a:solidFill>
                <a:latin typeface="Calibri" pitchFamily="34" charset="0"/>
                <a:cs typeface="Arial" panose="020B0604020202020204" pitchFamily="34" charset="0"/>
              </a:rPr>
              <a:t> de RSS.</a:t>
            </a:r>
          </a:p>
        </p:txBody>
      </p:sp>
      <p:sp>
        <p:nvSpPr>
          <p:cNvPr id="4" name="Título 1">
            <a:extLst>
              <a:ext uri="{FF2B5EF4-FFF2-40B4-BE49-F238E27FC236}">
                <a16:creationId xmlns:a16="http://schemas.microsoft.com/office/drawing/2014/main" id="{8A781CFF-BE25-BA89-83A4-80F4AD11F5B7}"/>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Tree>
    <p:extLst>
      <p:ext uri="{BB962C8B-B14F-4D97-AF65-F5344CB8AC3E}">
        <p14:creationId xmlns:p14="http://schemas.microsoft.com/office/powerpoint/2010/main" val="75630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772A4-038F-E03B-AC4E-44E240E9DDCF}"/>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436BA9DF-0A09-994C-B5DF-551FBA456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290F8937-53DC-0558-39B2-A7D127682C91}"/>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15133CFA-573E-8BC9-7CBA-7599C24AE7DD}"/>
              </a:ext>
            </a:extLst>
          </p:cNvPr>
          <p:cNvSpPr txBox="1">
            <a:spLocks/>
          </p:cNvSpPr>
          <p:nvPr/>
        </p:nvSpPr>
        <p:spPr>
          <a:xfrm>
            <a:off x="385336" y="666866"/>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altLang="pt-BR" sz="2800" b="1" dirty="0">
                <a:solidFill>
                  <a:srgbClr val="006666"/>
                </a:solidFill>
                <a:latin typeface="+mn-lt"/>
              </a:rPr>
              <a:t>Atuação da Diretoria de Resíduos Especiais e Industriais</a:t>
            </a:r>
          </a:p>
        </p:txBody>
      </p:sp>
      <p:sp>
        <p:nvSpPr>
          <p:cNvPr id="4" name="Retângulo 3">
            <a:extLst>
              <a:ext uri="{FF2B5EF4-FFF2-40B4-BE49-F238E27FC236}">
                <a16:creationId xmlns:a16="http://schemas.microsoft.com/office/drawing/2014/main" id="{885C8176-2289-63E3-4ABD-788CCC9922D5}"/>
              </a:ext>
            </a:extLst>
          </p:cNvPr>
          <p:cNvSpPr>
            <a:spLocks noChangeArrowheads="1"/>
          </p:cNvSpPr>
          <p:nvPr/>
        </p:nvSpPr>
        <p:spPr bwMode="auto">
          <a:xfrm>
            <a:off x="238990" y="1374314"/>
            <a:ext cx="11530013" cy="5170646"/>
          </a:xfrm>
          <a:prstGeom prst="rect">
            <a:avLst/>
          </a:prstGeom>
          <a:noFill/>
          <a:ln>
            <a:noFill/>
          </a:ln>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285750" indent="-285750" eaLnBrk="0" hangingPunct="0">
              <a:spcBef>
                <a:spcPct val="20000"/>
              </a:spcBef>
              <a:buFont typeface="Arial" charset="0"/>
              <a:buChar char="–"/>
              <a:defRPr sz="2800">
                <a:solidFill>
                  <a:schemeClr val="tx1"/>
                </a:solidFill>
                <a:latin typeface="Calibri" pitchFamily="34" charset="0"/>
              </a:defRPr>
            </a:lvl2pPr>
            <a:lvl3pPr marL="800100" indent="-3429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0" lvl="1" indent="0" algn="just" eaLnBrk="1" hangingPunct="1">
              <a:spcBef>
                <a:spcPts val="600"/>
              </a:spcBef>
              <a:spcAft>
                <a:spcPts val="600"/>
              </a:spcAft>
              <a:buNone/>
              <a:defRPr/>
            </a:pPr>
            <a:r>
              <a:rPr lang="pt-BR" sz="2000" dirty="0"/>
              <a:t>Integrando a Superintendência de Resíduos, conforme Decreto Estadual 48.706, de 25/10/2023, </a:t>
            </a:r>
            <a:r>
              <a:rPr lang="pt-BR" sz="2000" b="1" dirty="0"/>
              <a:t>a Diretoria de Resíduos Especiais e Industriais tem como competência desenvolver, planejar, executar e monitorar planos, programas, projetos, pesquisas, ações e instrumentos relativos à melhoria da gestão ambiental dos resíduos especiais e dos resíduos oriundos das atividades industriais e da mineração</a:t>
            </a:r>
            <a:r>
              <a:rPr lang="pt-BR" sz="2000" dirty="0"/>
              <a:t>, com atribuições de:</a:t>
            </a:r>
          </a:p>
          <a:p>
            <a:pPr lvl="1" algn="just" eaLnBrk="1" hangingPunct="1">
              <a:spcBef>
                <a:spcPts val="600"/>
              </a:spcBef>
              <a:spcAft>
                <a:spcPts val="600"/>
              </a:spcAft>
              <a:buFont typeface="Arial" charset="0"/>
              <a:buChar char="•"/>
              <a:defRPr/>
            </a:pPr>
            <a:r>
              <a:rPr lang="pt-BR" sz="2000" dirty="0"/>
              <a:t>I – propor diretrizes técnicas para execução das Políticas Nacional e Estadual de Resíduos Sólidos;</a:t>
            </a:r>
          </a:p>
          <a:p>
            <a:pPr lvl="1" algn="just" eaLnBrk="1" hangingPunct="1">
              <a:spcBef>
                <a:spcPts val="600"/>
              </a:spcBef>
              <a:spcAft>
                <a:spcPts val="600"/>
              </a:spcAft>
              <a:buFont typeface="Arial" charset="0"/>
              <a:buChar char="•"/>
              <a:defRPr/>
            </a:pPr>
            <a:r>
              <a:rPr lang="pt-BR" sz="2000" dirty="0"/>
              <a:t>II – fomentar o desenvolvimento de programas e projetos de pesquisa e desenvolvimento e a adoção de boas práticas de gestão e gerenciamento de resíduos industriais, de mineração e especiais, visando à não geração, à redução, à reutilização, à reciclagem, ao tratamento e à disposição final adequada;</a:t>
            </a:r>
          </a:p>
          <a:p>
            <a:pPr lvl="1" algn="just" eaLnBrk="1" hangingPunct="1">
              <a:spcBef>
                <a:spcPts val="600"/>
              </a:spcBef>
              <a:spcAft>
                <a:spcPts val="600"/>
              </a:spcAft>
              <a:buFont typeface="Arial" charset="0"/>
              <a:buChar char="•"/>
              <a:defRPr/>
            </a:pPr>
            <a:r>
              <a:rPr lang="pt-BR" sz="2000" dirty="0"/>
              <a:t>III – orientar e acompanhar os procedimentos de destinação de resíduos industriais, de mineração e especiais;</a:t>
            </a:r>
          </a:p>
          <a:p>
            <a:pPr lvl="1" algn="just" eaLnBrk="1" hangingPunct="1">
              <a:spcBef>
                <a:spcPts val="600"/>
              </a:spcBef>
              <a:spcAft>
                <a:spcPts val="600"/>
              </a:spcAft>
              <a:buFont typeface="Arial" charset="0"/>
              <a:buChar char="•"/>
              <a:defRPr/>
            </a:pPr>
            <a:r>
              <a:rPr lang="pt-BR" sz="2000" b="1" dirty="0"/>
              <a:t>IV – acompanhar e manter o Sistema Estadual de Manifesto de Transporte de Resíduos – MTR, orientar e fiscalizar seus usuários e analisar e monitorar as informações declaradas;</a:t>
            </a:r>
          </a:p>
          <a:p>
            <a:pPr lvl="1" algn="just" eaLnBrk="1" hangingPunct="1">
              <a:spcBef>
                <a:spcPts val="600"/>
              </a:spcBef>
              <a:spcAft>
                <a:spcPts val="600"/>
              </a:spcAft>
              <a:buFont typeface="Arial" charset="0"/>
              <a:buChar char="•"/>
              <a:defRPr/>
            </a:pPr>
            <a:r>
              <a:rPr lang="pt-BR" sz="2000" dirty="0"/>
              <a:t>V – acompanhar a implementação e operação dos sistemas de logística reversa, por meio de instrumentos específicos;</a:t>
            </a:r>
          </a:p>
        </p:txBody>
      </p:sp>
    </p:spTree>
    <p:extLst>
      <p:ext uri="{BB962C8B-B14F-4D97-AF65-F5344CB8AC3E}">
        <p14:creationId xmlns:p14="http://schemas.microsoft.com/office/powerpoint/2010/main" val="3775543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A1972-AFF4-B98A-0550-1F859DD67891}"/>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7A395664-6115-6E03-D5BA-73F23E97B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D461D4ED-5649-E2CF-452F-363A5078C38B}"/>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DBE97C5F-2794-171A-AB07-32F62067CEA7}"/>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4518FCD5-416C-2101-3B4F-0FB70F5DEFD9}"/>
              </a:ext>
            </a:extLst>
          </p:cNvPr>
          <p:cNvSpPr txBox="1">
            <a:spLocks/>
          </p:cNvSpPr>
          <p:nvPr/>
        </p:nvSpPr>
        <p:spPr bwMode="auto">
          <a:xfrm>
            <a:off x="6096000" y="2344384"/>
            <a:ext cx="5768051" cy="450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250" dirty="0">
                <a:latin typeface="Calibri" pitchFamily="34" charset="0"/>
                <a:cs typeface="Arial" panose="020B0604020202020204" pitchFamily="34" charset="0"/>
              </a:rPr>
              <a:t>Das 19.520,737 toneladas de RSS destinados para </a:t>
            </a:r>
            <a:r>
              <a:rPr lang="pt-BR" sz="2250" b="1" dirty="0">
                <a:latin typeface="Calibri" pitchFamily="34" charset="0"/>
                <a:cs typeface="Arial" panose="020B0604020202020204" pitchFamily="34" charset="0"/>
              </a:rPr>
              <a:t>“Autoclave”</a:t>
            </a:r>
            <a:r>
              <a:rPr lang="pt-BR" sz="2250" dirty="0">
                <a:latin typeface="Calibri" pitchFamily="34" charset="0"/>
                <a:cs typeface="Arial" panose="020B0604020202020204" pitchFamily="34" charset="0"/>
              </a:rPr>
              <a:t>, </a:t>
            </a:r>
            <a:r>
              <a:rPr lang="pt-BR" sz="2250" b="1" dirty="0">
                <a:latin typeface="Calibri" pitchFamily="34" charset="0"/>
                <a:cs typeface="Arial" panose="020B0604020202020204" pitchFamily="34" charset="0"/>
              </a:rPr>
              <a:t>85,0% eram do grupo A e 14,62% do grupo E </a:t>
            </a:r>
            <a:r>
              <a:rPr lang="pt-BR" sz="2250" dirty="0">
                <a:latin typeface="Calibri" pitchFamily="34" charset="0"/>
                <a:cs typeface="Arial" panose="020B0604020202020204" pitchFamily="34" charset="0"/>
              </a:rPr>
              <a:t>– somados, os </a:t>
            </a:r>
            <a:r>
              <a:rPr lang="pt-BR" sz="2250" b="1" dirty="0">
                <a:latin typeface="Calibri" pitchFamily="34" charset="0"/>
                <a:cs typeface="Arial" panose="020B0604020202020204" pitchFamily="34" charset="0"/>
              </a:rPr>
              <a:t>RSS dos grupos A e </a:t>
            </a:r>
            <a:r>
              <a:rPr lang="pt-BR" sz="2250" b="1" dirty="0" err="1">
                <a:latin typeface="Calibri" pitchFamily="34" charset="0"/>
                <a:cs typeface="Arial" panose="020B0604020202020204" pitchFamily="34" charset="0"/>
              </a:rPr>
              <a:t>E</a:t>
            </a:r>
            <a:r>
              <a:rPr lang="pt-BR" sz="2250" b="1" dirty="0">
                <a:latin typeface="Calibri" pitchFamily="34" charset="0"/>
                <a:cs typeface="Arial" panose="020B0604020202020204" pitchFamily="34" charset="0"/>
              </a:rPr>
              <a:t> representam 99,64% dos resíduos autoclavados</a:t>
            </a:r>
            <a:r>
              <a:rPr lang="pt-BR" sz="2250" dirty="0">
                <a:latin typeface="Calibri" pitchFamily="34" charset="0"/>
                <a:cs typeface="Arial" panose="020B0604020202020204" pitchFamily="34" charset="0"/>
              </a:rPr>
              <a:t>, considerando a quantidade de RSS de todos os grupos. </a:t>
            </a:r>
          </a:p>
          <a:p>
            <a:pPr marL="342900" indent="-342900" algn="just">
              <a:lnSpc>
                <a:spcPct val="100000"/>
              </a:lnSpc>
              <a:buFont typeface="Arial" panose="020B0604020202020204" pitchFamily="34" charset="0"/>
              <a:buChar char="•"/>
            </a:pPr>
            <a:r>
              <a:rPr lang="pt-BR" sz="2250" dirty="0">
                <a:latin typeface="Calibri" pitchFamily="34" charset="0"/>
                <a:cs typeface="Arial" panose="020B0604020202020204" pitchFamily="34" charset="0"/>
              </a:rPr>
              <a:t>Apesar dos grupos A e </a:t>
            </a:r>
            <a:r>
              <a:rPr lang="pt-BR" sz="2250" dirty="0" err="1">
                <a:latin typeface="Calibri" pitchFamily="34" charset="0"/>
                <a:cs typeface="Arial" panose="020B0604020202020204" pitchFamily="34" charset="0"/>
              </a:rPr>
              <a:t>E</a:t>
            </a:r>
            <a:r>
              <a:rPr lang="pt-BR" sz="2250" dirty="0">
                <a:latin typeface="Calibri" pitchFamily="34" charset="0"/>
                <a:cs typeface="Arial" panose="020B0604020202020204" pitchFamily="34" charset="0"/>
              </a:rPr>
              <a:t> representarem a quase totalidade dos RSS autoclavados, como seria esperado, também houve registro de destinação de RSS dos grupos B, C e D para “Autoclave”.</a:t>
            </a:r>
          </a:p>
          <a:p>
            <a:pPr marL="342900" indent="-342900" algn="just">
              <a:lnSpc>
                <a:spcPct val="100000"/>
              </a:lnSpc>
              <a:buFont typeface="Arial" panose="020B0604020202020204" pitchFamily="34" charset="0"/>
              <a:buChar char="•"/>
            </a:pPr>
            <a:endParaRPr lang="pt-BR" sz="2250" dirty="0">
              <a:latin typeface="Calibri" pitchFamily="34" charset="0"/>
              <a:cs typeface="Arial" panose="020B0604020202020204" pitchFamily="34" charset="0"/>
            </a:endParaRPr>
          </a:p>
        </p:txBody>
      </p:sp>
      <p:sp>
        <p:nvSpPr>
          <p:cNvPr id="4" name="Título 1">
            <a:extLst>
              <a:ext uri="{FF2B5EF4-FFF2-40B4-BE49-F238E27FC236}">
                <a16:creationId xmlns:a16="http://schemas.microsoft.com/office/drawing/2014/main" id="{BBE4DC50-E447-56A5-3E80-7450BD039C11}"/>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6" name="Título 1">
            <a:extLst>
              <a:ext uri="{FF2B5EF4-FFF2-40B4-BE49-F238E27FC236}">
                <a16:creationId xmlns:a16="http://schemas.microsoft.com/office/drawing/2014/main" id="{6B3C2204-E9BC-B1EB-D90F-3099B8244686}"/>
              </a:ext>
            </a:extLst>
          </p:cNvPr>
          <p:cNvSpPr txBox="1">
            <a:spLocks/>
          </p:cNvSpPr>
          <p:nvPr/>
        </p:nvSpPr>
        <p:spPr>
          <a:xfrm>
            <a:off x="503012" y="1169360"/>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600" b="1" dirty="0">
                <a:solidFill>
                  <a:srgbClr val="7030A0"/>
                </a:solidFill>
                <a:latin typeface="+mn-lt"/>
              </a:rPr>
              <a:t>Autoclave</a:t>
            </a:r>
          </a:p>
        </p:txBody>
      </p:sp>
      <p:graphicFrame>
        <p:nvGraphicFramePr>
          <p:cNvPr id="8" name="Tabela 7">
            <a:extLst>
              <a:ext uri="{FF2B5EF4-FFF2-40B4-BE49-F238E27FC236}">
                <a16:creationId xmlns:a16="http://schemas.microsoft.com/office/drawing/2014/main" id="{A804534A-AA26-3F52-72F3-54764F9D944E}"/>
              </a:ext>
            </a:extLst>
          </p:cNvPr>
          <p:cNvGraphicFramePr>
            <a:graphicFrameLocks noGrp="1"/>
          </p:cNvGraphicFramePr>
          <p:nvPr>
            <p:extLst>
              <p:ext uri="{D42A27DB-BD31-4B8C-83A1-F6EECF244321}">
                <p14:modId xmlns:p14="http://schemas.microsoft.com/office/powerpoint/2010/main" val="3487031238"/>
              </p:ext>
            </p:extLst>
          </p:nvPr>
        </p:nvGraphicFramePr>
        <p:xfrm>
          <a:off x="327949" y="2303744"/>
          <a:ext cx="5434014" cy="4091984"/>
        </p:xfrm>
        <a:graphic>
          <a:graphicData uri="http://schemas.openxmlformats.org/drawingml/2006/table">
            <a:tbl>
              <a:tblPr/>
              <a:tblGrid>
                <a:gridCol w="2334468">
                  <a:extLst>
                    <a:ext uri="{9D8B030D-6E8A-4147-A177-3AD203B41FA5}">
                      <a16:colId xmlns:a16="http://schemas.microsoft.com/office/drawing/2014/main" val="2665239968"/>
                    </a:ext>
                  </a:extLst>
                </a:gridCol>
                <a:gridCol w="1549773">
                  <a:extLst>
                    <a:ext uri="{9D8B030D-6E8A-4147-A177-3AD203B41FA5}">
                      <a16:colId xmlns:a16="http://schemas.microsoft.com/office/drawing/2014/main" val="1856510197"/>
                    </a:ext>
                  </a:extLst>
                </a:gridCol>
                <a:gridCol w="1549773">
                  <a:extLst>
                    <a:ext uri="{9D8B030D-6E8A-4147-A177-3AD203B41FA5}">
                      <a16:colId xmlns:a16="http://schemas.microsoft.com/office/drawing/2014/main" val="912076379"/>
                    </a:ext>
                  </a:extLst>
                </a:gridCol>
              </a:tblGrid>
              <a:tr h="314768">
                <a:tc>
                  <a:txBody>
                    <a:bodyPr/>
                    <a:lstStyle/>
                    <a:p>
                      <a:pPr algn="ctr" fontAlgn="ctr">
                        <a:buNone/>
                      </a:pPr>
                      <a:r>
                        <a:rPr lang="pt-BR" sz="1600" b="1" i="0" u="none" strike="noStrike">
                          <a:solidFill>
                            <a:srgbClr val="000000"/>
                          </a:solidFill>
                          <a:effectLst/>
                          <a:latin typeface="Calibri" panose="020F0502020204030204" pitchFamily="34" charset="0"/>
                        </a:rPr>
                        <a:t>Grupo/Subgrupo</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pt-BR" sz="1600" b="1" i="0" u="none" strike="noStrike">
                          <a:solidFill>
                            <a:srgbClr val="000000"/>
                          </a:solidFill>
                          <a:effectLst/>
                          <a:latin typeface="Calibri" panose="020F0502020204030204" pitchFamily="34" charset="0"/>
                        </a:rPr>
                        <a:t>Quantidade (t)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ctr">
                        <a:buNone/>
                      </a:pPr>
                      <a:r>
                        <a:rPr lang="pt-BR" sz="1600" b="1" i="0" u="none" strike="noStrike">
                          <a:solidFill>
                            <a:srgbClr val="000000"/>
                          </a:solidFill>
                          <a:effectLst/>
                          <a:latin typeface="Calibri" panose="020F0502020204030204" pitchFamily="34" charset="0"/>
                        </a:rPr>
                        <a:t>Percentual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3850665594"/>
                  </a:ext>
                </a:extLst>
              </a:tr>
              <a:tr h="314768">
                <a:tc>
                  <a:txBody>
                    <a:bodyPr/>
                    <a:lstStyle/>
                    <a:p>
                      <a:pPr algn="ctr" fontAlgn="ctr">
                        <a:buNone/>
                      </a:pPr>
                      <a:r>
                        <a:rPr lang="pt-BR" sz="1600" b="0" i="0" u="none" strike="noStrike" dirty="0">
                          <a:solidFill>
                            <a:srgbClr val="000000"/>
                          </a:solidFill>
                          <a:effectLst/>
                          <a:latin typeface="Calibri" panose="020F0502020204030204" pitchFamily="34" charset="0"/>
                        </a:rPr>
                        <a:t>A1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3.617,446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18,53%</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692160121"/>
                  </a:ext>
                </a:extLst>
              </a:tr>
              <a:tr h="314768">
                <a:tc>
                  <a:txBody>
                    <a:bodyPr/>
                    <a:lstStyle/>
                    <a:p>
                      <a:pPr algn="ctr" fontAlgn="ctr">
                        <a:buNone/>
                      </a:pPr>
                      <a:r>
                        <a:rPr lang="pt-BR" sz="1600" b="0" i="0" u="none" strike="noStrike">
                          <a:solidFill>
                            <a:srgbClr val="000000"/>
                          </a:solidFill>
                          <a:effectLst/>
                          <a:latin typeface="Calibri" panose="020F0502020204030204" pitchFamily="34" charset="0"/>
                        </a:rPr>
                        <a:t>A2</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56,437</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0,29%</a:t>
                      </a:r>
                    </a:p>
                  </a:txBody>
                  <a:tcPr marL="0" marR="0" marT="0" marB="0" anchor="ctr">
                    <a:lnL>
                      <a:noFill/>
                    </a:lnL>
                    <a:lnR>
                      <a:noFill/>
                    </a:lnR>
                    <a:lnT>
                      <a:noFill/>
                    </a:lnT>
                    <a:lnB>
                      <a:noFill/>
                    </a:lnB>
                    <a:noFill/>
                  </a:tcPr>
                </a:tc>
                <a:extLst>
                  <a:ext uri="{0D108BD9-81ED-4DB2-BD59-A6C34878D82A}">
                    <a16:rowId xmlns:a16="http://schemas.microsoft.com/office/drawing/2014/main" val="580477308"/>
                  </a:ext>
                </a:extLst>
              </a:tr>
              <a:tr h="314768">
                <a:tc>
                  <a:txBody>
                    <a:bodyPr/>
                    <a:lstStyle/>
                    <a:p>
                      <a:pPr algn="ctr" fontAlgn="ctr">
                        <a:buNone/>
                      </a:pPr>
                      <a:r>
                        <a:rPr lang="pt-BR" sz="1600" b="0" i="0" u="none" strike="noStrike">
                          <a:solidFill>
                            <a:srgbClr val="000000"/>
                          </a:solidFill>
                          <a:effectLst/>
                          <a:latin typeface="Calibri" panose="020F0502020204030204" pitchFamily="34" charset="0"/>
                        </a:rPr>
                        <a:t>A3</a:t>
                      </a:r>
                    </a:p>
                  </a:txBody>
                  <a:tcPr marL="0" marR="0" marT="0" marB="0" anchor="ctr">
                    <a:lnL>
                      <a:noFill/>
                    </a:lnL>
                    <a:lnR>
                      <a:noFill/>
                    </a:lnR>
                    <a:lnT>
                      <a:noFill/>
                    </a:lnT>
                    <a:lnB>
                      <a:noFill/>
                    </a:lnB>
                    <a:noFill/>
                  </a:tcPr>
                </a:tc>
                <a:tc>
                  <a:txBody>
                    <a:bodyPr/>
                    <a:lstStyle/>
                    <a:p>
                      <a:pPr algn="ctr" fontAlgn="ctr">
                        <a:buNone/>
                      </a:pPr>
                      <a:r>
                        <a:rPr lang="pt-BR" sz="1600" b="0" i="0" u="none" strike="noStrike" dirty="0">
                          <a:solidFill>
                            <a:srgbClr val="000000"/>
                          </a:solidFill>
                          <a:effectLst/>
                          <a:latin typeface="Calibri" panose="020F0502020204030204" pitchFamily="34" charset="0"/>
                        </a:rPr>
                        <a:t>0,242</a:t>
                      </a:r>
                    </a:p>
                  </a:txBody>
                  <a:tcPr marL="0" marR="0" marT="0" marB="0" anchor="ctr">
                    <a:lnL>
                      <a:noFill/>
                    </a:lnL>
                    <a:lnR>
                      <a:noFill/>
                    </a:lnR>
                    <a:lnT>
                      <a:noFill/>
                    </a:lnT>
                    <a:lnB>
                      <a:noFill/>
                    </a:lnB>
                    <a:noFill/>
                  </a:tcPr>
                </a:tc>
                <a:tc>
                  <a:txBody>
                    <a:bodyPr/>
                    <a:lstStyle/>
                    <a:p>
                      <a:pPr algn="ctr" fontAlgn="ctr">
                        <a:buNone/>
                      </a:pPr>
                      <a:r>
                        <a:rPr lang="pt-BR" sz="1600" b="0" i="0" u="none" strike="noStrike" dirty="0">
                          <a:solidFill>
                            <a:srgbClr val="000000"/>
                          </a:solidFill>
                          <a:effectLst/>
                          <a:latin typeface="Calibri" panose="020F0502020204030204" pitchFamily="34" charset="0"/>
                        </a:rPr>
                        <a:t>0,001%</a:t>
                      </a:r>
                    </a:p>
                  </a:txBody>
                  <a:tcPr marL="0" marR="0" marT="0" marB="0" anchor="ctr">
                    <a:lnL>
                      <a:noFill/>
                    </a:lnL>
                    <a:lnR>
                      <a:noFill/>
                    </a:lnR>
                    <a:lnT>
                      <a:noFill/>
                    </a:lnT>
                    <a:lnB>
                      <a:noFill/>
                    </a:lnB>
                    <a:noFill/>
                  </a:tcPr>
                </a:tc>
                <a:extLst>
                  <a:ext uri="{0D108BD9-81ED-4DB2-BD59-A6C34878D82A}">
                    <a16:rowId xmlns:a16="http://schemas.microsoft.com/office/drawing/2014/main" val="1683725377"/>
                  </a:ext>
                </a:extLst>
              </a:tr>
              <a:tr h="314768">
                <a:tc>
                  <a:txBody>
                    <a:bodyPr/>
                    <a:lstStyle/>
                    <a:p>
                      <a:pPr algn="ctr" fontAlgn="ctr">
                        <a:buNone/>
                      </a:pPr>
                      <a:r>
                        <a:rPr lang="pt-BR" sz="1600" b="0" i="0" u="none" strike="noStrike">
                          <a:solidFill>
                            <a:srgbClr val="000000"/>
                          </a:solidFill>
                          <a:effectLst/>
                          <a:latin typeface="Calibri" panose="020F0502020204030204" pitchFamily="34" charset="0"/>
                        </a:rPr>
                        <a:t>A4</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2.680,055</a:t>
                      </a:r>
                    </a:p>
                  </a:txBody>
                  <a:tcPr marL="0" marR="0" marT="0" marB="0" anchor="ctr">
                    <a:lnL>
                      <a:noFill/>
                    </a:lnL>
                    <a:lnR>
                      <a:noFill/>
                    </a:lnR>
                    <a:lnT>
                      <a:noFill/>
                    </a:lnT>
                    <a:lnB>
                      <a:noFill/>
                    </a:lnB>
                    <a:noFill/>
                  </a:tcPr>
                </a:tc>
                <a:tc>
                  <a:txBody>
                    <a:bodyPr/>
                    <a:lstStyle/>
                    <a:p>
                      <a:pPr algn="ctr" fontAlgn="ctr">
                        <a:buNone/>
                      </a:pPr>
                      <a:r>
                        <a:rPr lang="pt-BR" sz="1600" b="0" i="0" u="none" strike="noStrike" dirty="0">
                          <a:solidFill>
                            <a:srgbClr val="000000"/>
                          </a:solidFill>
                          <a:effectLst/>
                          <a:latin typeface="Calibri" panose="020F0502020204030204" pitchFamily="34" charset="0"/>
                        </a:rPr>
                        <a:t>13,73%</a:t>
                      </a:r>
                    </a:p>
                  </a:txBody>
                  <a:tcPr marL="0" marR="0" marT="0" marB="0" anchor="ctr">
                    <a:lnL>
                      <a:noFill/>
                    </a:lnL>
                    <a:lnR>
                      <a:noFill/>
                    </a:lnR>
                    <a:lnT>
                      <a:noFill/>
                    </a:lnT>
                    <a:lnB>
                      <a:noFill/>
                    </a:lnB>
                    <a:noFill/>
                  </a:tcPr>
                </a:tc>
                <a:extLst>
                  <a:ext uri="{0D108BD9-81ED-4DB2-BD59-A6C34878D82A}">
                    <a16:rowId xmlns:a16="http://schemas.microsoft.com/office/drawing/2014/main" val="1718375188"/>
                  </a:ext>
                </a:extLst>
              </a:tr>
              <a:tr h="314768">
                <a:tc>
                  <a:txBody>
                    <a:bodyPr/>
                    <a:lstStyle/>
                    <a:p>
                      <a:pPr algn="ctr" fontAlgn="ctr">
                        <a:buNone/>
                      </a:pPr>
                      <a:r>
                        <a:rPr lang="pt-BR" sz="1600" b="0" i="0" u="none" strike="noStrike">
                          <a:solidFill>
                            <a:srgbClr val="000000"/>
                          </a:solidFill>
                          <a:effectLst/>
                          <a:latin typeface="Calibri" panose="020F0502020204030204" pitchFamily="34" charset="0"/>
                        </a:rPr>
                        <a:t>A5</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0,916</a:t>
                      </a:r>
                    </a:p>
                  </a:txBody>
                  <a:tcPr marL="0" marR="0" marT="0" marB="0" anchor="ctr">
                    <a:lnL>
                      <a:noFill/>
                    </a:lnL>
                    <a:lnR>
                      <a:noFill/>
                    </a:lnR>
                    <a:lnT>
                      <a:noFill/>
                    </a:lnT>
                    <a:lnB>
                      <a:noFill/>
                    </a:lnB>
                    <a:noFill/>
                  </a:tcPr>
                </a:tc>
                <a:tc>
                  <a:txBody>
                    <a:bodyPr/>
                    <a:lstStyle/>
                    <a:p>
                      <a:pPr algn="ctr" fontAlgn="ctr">
                        <a:buNone/>
                      </a:pPr>
                      <a:r>
                        <a:rPr lang="pt-BR" sz="1600" b="0" i="0" u="none" strike="noStrike" dirty="0">
                          <a:solidFill>
                            <a:srgbClr val="000000"/>
                          </a:solidFill>
                          <a:effectLst/>
                          <a:latin typeface="Calibri" panose="020F0502020204030204" pitchFamily="34" charset="0"/>
                        </a:rPr>
                        <a:t>0,005%</a:t>
                      </a:r>
                    </a:p>
                  </a:txBody>
                  <a:tcPr marL="0" marR="0" marT="0" marB="0" anchor="ctr">
                    <a:lnL>
                      <a:noFill/>
                    </a:lnL>
                    <a:lnR>
                      <a:noFill/>
                    </a:lnR>
                    <a:lnT>
                      <a:noFill/>
                    </a:lnT>
                    <a:lnB>
                      <a:noFill/>
                    </a:lnB>
                    <a:noFill/>
                  </a:tcPr>
                </a:tc>
                <a:extLst>
                  <a:ext uri="{0D108BD9-81ED-4DB2-BD59-A6C34878D82A}">
                    <a16:rowId xmlns:a16="http://schemas.microsoft.com/office/drawing/2014/main" val="433511517"/>
                  </a:ext>
                </a:extLst>
              </a:tr>
              <a:tr h="314768">
                <a:tc>
                  <a:txBody>
                    <a:bodyPr/>
                    <a:lstStyle/>
                    <a:p>
                      <a:pPr algn="ctr" fontAlgn="ctr">
                        <a:buNone/>
                      </a:pPr>
                      <a:r>
                        <a:rPr lang="pt-BR" sz="1600" b="0" i="0" u="none" strike="noStrike">
                          <a:solidFill>
                            <a:srgbClr val="000000"/>
                          </a:solidFill>
                          <a:effectLst/>
                          <a:latin typeface="Calibri" panose="020F0502020204030204" pitchFamily="34" charset="0"/>
                        </a:rPr>
                        <a:t>Grupo A</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10.240,981</a:t>
                      </a:r>
                    </a:p>
                  </a:txBody>
                  <a:tcPr marL="0" marR="0" marT="0" marB="0" anchor="ctr">
                    <a:lnL>
                      <a:noFill/>
                    </a:lnL>
                    <a:lnR>
                      <a:noFill/>
                    </a:lnR>
                    <a:lnT>
                      <a:noFill/>
                    </a:lnT>
                    <a:lnB>
                      <a:noFill/>
                    </a:lnB>
                    <a:noFill/>
                  </a:tcPr>
                </a:tc>
                <a:tc>
                  <a:txBody>
                    <a:bodyPr/>
                    <a:lstStyle/>
                    <a:p>
                      <a:pPr algn="ctr" fontAlgn="ctr">
                        <a:buNone/>
                      </a:pPr>
                      <a:r>
                        <a:rPr lang="pt-BR" sz="1600" b="0" i="0" u="none" strike="noStrike" dirty="0">
                          <a:solidFill>
                            <a:srgbClr val="000000"/>
                          </a:solidFill>
                          <a:effectLst/>
                          <a:latin typeface="Calibri" panose="020F0502020204030204" pitchFamily="34" charset="0"/>
                        </a:rPr>
                        <a:t>52,46%</a:t>
                      </a:r>
                    </a:p>
                  </a:txBody>
                  <a:tcPr marL="0" marR="0" marT="0" marB="0" anchor="ctr">
                    <a:lnL>
                      <a:noFill/>
                    </a:lnL>
                    <a:lnR>
                      <a:noFill/>
                    </a:lnR>
                    <a:lnT>
                      <a:noFill/>
                    </a:lnT>
                    <a:lnB>
                      <a:noFill/>
                    </a:lnB>
                    <a:noFill/>
                  </a:tcPr>
                </a:tc>
                <a:extLst>
                  <a:ext uri="{0D108BD9-81ED-4DB2-BD59-A6C34878D82A}">
                    <a16:rowId xmlns:a16="http://schemas.microsoft.com/office/drawing/2014/main" val="1395820119"/>
                  </a:ext>
                </a:extLst>
              </a:tr>
              <a:tr h="314768">
                <a:tc>
                  <a:txBody>
                    <a:bodyPr/>
                    <a:lstStyle/>
                    <a:p>
                      <a:pPr algn="ctr" fontAlgn="ctr">
                        <a:buNone/>
                      </a:pPr>
                      <a:r>
                        <a:rPr lang="pt-BR" sz="1600" b="1" i="0" u="none" strike="noStrike">
                          <a:solidFill>
                            <a:srgbClr val="000000"/>
                          </a:solidFill>
                          <a:effectLst/>
                          <a:latin typeface="Calibri" panose="020F0502020204030204" pitchFamily="34" charset="0"/>
                        </a:rPr>
                        <a:t>Total Grupo A</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16.596,077</a:t>
                      </a:r>
                    </a:p>
                  </a:txBody>
                  <a:tcPr marL="0" marR="0" marT="0" marB="0" anchor="ctr">
                    <a:lnL>
                      <a:noFill/>
                    </a:lnL>
                    <a:lnR>
                      <a:noFill/>
                    </a:lnR>
                    <a:lnT>
                      <a:noFill/>
                    </a:lnT>
                    <a:lnB>
                      <a:noFill/>
                    </a:lnB>
                    <a:noFill/>
                  </a:tcPr>
                </a:tc>
                <a:tc>
                  <a:txBody>
                    <a:bodyPr/>
                    <a:lstStyle/>
                    <a:p>
                      <a:pPr algn="ctr" fontAlgn="ctr">
                        <a:buNone/>
                      </a:pPr>
                      <a:r>
                        <a:rPr lang="pt-BR" sz="1600" b="1" i="0" u="none" strike="noStrike" dirty="0">
                          <a:solidFill>
                            <a:srgbClr val="000000"/>
                          </a:solidFill>
                          <a:effectLst/>
                          <a:latin typeface="Calibri" panose="020F0502020204030204" pitchFamily="34" charset="0"/>
                        </a:rPr>
                        <a:t>85,02%</a:t>
                      </a:r>
                    </a:p>
                  </a:txBody>
                  <a:tcPr marL="0" marR="0" marT="0" marB="0" anchor="ctr">
                    <a:lnL>
                      <a:noFill/>
                    </a:lnL>
                    <a:lnR>
                      <a:noFill/>
                    </a:lnR>
                    <a:lnT>
                      <a:noFill/>
                    </a:lnT>
                    <a:lnB>
                      <a:noFill/>
                    </a:lnB>
                    <a:noFill/>
                  </a:tcPr>
                </a:tc>
                <a:extLst>
                  <a:ext uri="{0D108BD9-81ED-4DB2-BD59-A6C34878D82A}">
                    <a16:rowId xmlns:a16="http://schemas.microsoft.com/office/drawing/2014/main" val="4015538579"/>
                  </a:ext>
                </a:extLst>
              </a:tr>
              <a:tr h="314768">
                <a:tc>
                  <a:txBody>
                    <a:bodyPr/>
                    <a:lstStyle/>
                    <a:p>
                      <a:pPr algn="ctr" fontAlgn="ctr">
                        <a:buNone/>
                      </a:pPr>
                      <a:r>
                        <a:rPr lang="pt-BR" sz="1600" b="1" i="0" u="none" strike="noStrike" dirty="0">
                          <a:solidFill>
                            <a:srgbClr val="000000"/>
                          </a:solidFill>
                          <a:effectLst/>
                          <a:latin typeface="Calibri" panose="020F0502020204030204" pitchFamily="34" charset="0"/>
                        </a:rPr>
                        <a:t>Total Grupo B</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28,709</a:t>
                      </a:r>
                    </a:p>
                  </a:txBody>
                  <a:tcPr marL="0" marR="0" marT="0" marB="0" anchor="ctr">
                    <a:lnL>
                      <a:noFill/>
                    </a:lnL>
                    <a:lnR>
                      <a:noFill/>
                    </a:lnR>
                    <a:lnT>
                      <a:noFill/>
                    </a:lnT>
                    <a:lnB>
                      <a:noFill/>
                    </a:lnB>
                    <a:noFill/>
                  </a:tcPr>
                </a:tc>
                <a:tc>
                  <a:txBody>
                    <a:bodyPr/>
                    <a:lstStyle/>
                    <a:p>
                      <a:pPr algn="ctr" fontAlgn="ctr">
                        <a:buNone/>
                      </a:pPr>
                      <a:r>
                        <a:rPr lang="pt-BR" sz="1600" b="1" i="0" u="none" strike="noStrike" dirty="0">
                          <a:solidFill>
                            <a:srgbClr val="000000"/>
                          </a:solidFill>
                          <a:effectLst/>
                          <a:latin typeface="Calibri" panose="020F0502020204030204" pitchFamily="34" charset="0"/>
                        </a:rPr>
                        <a:t>0,15%</a:t>
                      </a:r>
                    </a:p>
                  </a:txBody>
                  <a:tcPr marL="0" marR="0" marT="0" marB="0" anchor="ctr">
                    <a:lnL>
                      <a:noFill/>
                    </a:lnL>
                    <a:lnR>
                      <a:noFill/>
                    </a:lnR>
                    <a:lnT>
                      <a:noFill/>
                    </a:lnT>
                    <a:lnB>
                      <a:noFill/>
                    </a:lnB>
                    <a:noFill/>
                  </a:tcPr>
                </a:tc>
                <a:extLst>
                  <a:ext uri="{0D108BD9-81ED-4DB2-BD59-A6C34878D82A}">
                    <a16:rowId xmlns:a16="http://schemas.microsoft.com/office/drawing/2014/main" val="1518941055"/>
                  </a:ext>
                </a:extLst>
              </a:tr>
              <a:tr h="314768">
                <a:tc>
                  <a:txBody>
                    <a:bodyPr/>
                    <a:lstStyle/>
                    <a:p>
                      <a:pPr algn="ctr" fontAlgn="ctr">
                        <a:buNone/>
                      </a:pPr>
                      <a:r>
                        <a:rPr lang="pt-BR" sz="1600" b="1" i="0" u="none" strike="noStrike" dirty="0">
                          <a:solidFill>
                            <a:srgbClr val="000000"/>
                          </a:solidFill>
                          <a:effectLst/>
                          <a:latin typeface="Calibri" panose="020F0502020204030204" pitchFamily="34" charset="0"/>
                        </a:rPr>
                        <a:t>Total Grupo C</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0,018</a:t>
                      </a:r>
                    </a:p>
                  </a:txBody>
                  <a:tcPr marL="0" marR="0" marT="0" marB="0" anchor="ctr">
                    <a:lnL>
                      <a:noFill/>
                    </a:lnL>
                    <a:lnR>
                      <a:noFill/>
                    </a:lnR>
                    <a:lnT>
                      <a:noFill/>
                    </a:lnT>
                    <a:lnB>
                      <a:noFill/>
                    </a:lnB>
                    <a:noFill/>
                  </a:tcPr>
                </a:tc>
                <a:tc>
                  <a:txBody>
                    <a:bodyPr/>
                    <a:lstStyle/>
                    <a:p>
                      <a:pPr algn="ctr" fontAlgn="ctr">
                        <a:buNone/>
                      </a:pPr>
                      <a:r>
                        <a:rPr lang="pt-BR" sz="1600" b="1" i="0" u="none" strike="noStrike" dirty="0">
                          <a:solidFill>
                            <a:srgbClr val="000000"/>
                          </a:solidFill>
                          <a:effectLst/>
                          <a:latin typeface="Calibri" panose="020F0502020204030204" pitchFamily="34" charset="0"/>
                        </a:rPr>
                        <a:t>0,0001%</a:t>
                      </a:r>
                    </a:p>
                  </a:txBody>
                  <a:tcPr marL="0" marR="0" marT="0" marB="0" anchor="ctr">
                    <a:lnL>
                      <a:noFill/>
                    </a:lnL>
                    <a:lnR>
                      <a:noFill/>
                    </a:lnR>
                    <a:lnT>
                      <a:noFill/>
                    </a:lnT>
                    <a:lnB>
                      <a:noFill/>
                    </a:lnB>
                    <a:noFill/>
                  </a:tcPr>
                </a:tc>
                <a:extLst>
                  <a:ext uri="{0D108BD9-81ED-4DB2-BD59-A6C34878D82A}">
                    <a16:rowId xmlns:a16="http://schemas.microsoft.com/office/drawing/2014/main" val="3857527989"/>
                  </a:ext>
                </a:extLst>
              </a:tr>
              <a:tr h="314768">
                <a:tc>
                  <a:txBody>
                    <a:bodyPr/>
                    <a:lstStyle/>
                    <a:p>
                      <a:pPr algn="ctr" fontAlgn="ctr">
                        <a:buNone/>
                      </a:pPr>
                      <a:r>
                        <a:rPr lang="pt-BR" sz="1600" b="1" i="0" u="none" strike="noStrike">
                          <a:solidFill>
                            <a:srgbClr val="000000"/>
                          </a:solidFill>
                          <a:effectLst/>
                          <a:latin typeface="Calibri" panose="020F0502020204030204" pitchFamily="34" charset="0"/>
                        </a:rPr>
                        <a:t>Total Grupo D</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41,999</a:t>
                      </a:r>
                    </a:p>
                  </a:txBody>
                  <a:tcPr marL="0" marR="0" marT="0" marB="0" anchor="ctr">
                    <a:lnL>
                      <a:noFill/>
                    </a:lnL>
                    <a:lnR>
                      <a:noFill/>
                    </a:lnR>
                    <a:lnT>
                      <a:noFill/>
                    </a:lnT>
                    <a:lnB>
                      <a:noFill/>
                    </a:lnB>
                    <a:noFill/>
                  </a:tcPr>
                </a:tc>
                <a:tc>
                  <a:txBody>
                    <a:bodyPr/>
                    <a:lstStyle/>
                    <a:p>
                      <a:pPr algn="ctr" fontAlgn="ctr">
                        <a:buNone/>
                      </a:pPr>
                      <a:r>
                        <a:rPr lang="pt-BR" sz="1600" b="1" i="0" u="none" strike="noStrike" dirty="0">
                          <a:solidFill>
                            <a:srgbClr val="000000"/>
                          </a:solidFill>
                          <a:effectLst/>
                          <a:latin typeface="Calibri" panose="020F0502020204030204" pitchFamily="34" charset="0"/>
                        </a:rPr>
                        <a:t>0,22%</a:t>
                      </a:r>
                    </a:p>
                  </a:txBody>
                  <a:tcPr marL="0" marR="0" marT="0" marB="0" anchor="ctr">
                    <a:lnL>
                      <a:noFill/>
                    </a:lnL>
                    <a:lnR>
                      <a:noFill/>
                    </a:lnR>
                    <a:lnT>
                      <a:noFill/>
                    </a:lnT>
                    <a:lnB>
                      <a:noFill/>
                    </a:lnB>
                    <a:noFill/>
                  </a:tcPr>
                </a:tc>
                <a:extLst>
                  <a:ext uri="{0D108BD9-81ED-4DB2-BD59-A6C34878D82A}">
                    <a16:rowId xmlns:a16="http://schemas.microsoft.com/office/drawing/2014/main" val="3605271893"/>
                  </a:ext>
                </a:extLst>
              </a:tr>
              <a:tr h="314768">
                <a:tc>
                  <a:txBody>
                    <a:bodyPr/>
                    <a:lstStyle/>
                    <a:p>
                      <a:pPr algn="ctr" fontAlgn="ctr">
                        <a:buNone/>
                      </a:pPr>
                      <a:r>
                        <a:rPr lang="pt-BR" sz="1600" b="1" i="0" u="none" strike="noStrike">
                          <a:solidFill>
                            <a:srgbClr val="000000"/>
                          </a:solidFill>
                          <a:effectLst/>
                          <a:latin typeface="Calibri" panose="020F0502020204030204" pitchFamily="34" charset="0"/>
                        </a:rPr>
                        <a:t>Total Grupo 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pt-BR" sz="1600" b="0" i="0" u="none" strike="noStrike">
                          <a:solidFill>
                            <a:srgbClr val="000000"/>
                          </a:solidFill>
                          <a:effectLst/>
                          <a:latin typeface="Calibri" panose="020F0502020204030204" pitchFamily="34" charset="0"/>
                        </a:rPr>
                        <a:t>2.853,934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pt-BR" sz="1600" b="1" i="0" u="none" strike="noStrike">
                          <a:solidFill>
                            <a:srgbClr val="000000"/>
                          </a:solidFill>
                          <a:effectLst/>
                          <a:latin typeface="Calibri" panose="020F0502020204030204" pitchFamily="34" charset="0"/>
                        </a:rPr>
                        <a:t>14,62%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98938845"/>
                  </a:ext>
                </a:extLst>
              </a:tr>
              <a:tr h="314768">
                <a:tc>
                  <a:txBody>
                    <a:bodyPr/>
                    <a:lstStyle/>
                    <a:p>
                      <a:pPr algn="ctr" fontAlgn="ctr">
                        <a:buNone/>
                      </a:pPr>
                      <a:r>
                        <a:rPr lang="pt-BR" sz="1600" b="1" i="0" u="none" strike="noStrike">
                          <a:solidFill>
                            <a:srgbClr val="000000"/>
                          </a:solidFill>
                          <a:effectLst/>
                          <a:latin typeface="Calibri" panose="020F0502020204030204" pitchFamily="34" charset="0"/>
                        </a:rPr>
                        <a:t>Total</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pt-BR" sz="1600" b="0" i="0" u="none" strike="noStrike">
                          <a:solidFill>
                            <a:srgbClr val="000000"/>
                          </a:solidFill>
                          <a:effectLst/>
                          <a:latin typeface="Calibri" panose="020F0502020204030204" pitchFamily="34" charset="0"/>
                        </a:rPr>
                        <a:t>19.520,737</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pt-BR" sz="1600" b="0" i="0" u="none" strike="noStrike" dirty="0">
                          <a:solidFill>
                            <a:srgbClr val="000000"/>
                          </a:solidFill>
                          <a:effectLst/>
                          <a:latin typeface="Calibri" panose="020F0502020204030204" pitchFamily="34" charset="0"/>
                        </a:rPr>
                        <a:t>100,00%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007156259"/>
                  </a:ext>
                </a:extLst>
              </a:tr>
            </a:tbl>
          </a:graphicData>
        </a:graphic>
      </p:graphicFrame>
      <p:sp>
        <p:nvSpPr>
          <p:cNvPr id="7" name="CaixaDeTexto 6">
            <a:extLst>
              <a:ext uri="{FF2B5EF4-FFF2-40B4-BE49-F238E27FC236}">
                <a16:creationId xmlns:a16="http://schemas.microsoft.com/office/drawing/2014/main" id="{4FDA483D-AF83-CBFF-163C-B33430F4D686}"/>
              </a:ext>
            </a:extLst>
          </p:cNvPr>
          <p:cNvSpPr txBox="1"/>
          <p:nvPr/>
        </p:nvSpPr>
        <p:spPr>
          <a:xfrm>
            <a:off x="6540" y="1991692"/>
            <a:ext cx="5961063" cy="261610"/>
          </a:xfrm>
          <a:prstGeom prst="rect">
            <a:avLst/>
          </a:prstGeom>
          <a:noFill/>
        </p:spPr>
        <p:txBody>
          <a:bodyPr wrap="square">
            <a:spAutoFit/>
          </a:bodyPr>
          <a:lstStyle/>
          <a:p>
            <a:pPr marL="165735" algn="just">
              <a:spcAft>
                <a:spcPts val="600"/>
              </a:spcAft>
              <a:buNone/>
            </a:pPr>
            <a:r>
              <a:rPr lang="pt-BR" sz="1100" dirty="0">
                <a:effectLst/>
                <a:latin typeface="+mn-lt"/>
                <a:ea typeface="Times New Roman" panose="02020603050405020304" pitchFamily="18" charset="0"/>
              </a:rPr>
              <a:t>Tabela 5 - Quantidades de RSS autoclavados em 2024, por grupo e total, e respectivos percentuais.</a:t>
            </a:r>
          </a:p>
        </p:txBody>
      </p:sp>
      <p:sp>
        <p:nvSpPr>
          <p:cNvPr id="9" name="Retângulo 8">
            <a:extLst>
              <a:ext uri="{FF2B5EF4-FFF2-40B4-BE49-F238E27FC236}">
                <a16:creationId xmlns:a16="http://schemas.microsoft.com/office/drawing/2014/main" id="{2911A2AB-28A7-ADE7-9006-520A5CEA00B9}"/>
              </a:ext>
            </a:extLst>
          </p:cNvPr>
          <p:cNvSpPr/>
          <p:nvPr/>
        </p:nvSpPr>
        <p:spPr>
          <a:xfrm>
            <a:off x="716280" y="4511040"/>
            <a:ext cx="4754880" cy="32004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D6D0F6A3-A250-C1F6-0236-F768E7824DE9}"/>
              </a:ext>
            </a:extLst>
          </p:cNvPr>
          <p:cNvSpPr/>
          <p:nvPr/>
        </p:nvSpPr>
        <p:spPr>
          <a:xfrm>
            <a:off x="716280" y="5760720"/>
            <a:ext cx="4754880" cy="32004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0416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0EFA7-FC21-AE6D-EB1C-69F4F8E9CC6F}"/>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A5B26B5E-AB17-0D5D-2EA5-1915D4E407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1763DC55-4A0E-E19C-B14A-9011969E558F}"/>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CC3A05D6-009F-9BFF-A601-9E701A60364B}"/>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D0D55011-2AB4-A8E4-452F-70D0F1E7EA81}"/>
              </a:ext>
            </a:extLst>
          </p:cNvPr>
          <p:cNvSpPr txBox="1">
            <a:spLocks/>
          </p:cNvSpPr>
          <p:nvPr/>
        </p:nvSpPr>
        <p:spPr bwMode="auto">
          <a:xfrm>
            <a:off x="266218" y="2073964"/>
            <a:ext cx="11597833" cy="456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55600" indent="-355600" algn="just">
              <a:lnSpc>
                <a:spcPct val="100000"/>
              </a:lnSpc>
              <a:buFont typeface="Arial" panose="020B0604020202020204" pitchFamily="34" charset="0"/>
              <a:buChar char="•"/>
            </a:pPr>
            <a:r>
              <a:rPr lang="pt-BR" sz="2200" dirty="0">
                <a:latin typeface="Calibri" pitchFamily="34" charset="0"/>
                <a:cs typeface="Arial" panose="020B0604020202020204" pitchFamily="34" charset="0"/>
              </a:rPr>
              <a:t>Quase 29 t de RSS grupo B destinadas a “Autoclave”, o que tecnicamente seria inadequado, dado que a </a:t>
            </a:r>
            <a:r>
              <a:rPr lang="pt-BR" sz="2200" dirty="0" err="1">
                <a:latin typeface="Calibri" pitchFamily="34" charset="0"/>
                <a:cs typeface="Arial" panose="020B0604020202020204" pitchFamily="34" charset="0"/>
              </a:rPr>
              <a:t>autoclavação</a:t>
            </a:r>
            <a:r>
              <a:rPr lang="pt-BR" sz="2200" dirty="0">
                <a:latin typeface="Calibri" pitchFamily="34" charset="0"/>
                <a:cs typeface="Arial" panose="020B0604020202020204" pitchFamily="34" charset="0"/>
              </a:rPr>
              <a:t> visa redução da carga microbiana, não sendo aplicável ao tratamento de resíduos de risco químico.</a:t>
            </a:r>
          </a:p>
          <a:p>
            <a:pPr marL="355600" indent="-355600" algn="just">
              <a:lnSpc>
                <a:spcPct val="100000"/>
              </a:lnSpc>
              <a:buFont typeface="Arial" panose="020B0604020202020204" pitchFamily="34" charset="0"/>
              <a:buChar char="•"/>
            </a:pPr>
            <a:r>
              <a:rPr lang="pt-BR" sz="2200" dirty="0">
                <a:latin typeface="Calibri" pitchFamily="34" charset="0"/>
                <a:cs typeface="Arial" panose="020B0604020202020204" pitchFamily="34" charset="0"/>
              </a:rPr>
              <a:t>Cerca de 42 toneladas de RSS do grupo D teriam sido destinados em “Autoclave”; os RSS do grupo D, equiparados aos domiciliares, não possuem risco tal que justifique seu tratamento. </a:t>
            </a:r>
          </a:p>
          <a:p>
            <a:pPr marL="355600" indent="-355600" algn="just">
              <a:lnSpc>
                <a:spcPct val="100000"/>
              </a:lnSpc>
              <a:buFont typeface="Arial" panose="020B0604020202020204" pitchFamily="34" charset="0"/>
              <a:buChar char="•"/>
            </a:pPr>
            <a:r>
              <a:rPr lang="pt-BR" sz="2200" dirty="0">
                <a:latin typeface="Calibri" pitchFamily="34" charset="0"/>
                <a:cs typeface="Arial" panose="020B0604020202020204" pitchFamily="34" charset="0"/>
              </a:rPr>
              <a:t>Ainda, 18,4 quilos de rejeitos radioativos teriam sido destinados à </a:t>
            </a:r>
            <a:r>
              <a:rPr lang="pt-BR" sz="2200" dirty="0" err="1">
                <a:latin typeface="Calibri" pitchFamily="34" charset="0"/>
                <a:cs typeface="Arial" panose="020B0604020202020204" pitchFamily="34" charset="0"/>
              </a:rPr>
              <a:t>autoclavação</a:t>
            </a:r>
            <a:r>
              <a:rPr lang="pt-BR" sz="2200" dirty="0">
                <a:latin typeface="Calibri" pitchFamily="34" charset="0"/>
                <a:cs typeface="Arial" panose="020B0604020202020204" pitchFamily="34" charset="0"/>
              </a:rPr>
              <a:t>, dado que possivelmente está associado a erro na emissão do manifesto. </a:t>
            </a:r>
          </a:p>
          <a:p>
            <a:pPr marL="342900" indent="-342900" algn="just">
              <a:lnSpc>
                <a:spcPct val="100000"/>
              </a:lnSpc>
              <a:buFont typeface="Arial" panose="020B0604020202020204" pitchFamily="34" charset="0"/>
              <a:buChar char="•"/>
            </a:pPr>
            <a:r>
              <a:rPr lang="pt-BR" sz="2200" dirty="0">
                <a:latin typeface="Calibri" pitchFamily="34" charset="0"/>
                <a:cs typeface="Arial" panose="020B0604020202020204" pitchFamily="34" charset="0"/>
              </a:rPr>
              <a:t>Dentre os RSS do grupo A autoclavados, um pequeno percentual seria dos subgrupos A3 e A5, o que não seria adequado por não ser essa a destinação indicada para esses tipos de resíduos. </a:t>
            </a:r>
          </a:p>
          <a:p>
            <a:pPr marL="450850" indent="-92075" algn="just">
              <a:lnSpc>
                <a:spcPct val="100000"/>
              </a:lnSpc>
              <a:buFont typeface="Wingdings" panose="05000000000000000000" pitchFamily="2" charset="2"/>
              <a:buChar char="ü"/>
            </a:pPr>
            <a:r>
              <a:rPr lang="pt-BR" sz="2000" dirty="0">
                <a:solidFill>
                  <a:srgbClr val="008080"/>
                </a:solidFill>
                <a:latin typeface="Calibri" pitchFamily="34" charset="0"/>
                <a:cs typeface="Arial" panose="020B0604020202020204" pitchFamily="34" charset="0"/>
              </a:rPr>
              <a:t> RSS do subgrupo A5 (suspeita ou certeza de contaminação por príons) devem ser incinerados; </a:t>
            </a:r>
          </a:p>
          <a:p>
            <a:pPr marL="450850" indent="-92075" algn="just">
              <a:lnSpc>
                <a:spcPct val="100000"/>
              </a:lnSpc>
              <a:buFont typeface="Wingdings" panose="05000000000000000000" pitchFamily="2" charset="2"/>
              <a:buChar char="ü"/>
            </a:pPr>
            <a:r>
              <a:rPr lang="pt-BR" sz="2000" dirty="0">
                <a:solidFill>
                  <a:srgbClr val="008080"/>
                </a:solidFill>
                <a:latin typeface="Calibri" pitchFamily="34" charset="0"/>
                <a:cs typeface="Arial" panose="020B0604020202020204" pitchFamily="34" charset="0"/>
              </a:rPr>
              <a:t> RSS do subgrupo A3 podem ser cremados, sepultados, incinerados ou, na impossibilidade dessas destinações, ter outra destinação, desde que aprovada pelo órgão ambiental competente.</a:t>
            </a:r>
            <a:endParaRPr lang="pt-BR" dirty="0">
              <a:solidFill>
                <a:srgbClr val="008080"/>
              </a:solidFill>
              <a:latin typeface="Calibri" pitchFamily="34" charset="0"/>
              <a:cs typeface="Arial" panose="020B0604020202020204" pitchFamily="34" charset="0"/>
            </a:endParaRPr>
          </a:p>
        </p:txBody>
      </p:sp>
      <p:sp>
        <p:nvSpPr>
          <p:cNvPr id="4" name="Título 1">
            <a:extLst>
              <a:ext uri="{FF2B5EF4-FFF2-40B4-BE49-F238E27FC236}">
                <a16:creationId xmlns:a16="http://schemas.microsoft.com/office/drawing/2014/main" id="{10AE7E97-EE0E-0B6D-8FB1-6A2D3239E905}"/>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6" name="Título 1">
            <a:extLst>
              <a:ext uri="{FF2B5EF4-FFF2-40B4-BE49-F238E27FC236}">
                <a16:creationId xmlns:a16="http://schemas.microsoft.com/office/drawing/2014/main" id="{5F10A247-6D28-A46A-7B86-1D19544EF9C6}"/>
              </a:ext>
            </a:extLst>
          </p:cNvPr>
          <p:cNvSpPr txBox="1">
            <a:spLocks/>
          </p:cNvSpPr>
          <p:nvPr/>
        </p:nvSpPr>
        <p:spPr>
          <a:xfrm>
            <a:off x="503012" y="1317505"/>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600" b="1" dirty="0">
                <a:solidFill>
                  <a:srgbClr val="7030A0"/>
                </a:solidFill>
                <a:latin typeface="+mn-lt"/>
              </a:rPr>
              <a:t>Autoclave</a:t>
            </a:r>
          </a:p>
        </p:txBody>
      </p:sp>
    </p:spTree>
    <p:extLst>
      <p:ext uri="{BB962C8B-B14F-4D97-AF65-F5344CB8AC3E}">
        <p14:creationId xmlns:p14="http://schemas.microsoft.com/office/powerpoint/2010/main" val="136446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1000"/>
                                        <p:tgtEl>
                                          <p:spTgt spid="3">
                                            <p:txEl>
                                              <p:pRg st="5" end="5"/>
                                            </p:txEl>
                                          </p:spTgt>
                                        </p:tgtEl>
                                      </p:cBhvr>
                                    </p:animEffect>
                                    <p:anim calcmode="lin" valueType="num">
                                      <p:cBhvr>
                                        <p:cTn id="1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107E2-1438-A81B-6904-598516EA446A}"/>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D7F187F8-1600-5EF5-7970-9D87BD030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0DD6482E-A54A-6512-7ED4-18C39C9D194A}"/>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B212F2A9-5D9F-1FA9-85FB-7EC2B9DA036F}"/>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2C774503-521E-26D5-8BC4-876187828076}"/>
              </a:ext>
            </a:extLst>
          </p:cNvPr>
          <p:cNvSpPr txBox="1">
            <a:spLocks/>
          </p:cNvSpPr>
          <p:nvPr/>
        </p:nvSpPr>
        <p:spPr bwMode="auto">
          <a:xfrm>
            <a:off x="5555848" y="1960139"/>
            <a:ext cx="6342927" cy="4503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250" dirty="0">
                <a:latin typeface="Calibri" pitchFamily="34" charset="0"/>
                <a:cs typeface="Arial" panose="020B0604020202020204" pitchFamily="34" charset="0"/>
              </a:rPr>
              <a:t>Das 9.205,022 toneladas de RSS destinados para incineração, 4.856,847 t eram de grupo A e 3.501,242 t eram de grupo B, representando 52,76% e 38,04%, respectivamente, dos RSS incinerados – </a:t>
            </a:r>
            <a:r>
              <a:rPr lang="pt-BR" sz="2250" b="1" dirty="0">
                <a:latin typeface="Calibri" pitchFamily="34" charset="0"/>
                <a:cs typeface="Arial" panose="020B0604020202020204" pitchFamily="34" charset="0"/>
              </a:rPr>
              <a:t>somados, os RSS dos grupos A e B representam 90,8% dos RSS incinerados</a:t>
            </a:r>
            <a:r>
              <a:rPr lang="pt-BR" sz="2250" dirty="0">
                <a:latin typeface="Calibri" pitchFamily="34" charset="0"/>
                <a:cs typeface="Arial" panose="020B0604020202020204" pitchFamily="34" charset="0"/>
              </a:rPr>
              <a:t>, considerando os RSS de todos os grupos. </a:t>
            </a:r>
          </a:p>
          <a:p>
            <a:pPr marL="342900" indent="-342900" algn="just">
              <a:lnSpc>
                <a:spcPct val="100000"/>
              </a:lnSpc>
              <a:buFont typeface="Arial" panose="020B0604020202020204" pitchFamily="34" charset="0"/>
              <a:buChar char="•"/>
            </a:pPr>
            <a:r>
              <a:rPr lang="pt-BR" sz="2250" dirty="0">
                <a:latin typeface="Calibri" pitchFamily="34" charset="0"/>
                <a:cs typeface="Arial" panose="020B0604020202020204" pitchFamily="34" charset="0"/>
              </a:rPr>
              <a:t>Houve registro de destinação de RSS dos grupos C (24,42 quilos) e D (43,18 t) para incineração</a:t>
            </a:r>
            <a:r>
              <a:rPr lang="pt-BR" sz="2000" dirty="0">
                <a:latin typeface="Calibri" pitchFamily="34" charset="0"/>
                <a:cs typeface="Arial" panose="020B0604020202020204" pitchFamily="34" charset="0"/>
              </a:rPr>
              <a:t>.</a:t>
            </a:r>
          </a:p>
          <a:p>
            <a:pPr marL="342900" indent="15875" algn="just">
              <a:lnSpc>
                <a:spcPct val="100000"/>
              </a:lnSpc>
              <a:buFont typeface="Wingdings" panose="05000000000000000000" pitchFamily="2" charset="2"/>
              <a:buChar char="ü"/>
            </a:pPr>
            <a:r>
              <a:rPr lang="pt-BR" sz="2000" dirty="0">
                <a:solidFill>
                  <a:srgbClr val="008080"/>
                </a:solidFill>
                <a:latin typeface="Calibri" pitchFamily="34" charset="0"/>
                <a:cs typeface="Arial" panose="020B0604020202020204" pitchFamily="34" charset="0"/>
              </a:rPr>
              <a:t>Grupo D: equiparados aos domiciliares, desnecessário tratar;</a:t>
            </a:r>
          </a:p>
          <a:p>
            <a:pPr marL="342900" indent="15875" algn="just">
              <a:lnSpc>
                <a:spcPct val="100000"/>
              </a:lnSpc>
              <a:buFont typeface="Wingdings" panose="05000000000000000000" pitchFamily="2" charset="2"/>
              <a:buChar char="ü"/>
            </a:pPr>
            <a:r>
              <a:rPr lang="pt-BR" sz="2000" dirty="0">
                <a:solidFill>
                  <a:srgbClr val="008080"/>
                </a:solidFill>
                <a:latin typeface="Calibri" pitchFamily="34" charset="0"/>
                <a:cs typeface="Arial" panose="020B0604020202020204" pitchFamily="34" charset="0"/>
              </a:rPr>
              <a:t>Grupo C: possível erro na emissão do manifesto.</a:t>
            </a:r>
          </a:p>
          <a:p>
            <a:pPr marL="342900" indent="-342900" algn="just">
              <a:lnSpc>
                <a:spcPct val="100000"/>
              </a:lnSpc>
              <a:buFont typeface="Wingdings" panose="05000000000000000000" pitchFamily="2" charset="2"/>
              <a:buChar char="ü"/>
            </a:pPr>
            <a:endParaRPr lang="pt-BR" sz="2000" dirty="0">
              <a:solidFill>
                <a:srgbClr val="008080"/>
              </a:solidFill>
              <a:latin typeface="Calibri" pitchFamily="34" charset="0"/>
              <a:cs typeface="Arial" panose="020B0604020202020204" pitchFamily="34" charset="0"/>
            </a:endParaRPr>
          </a:p>
          <a:p>
            <a:pPr marL="342900" indent="-342900" algn="just">
              <a:lnSpc>
                <a:spcPct val="100000"/>
              </a:lnSpc>
              <a:buFont typeface="Arial" panose="020B0604020202020204" pitchFamily="34" charset="0"/>
              <a:buChar char="•"/>
            </a:pPr>
            <a:endParaRPr lang="pt-BR" sz="2000" dirty="0">
              <a:latin typeface="Calibri" pitchFamily="34" charset="0"/>
              <a:cs typeface="Arial" panose="020B0604020202020204" pitchFamily="34" charset="0"/>
            </a:endParaRPr>
          </a:p>
        </p:txBody>
      </p:sp>
      <p:sp>
        <p:nvSpPr>
          <p:cNvPr id="4" name="Título 1">
            <a:extLst>
              <a:ext uri="{FF2B5EF4-FFF2-40B4-BE49-F238E27FC236}">
                <a16:creationId xmlns:a16="http://schemas.microsoft.com/office/drawing/2014/main" id="{0A84942A-78D5-69CA-72A1-5B9EC61081AF}"/>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6" name="Título 1">
            <a:extLst>
              <a:ext uri="{FF2B5EF4-FFF2-40B4-BE49-F238E27FC236}">
                <a16:creationId xmlns:a16="http://schemas.microsoft.com/office/drawing/2014/main" id="{66958D97-5CDC-4353-3346-43B68D1DAF6E}"/>
              </a:ext>
            </a:extLst>
          </p:cNvPr>
          <p:cNvSpPr txBox="1">
            <a:spLocks/>
          </p:cNvSpPr>
          <p:nvPr/>
        </p:nvSpPr>
        <p:spPr>
          <a:xfrm>
            <a:off x="503012" y="1382720"/>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600" b="1" dirty="0">
                <a:solidFill>
                  <a:srgbClr val="7030A0"/>
                </a:solidFill>
                <a:latin typeface="+mn-lt"/>
              </a:rPr>
              <a:t>Incineração</a:t>
            </a:r>
          </a:p>
        </p:txBody>
      </p:sp>
      <p:pic>
        <p:nvPicPr>
          <p:cNvPr id="7" name="Imagem 6">
            <a:extLst>
              <a:ext uri="{FF2B5EF4-FFF2-40B4-BE49-F238E27FC236}">
                <a16:creationId xmlns:a16="http://schemas.microsoft.com/office/drawing/2014/main" id="{FC5C7533-36EF-BD2C-DF5F-8F0E475B7CF9}"/>
              </a:ext>
            </a:extLst>
          </p:cNvPr>
          <p:cNvPicPr>
            <a:picLocks noChangeAspect="1"/>
          </p:cNvPicPr>
          <p:nvPr/>
        </p:nvPicPr>
        <p:blipFill>
          <a:blip r:embed="rId4">
            <a:extLst>
              <a:ext uri="{28A0092B-C50C-407E-A947-70E740481C1C}">
                <a14:useLocalDpi xmlns:a14="http://schemas.microsoft.com/office/drawing/2010/main" val="0"/>
              </a:ext>
            </a:extLst>
          </a:blip>
          <a:srcRect l="7060" r="5004"/>
          <a:stretch>
            <a:fillRect/>
          </a:stretch>
        </p:blipFill>
        <p:spPr bwMode="auto">
          <a:xfrm>
            <a:off x="262621" y="2382673"/>
            <a:ext cx="5150734" cy="3740460"/>
          </a:xfrm>
          <a:prstGeom prst="rect">
            <a:avLst/>
          </a:prstGeom>
          <a:noFill/>
          <a:ln>
            <a:solidFill>
              <a:schemeClr val="bg2">
                <a:lumMod val="50000"/>
              </a:schemeClr>
            </a:solidFill>
          </a:ln>
        </p:spPr>
      </p:pic>
    </p:spTree>
    <p:extLst>
      <p:ext uri="{BB962C8B-B14F-4D97-AF65-F5344CB8AC3E}">
        <p14:creationId xmlns:p14="http://schemas.microsoft.com/office/powerpoint/2010/main" val="235695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84E081-45B2-E4DC-72D7-3291093DEC51}"/>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0650912D-ACEE-4374-1808-B8E221DD2B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A4E9648F-13C2-0ED1-BF15-E2F4A31FB99A}"/>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E392F2DB-6036-7EE2-2B97-B6FCBD134D0A}"/>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3425E3D1-A7DD-B208-4A6E-3A0A9B283AB8}"/>
              </a:ext>
            </a:extLst>
          </p:cNvPr>
          <p:cNvSpPr txBox="1">
            <a:spLocks/>
          </p:cNvSpPr>
          <p:nvPr/>
        </p:nvSpPr>
        <p:spPr bwMode="auto">
          <a:xfrm>
            <a:off x="5613400" y="2168572"/>
            <a:ext cx="6278525" cy="446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250" dirty="0">
                <a:latin typeface="Calibri" pitchFamily="34" charset="0"/>
                <a:cs typeface="Arial" panose="020B0604020202020204" pitchFamily="34" charset="0"/>
              </a:rPr>
              <a:t>Das 1.641,81 toneladas de RSS destinados para “Aterro Classe I”, 652,35 eram de grupo A e 975,06 de grupo B - 39,73% e 59,39%, respectivamente, dos RSS dispostos em Aterro Classe I – </a:t>
            </a:r>
            <a:r>
              <a:rPr lang="pt-BR" sz="2250" b="1" dirty="0">
                <a:latin typeface="Calibri" pitchFamily="34" charset="0"/>
                <a:cs typeface="Arial" panose="020B0604020202020204" pitchFamily="34" charset="0"/>
              </a:rPr>
              <a:t>somados, os RSS dos grupos A e B representam 99,12% dos RSS dispostos nesse tipo de aterro</a:t>
            </a:r>
            <a:r>
              <a:rPr lang="pt-BR" sz="2250" dirty="0">
                <a:latin typeface="Calibri" pitchFamily="34" charset="0"/>
                <a:cs typeface="Arial" panose="020B0604020202020204" pitchFamily="34" charset="0"/>
              </a:rPr>
              <a:t>, considerando as quantidades de todos os grupos de RSS.</a:t>
            </a:r>
          </a:p>
          <a:p>
            <a:pPr marL="342900" indent="-342900" algn="just">
              <a:lnSpc>
                <a:spcPct val="100000"/>
              </a:lnSpc>
              <a:buFont typeface="Arial" panose="020B0604020202020204" pitchFamily="34" charset="0"/>
              <a:buChar char="•"/>
            </a:pPr>
            <a:r>
              <a:rPr lang="pt-BR" sz="2250" dirty="0">
                <a:latin typeface="Calibri" pitchFamily="34" charset="0"/>
                <a:cs typeface="Arial" panose="020B0604020202020204" pitchFamily="34" charset="0"/>
              </a:rPr>
              <a:t>Cerca de 13,73 toneladas de RSS de grupo E foram destinados a “Aterro Classe I”; seria esperado serem em grande parte resíduos perfurocortantes com contaminação química.</a:t>
            </a:r>
          </a:p>
          <a:p>
            <a:pPr algn="just">
              <a:lnSpc>
                <a:spcPct val="100000"/>
              </a:lnSpc>
            </a:pPr>
            <a:endParaRPr lang="pt-BR" sz="2250" dirty="0">
              <a:solidFill>
                <a:srgbClr val="008080"/>
              </a:solidFill>
              <a:latin typeface="Calibri" pitchFamily="34" charset="0"/>
              <a:cs typeface="Arial" panose="020B0604020202020204" pitchFamily="34" charset="0"/>
            </a:endParaRPr>
          </a:p>
        </p:txBody>
      </p:sp>
      <p:sp>
        <p:nvSpPr>
          <p:cNvPr id="4" name="Título 1">
            <a:extLst>
              <a:ext uri="{FF2B5EF4-FFF2-40B4-BE49-F238E27FC236}">
                <a16:creationId xmlns:a16="http://schemas.microsoft.com/office/drawing/2014/main" id="{84C2AE81-C9F6-EB10-8AEB-F0BE0E67EDB6}"/>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6" name="Título 1">
            <a:extLst>
              <a:ext uri="{FF2B5EF4-FFF2-40B4-BE49-F238E27FC236}">
                <a16:creationId xmlns:a16="http://schemas.microsoft.com/office/drawing/2014/main" id="{D6B431E1-9312-ED64-8886-01E3BEBE9F09}"/>
              </a:ext>
            </a:extLst>
          </p:cNvPr>
          <p:cNvSpPr txBox="1">
            <a:spLocks/>
          </p:cNvSpPr>
          <p:nvPr/>
        </p:nvSpPr>
        <p:spPr>
          <a:xfrm>
            <a:off x="503012" y="1382720"/>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600" b="1" dirty="0">
                <a:solidFill>
                  <a:srgbClr val="7030A0"/>
                </a:solidFill>
                <a:latin typeface="+mn-lt"/>
              </a:rPr>
              <a:t>Aterro de resíduos perigosos</a:t>
            </a:r>
          </a:p>
        </p:txBody>
      </p:sp>
      <p:graphicFrame>
        <p:nvGraphicFramePr>
          <p:cNvPr id="7" name="Tabela 6">
            <a:extLst>
              <a:ext uri="{FF2B5EF4-FFF2-40B4-BE49-F238E27FC236}">
                <a16:creationId xmlns:a16="http://schemas.microsoft.com/office/drawing/2014/main" id="{96B7B446-F202-6ED0-8604-35298D7B1D62}"/>
              </a:ext>
            </a:extLst>
          </p:cNvPr>
          <p:cNvGraphicFramePr>
            <a:graphicFrameLocks noGrp="1"/>
          </p:cNvGraphicFramePr>
          <p:nvPr>
            <p:extLst>
              <p:ext uri="{D42A27DB-BD31-4B8C-83A1-F6EECF244321}">
                <p14:modId xmlns:p14="http://schemas.microsoft.com/office/powerpoint/2010/main" val="1545621328"/>
              </p:ext>
            </p:extLst>
          </p:nvPr>
        </p:nvGraphicFramePr>
        <p:xfrm>
          <a:off x="745859" y="2693509"/>
          <a:ext cx="4460699" cy="3744584"/>
        </p:xfrm>
        <a:graphic>
          <a:graphicData uri="http://schemas.openxmlformats.org/drawingml/2006/table">
            <a:tbl>
              <a:tblPr/>
              <a:tblGrid>
                <a:gridCol w="1630215">
                  <a:extLst>
                    <a:ext uri="{9D8B030D-6E8A-4147-A177-3AD203B41FA5}">
                      <a16:colId xmlns:a16="http://schemas.microsoft.com/office/drawing/2014/main" val="3714347700"/>
                    </a:ext>
                  </a:extLst>
                </a:gridCol>
                <a:gridCol w="1415242">
                  <a:extLst>
                    <a:ext uri="{9D8B030D-6E8A-4147-A177-3AD203B41FA5}">
                      <a16:colId xmlns:a16="http://schemas.microsoft.com/office/drawing/2014/main" val="2422922902"/>
                    </a:ext>
                  </a:extLst>
                </a:gridCol>
                <a:gridCol w="1415242">
                  <a:extLst>
                    <a:ext uri="{9D8B030D-6E8A-4147-A177-3AD203B41FA5}">
                      <a16:colId xmlns:a16="http://schemas.microsoft.com/office/drawing/2014/main" val="1580616935"/>
                    </a:ext>
                  </a:extLst>
                </a:gridCol>
              </a:tblGrid>
              <a:tr h="374048">
                <a:tc>
                  <a:txBody>
                    <a:bodyPr/>
                    <a:lstStyle/>
                    <a:p>
                      <a:pPr algn="ctr" fontAlgn="ctr">
                        <a:buNone/>
                      </a:pPr>
                      <a:r>
                        <a:rPr lang="pt-BR" sz="1600" b="1" i="0" u="none" strike="noStrike">
                          <a:solidFill>
                            <a:srgbClr val="000000"/>
                          </a:solidFill>
                          <a:effectLst/>
                          <a:latin typeface="Calibri" panose="020F0502020204030204" pitchFamily="34" charset="0"/>
                        </a:rPr>
                        <a:t>Grupo/Subgrupo</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pt-BR" sz="1600" b="1" i="0" u="none" strike="noStrike">
                          <a:solidFill>
                            <a:srgbClr val="000000"/>
                          </a:solidFill>
                          <a:effectLst/>
                          <a:latin typeface="Calibri" panose="020F0502020204030204" pitchFamily="34" charset="0"/>
                        </a:rPr>
                        <a:t>Quantidade (t)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ctr">
                        <a:buNone/>
                      </a:pPr>
                      <a:r>
                        <a:rPr lang="pt-BR" sz="1600" b="1" i="0" u="none" strike="noStrike">
                          <a:solidFill>
                            <a:srgbClr val="000000"/>
                          </a:solidFill>
                          <a:effectLst/>
                          <a:latin typeface="Calibri" panose="020F0502020204030204" pitchFamily="34" charset="0"/>
                        </a:rPr>
                        <a:t>Percentual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3603956403"/>
                  </a:ext>
                </a:extLst>
              </a:tr>
              <a:tr h="280878">
                <a:tc>
                  <a:txBody>
                    <a:bodyPr/>
                    <a:lstStyle/>
                    <a:p>
                      <a:pPr algn="ctr" fontAlgn="ctr">
                        <a:buNone/>
                      </a:pPr>
                      <a:r>
                        <a:rPr lang="pt-BR" sz="1600" b="0" i="0" u="none" strike="noStrike">
                          <a:solidFill>
                            <a:srgbClr val="000000"/>
                          </a:solidFill>
                          <a:effectLst/>
                          <a:latin typeface="Calibri" panose="020F0502020204030204" pitchFamily="34" charset="0"/>
                        </a:rPr>
                        <a:t>A1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52,266</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3,18%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592322218"/>
                  </a:ext>
                </a:extLst>
              </a:tr>
              <a:tr h="280878">
                <a:tc>
                  <a:txBody>
                    <a:bodyPr/>
                    <a:lstStyle/>
                    <a:p>
                      <a:pPr algn="ctr" fontAlgn="ctr">
                        <a:buNone/>
                      </a:pPr>
                      <a:r>
                        <a:rPr lang="pt-BR" sz="1600" b="0" i="0" u="none" strike="noStrike">
                          <a:solidFill>
                            <a:srgbClr val="000000"/>
                          </a:solidFill>
                          <a:effectLst/>
                          <a:latin typeface="Calibri" panose="020F0502020204030204" pitchFamily="34" charset="0"/>
                        </a:rPr>
                        <a:t>A2</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4,103</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0,25%</a:t>
                      </a:r>
                    </a:p>
                  </a:txBody>
                  <a:tcPr marL="0" marR="0" marT="0" marB="0" anchor="ctr">
                    <a:lnL>
                      <a:noFill/>
                    </a:lnL>
                    <a:lnR>
                      <a:noFill/>
                    </a:lnR>
                    <a:lnT>
                      <a:noFill/>
                    </a:lnT>
                    <a:lnB>
                      <a:noFill/>
                    </a:lnB>
                    <a:noFill/>
                  </a:tcPr>
                </a:tc>
                <a:extLst>
                  <a:ext uri="{0D108BD9-81ED-4DB2-BD59-A6C34878D82A}">
                    <a16:rowId xmlns:a16="http://schemas.microsoft.com/office/drawing/2014/main" val="3282596668"/>
                  </a:ext>
                </a:extLst>
              </a:tr>
              <a:tr h="280878">
                <a:tc>
                  <a:txBody>
                    <a:bodyPr/>
                    <a:lstStyle/>
                    <a:p>
                      <a:pPr algn="ctr" fontAlgn="ctr">
                        <a:buNone/>
                      </a:pPr>
                      <a:r>
                        <a:rPr lang="pt-BR" sz="1600" b="0" i="0" u="none" strike="noStrike">
                          <a:solidFill>
                            <a:srgbClr val="000000"/>
                          </a:solidFill>
                          <a:effectLst/>
                          <a:latin typeface="Calibri" panose="020F0502020204030204" pitchFamily="34" charset="0"/>
                        </a:rPr>
                        <a:t>A3</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0,000</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extLst>
                  <a:ext uri="{0D108BD9-81ED-4DB2-BD59-A6C34878D82A}">
                    <a16:rowId xmlns:a16="http://schemas.microsoft.com/office/drawing/2014/main" val="2628001074"/>
                  </a:ext>
                </a:extLst>
              </a:tr>
              <a:tr h="280878">
                <a:tc>
                  <a:txBody>
                    <a:bodyPr/>
                    <a:lstStyle/>
                    <a:p>
                      <a:pPr algn="ctr" fontAlgn="ctr">
                        <a:buNone/>
                      </a:pPr>
                      <a:r>
                        <a:rPr lang="pt-BR" sz="1600" b="0" i="0" u="none" strike="noStrike" dirty="0">
                          <a:solidFill>
                            <a:srgbClr val="000000"/>
                          </a:solidFill>
                          <a:effectLst/>
                          <a:latin typeface="Calibri" panose="020F0502020204030204" pitchFamily="34" charset="0"/>
                        </a:rPr>
                        <a:t>A4</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590,682</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35,98%</a:t>
                      </a:r>
                    </a:p>
                  </a:txBody>
                  <a:tcPr marL="0" marR="0" marT="0" marB="0" anchor="ctr">
                    <a:lnL>
                      <a:noFill/>
                    </a:lnL>
                    <a:lnR>
                      <a:noFill/>
                    </a:lnR>
                    <a:lnT>
                      <a:noFill/>
                    </a:lnT>
                    <a:lnB>
                      <a:noFill/>
                    </a:lnB>
                    <a:noFill/>
                  </a:tcPr>
                </a:tc>
                <a:extLst>
                  <a:ext uri="{0D108BD9-81ED-4DB2-BD59-A6C34878D82A}">
                    <a16:rowId xmlns:a16="http://schemas.microsoft.com/office/drawing/2014/main" val="3968447167"/>
                  </a:ext>
                </a:extLst>
              </a:tr>
              <a:tr h="280878">
                <a:tc>
                  <a:txBody>
                    <a:bodyPr/>
                    <a:lstStyle/>
                    <a:p>
                      <a:pPr algn="ctr" fontAlgn="ctr">
                        <a:buNone/>
                      </a:pPr>
                      <a:r>
                        <a:rPr lang="pt-BR" sz="1600" b="0" i="0" u="none" strike="noStrike">
                          <a:solidFill>
                            <a:srgbClr val="000000"/>
                          </a:solidFill>
                          <a:effectLst/>
                          <a:latin typeface="Calibri" panose="020F0502020204030204" pitchFamily="34" charset="0"/>
                        </a:rPr>
                        <a:t>A5</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0,014</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0,001%</a:t>
                      </a:r>
                    </a:p>
                  </a:txBody>
                  <a:tcPr marL="0" marR="0" marT="0" marB="0" anchor="ctr">
                    <a:lnL>
                      <a:noFill/>
                    </a:lnL>
                    <a:lnR>
                      <a:noFill/>
                    </a:lnR>
                    <a:lnT>
                      <a:noFill/>
                    </a:lnT>
                    <a:lnB>
                      <a:noFill/>
                    </a:lnB>
                    <a:noFill/>
                  </a:tcPr>
                </a:tc>
                <a:extLst>
                  <a:ext uri="{0D108BD9-81ED-4DB2-BD59-A6C34878D82A}">
                    <a16:rowId xmlns:a16="http://schemas.microsoft.com/office/drawing/2014/main" val="2674314077"/>
                  </a:ext>
                </a:extLst>
              </a:tr>
              <a:tr h="280878">
                <a:tc>
                  <a:txBody>
                    <a:bodyPr/>
                    <a:lstStyle/>
                    <a:p>
                      <a:pPr algn="ctr" fontAlgn="ctr">
                        <a:buNone/>
                      </a:pPr>
                      <a:r>
                        <a:rPr lang="pt-BR" sz="1600" b="0" i="0" u="none" strike="noStrike">
                          <a:solidFill>
                            <a:srgbClr val="000000"/>
                          </a:solidFill>
                          <a:effectLst/>
                          <a:latin typeface="Calibri" panose="020F0502020204030204" pitchFamily="34" charset="0"/>
                        </a:rPr>
                        <a:t>Grupo A</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5,288</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0,32%</a:t>
                      </a:r>
                    </a:p>
                  </a:txBody>
                  <a:tcPr marL="0" marR="0" marT="0" marB="0" anchor="ctr">
                    <a:lnL>
                      <a:noFill/>
                    </a:lnL>
                    <a:lnR>
                      <a:noFill/>
                    </a:lnR>
                    <a:lnT>
                      <a:noFill/>
                    </a:lnT>
                    <a:lnB>
                      <a:noFill/>
                    </a:lnB>
                    <a:noFill/>
                  </a:tcPr>
                </a:tc>
                <a:extLst>
                  <a:ext uri="{0D108BD9-81ED-4DB2-BD59-A6C34878D82A}">
                    <a16:rowId xmlns:a16="http://schemas.microsoft.com/office/drawing/2014/main" val="4034494414"/>
                  </a:ext>
                </a:extLst>
              </a:tr>
              <a:tr h="280878">
                <a:tc>
                  <a:txBody>
                    <a:bodyPr/>
                    <a:lstStyle/>
                    <a:p>
                      <a:pPr algn="ctr" fontAlgn="ctr">
                        <a:buNone/>
                      </a:pPr>
                      <a:r>
                        <a:rPr lang="pt-BR" sz="1600" b="1" i="0" u="none" strike="noStrike">
                          <a:solidFill>
                            <a:srgbClr val="000000"/>
                          </a:solidFill>
                          <a:effectLst/>
                          <a:latin typeface="Calibri" panose="020F0502020204030204" pitchFamily="34" charset="0"/>
                        </a:rPr>
                        <a:t>Total Grupo A</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652,354</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39,73%</a:t>
                      </a:r>
                    </a:p>
                  </a:txBody>
                  <a:tcPr marL="0" marR="0" marT="0" marB="0" anchor="ctr">
                    <a:lnL>
                      <a:noFill/>
                    </a:lnL>
                    <a:lnR>
                      <a:noFill/>
                    </a:lnR>
                    <a:lnT>
                      <a:noFill/>
                    </a:lnT>
                    <a:lnB>
                      <a:noFill/>
                    </a:lnB>
                    <a:noFill/>
                  </a:tcPr>
                </a:tc>
                <a:extLst>
                  <a:ext uri="{0D108BD9-81ED-4DB2-BD59-A6C34878D82A}">
                    <a16:rowId xmlns:a16="http://schemas.microsoft.com/office/drawing/2014/main" val="2121795371"/>
                  </a:ext>
                </a:extLst>
              </a:tr>
              <a:tr h="280878">
                <a:tc>
                  <a:txBody>
                    <a:bodyPr/>
                    <a:lstStyle/>
                    <a:p>
                      <a:pPr algn="ctr" fontAlgn="ctr">
                        <a:buNone/>
                      </a:pPr>
                      <a:r>
                        <a:rPr lang="pt-BR" sz="1600" b="1" i="0" u="none" strike="noStrike">
                          <a:solidFill>
                            <a:srgbClr val="000000"/>
                          </a:solidFill>
                          <a:effectLst/>
                          <a:latin typeface="Calibri" panose="020F0502020204030204" pitchFamily="34" charset="0"/>
                        </a:rPr>
                        <a:t>Grupo B</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975,065</a:t>
                      </a:r>
                    </a:p>
                  </a:txBody>
                  <a:tcPr marL="0" marR="0" marT="0" marB="0" anchor="ctr">
                    <a:lnL>
                      <a:noFill/>
                    </a:lnL>
                    <a:lnR>
                      <a:noFill/>
                    </a:lnR>
                    <a:lnT>
                      <a:noFill/>
                    </a:lnT>
                    <a:lnB>
                      <a:noFill/>
                    </a:lnB>
                    <a:noFill/>
                  </a:tcPr>
                </a:tc>
                <a:tc>
                  <a:txBody>
                    <a:bodyPr/>
                    <a:lstStyle/>
                    <a:p>
                      <a:pPr algn="ctr" fontAlgn="ctr">
                        <a:buNone/>
                      </a:pPr>
                      <a:r>
                        <a:rPr lang="pt-BR" sz="1600" b="0" i="0" u="none" strike="noStrike" dirty="0">
                          <a:solidFill>
                            <a:srgbClr val="000000"/>
                          </a:solidFill>
                          <a:effectLst/>
                          <a:latin typeface="Calibri" panose="020F0502020204030204" pitchFamily="34" charset="0"/>
                        </a:rPr>
                        <a:t>59,39%</a:t>
                      </a:r>
                    </a:p>
                  </a:txBody>
                  <a:tcPr marL="0" marR="0" marT="0" marB="0" anchor="ctr">
                    <a:lnL>
                      <a:noFill/>
                    </a:lnL>
                    <a:lnR>
                      <a:noFill/>
                    </a:lnR>
                    <a:lnT>
                      <a:noFill/>
                    </a:lnT>
                    <a:lnB>
                      <a:noFill/>
                    </a:lnB>
                    <a:noFill/>
                  </a:tcPr>
                </a:tc>
                <a:extLst>
                  <a:ext uri="{0D108BD9-81ED-4DB2-BD59-A6C34878D82A}">
                    <a16:rowId xmlns:a16="http://schemas.microsoft.com/office/drawing/2014/main" val="3078379767"/>
                  </a:ext>
                </a:extLst>
              </a:tr>
              <a:tr h="280878">
                <a:tc>
                  <a:txBody>
                    <a:bodyPr/>
                    <a:lstStyle/>
                    <a:p>
                      <a:pPr algn="ctr" fontAlgn="ctr">
                        <a:buNone/>
                      </a:pPr>
                      <a:r>
                        <a:rPr lang="pt-BR" sz="1600" b="1" i="0" u="none" strike="noStrike">
                          <a:solidFill>
                            <a:srgbClr val="000000"/>
                          </a:solidFill>
                          <a:effectLst/>
                          <a:latin typeface="Calibri" panose="020F0502020204030204" pitchFamily="34" charset="0"/>
                        </a:rPr>
                        <a:t>Grupo C</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0,000</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extLst>
                  <a:ext uri="{0D108BD9-81ED-4DB2-BD59-A6C34878D82A}">
                    <a16:rowId xmlns:a16="http://schemas.microsoft.com/office/drawing/2014/main" val="2275949671"/>
                  </a:ext>
                </a:extLst>
              </a:tr>
              <a:tr h="280878">
                <a:tc>
                  <a:txBody>
                    <a:bodyPr/>
                    <a:lstStyle/>
                    <a:p>
                      <a:pPr algn="ctr" fontAlgn="ctr">
                        <a:buNone/>
                      </a:pPr>
                      <a:r>
                        <a:rPr lang="pt-BR" sz="1600" b="1" i="0" u="none" strike="noStrike">
                          <a:solidFill>
                            <a:srgbClr val="000000"/>
                          </a:solidFill>
                          <a:effectLst/>
                          <a:latin typeface="Calibri" panose="020F0502020204030204" pitchFamily="34" charset="0"/>
                        </a:rPr>
                        <a:t>Grupo D</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0,660</a:t>
                      </a:r>
                    </a:p>
                  </a:txBody>
                  <a:tcPr marL="0" marR="0" marT="0" marB="0" anchor="ctr">
                    <a:lnL>
                      <a:noFill/>
                    </a:lnL>
                    <a:lnR>
                      <a:noFill/>
                    </a:lnR>
                    <a:lnT>
                      <a:noFill/>
                    </a:lnT>
                    <a:lnB>
                      <a:noFill/>
                    </a:lnB>
                    <a:noFill/>
                  </a:tcPr>
                </a:tc>
                <a:tc>
                  <a:txBody>
                    <a:bodyPr/>
                    <a:lstStyle/>
                    <a:p>
                      <a:pPr algn="ctr" fontAlgn="ctr">
                        <a:buNone/>
                      </a:pPr>
                      <a:r>
                        <a:rPr lang="pt-BR" sz="1600" b="0" i="0" u="none" strike="noStrike">
                          <a:solidFill>
                            <a:srgbClr val="000000"/>
                          </a:solidFill>
                          <a:effectLst/>
                          <a:latin typeface="Calibri" panose="020F0502020204030204" pitchFamily="34" charset="0"/>
                        </a:rPr>
                        <a:t>0,04%</a:t>
                      </a:r>
                    </a:p>
                  </a:txBody>
                  <a:tcPr marL="0" marR="0" marT="0" marB="0" anchor="ctr">
                    <a:lnL>
                      <a:noFill/>
                    </a:lnL>
                    <a:lnR>
                      <a:noFill/>
                    </a:lnR>
                    <a:lnT>
                      <a:noFill/>
                    </a:lnT>
                    <a:lnB>
                      <a:noFill/>
                    </a:lnB>
                    <a:noFill/>
                  </a:tcPr>
                </a:tc>
                <a:extLst>
                  <a:ext uri="{0D108BD9-81ED-4DB2-BD59-A6C34878D82A}">
                    <a16:rowId xmlns:a16="http://schemas.microsoft.com/office/drawing/2014/main" val="3824310726"/>
                  </a:ext>
                </a:extLst>
              </a:tr>
              <a:tr h="280878">
                <a:tc>
                  <a:txBody>
                    <a:bodyPr/>
                    <a:lstStyle/>
                    <a:p>
                      <a:pPr algn="ctr" fontAlgn="ctr">
                        <a:buNone/>
                      </a:pPr>
                      <a:r>
                        <a:rPr lang="pt-BR" sz="1600" b="1" i="0" u="none" strike="noStrike">
                          <a:solidFill>
                            <a:srgbClr val="000000"/>
                          </a:solidFill>
                          <a:effectLst/>
                          <a:latin typeface="Calibri" panose="020F0502020204030204" pitchFamily="34" charset="0"/>
                        </a:rPr>
                        <a:t>Grupo 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pt-BR" sz="1600" b="0" i="0" u="none" strike="noStrike">
                          <a:solidFill>
                            <a:srgbClr val="000000"/>
                          </a:solidFill>
                          <a:effectLst/>
                          <a:latin typeface="Calibri" panose="020F0502020204030204" pitchFamily="34" charset="0"/>
                        </a:rPr>
                        <a:t>13,734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pt-BR" sz="1600" b="0" i="0" u="none" strike="noStrike">
                          <a:solidFill>
                            <a:srgbClr val="000000"/>
                          </a:solidFill>
                          <a:effectLst/>
                          <a:latin typeface="Calibri" panose="020F0502020204030204" pitchFamily="34" charset="0"/>
                        </a:rPr>
                        <a:t>0,84%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53238622"/>
                  </a:ext>
                </a:extLst>
              </a:tr>
              <a:tr h="280878">
                <a:tc>
                  <a:txBody>
                    <a:bodyPr/>
                    <a:lstStyle/>
                    <a:p>
                      <a:pPr algn="ctr" fontAlgn="ctr">
                        <a:buNone/>
                      </a:pPr>
                      <a:r>
                        <a:rPr lang="pt-BR" sz="1600" b="1" i="0" u="none" strike="noStrike">
                          <a:solidFill>
                            <a:srgbClr val="000000"/>
                          </a:solidFill>
                          <a:effectLst/>
                          <a:latin typeface="Calibri" panose="020F0502020204030204" pitchFamily="34" charset="0"/>
                        </a:rPr>
                        <a:t>Total</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pt-BR" sz="1600" b="0" i="0" u="none" strike="noStrike">
                          <a:solidFill>
                            <a:srgbClr val="000000"/>
                          </a:solidFill>
                          <a:effectLst/>
                          <a:latin typeface="Calibri" panose="020F0502020204030204" pitchFamily="34" charset="0"/>
                        </a:rPr>
                        <a:t>1.641,813</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pt-BR" sz="1600" b="0" i="0" u="none" strike="noStrike" dirty="0">
                          <a:solidFill>
                            <a:srgbClr val="000000"/>
                          </a:solidFill>
                          <a:effectLst/>
                          <a:latin typeface="Calibri" panose="020F0502020204030204" pitchFamily="34" charset="0"/>
                        </a:rPr>
                        <a:t>100,00%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3605092831"/>
                  </a:ext>
                </a:extLst>
              </a:tr>
            </a:tbl>
          </a:graphicData>
        </a:graphic>
      </p:graphicFrame>
      <p:sp>
        <p:nvSpPr>
          <p:cNvPr id="8" name="CaixaDeTexto 7">
            <a:extLst>
              <a:ext uri="{FF2B5EF4-FFF2-40B4-BE49-F238E27FC236}">
                <a16:creationId xmlns:a16="http://schemas.microsoft.com/office/drawing/2014/main" id="{75AB7742-63EB-754A-516E-00A6242A76A8}"/>
              </a:ext>
            </a:extLst>
          </p:cNvPr>
          <p:cNvSpPr txBox="1"/>
          <p:nvPr/>
        </p:nvSpPr>
        <p:spPr>
          <a:xfrm>
            <a:off x="503012" y="2262622"/>
            <a:ext cx="4727379" cy="430887"/>
          </a:xfrm>
          <a:prstGeom prst="rect">
            <a:avLst/>
          </a:prstGeom>
          <a:noFill/>
        </p:spPr>
        <p:txBody>
          <a:bodyPr wrap="square">
            <a:spAutoFit/>
          </a:bodyPr>
          <a:lstStyle/>
          <a:p>
            <a:pPr marL="165735" algn="ctr">
              <a:spcAft>
                <a:spcPts val="600"/>
              </a:spcAft>
              <a:buNone/>
            </a:pPr>
            <a:r>
              <a:rPr lang="pt-BR" sz="1100" dirty="0">
                <a:effectLst/>
                <a:latin typeface="+mn-lt"/>
                <a:ea typeface="Times New Roman" panose="02020603050405020304" pitchFamily="18" charset="0"/>
              </a:rPr>
              <a:t>Tabela 6 - Quantidades de RSS encaminhados para aterr</a:t>
            </a:r>
            <a:r>
              <a:rPr lang="pt-BR" sz="1100" dirty="0">
                <a:latin typeface="+mn-lt"/>
                <a:ea typeface="Times New Roman" panose="02020603050405020304" pitchFamily="18" charset="0"/>
              </a:rPr>
              <a:t>o de resíduos classe I</a:t>
            </a:r>
            <a:r>
              <a:rPr lang="pt-BR" sz="1100" dirty="0">
                <a:effectLst/>
                <a:latin typeface="+mn-lt"/>
                <a:ea typeface="Times New Roman" panose="02020603050405020304" pitchFamily="18" charset="0"/>
              </a:rPr>
              <a:t> em 2024, por grupo e total, e respectivos percentuais.</a:t>
            </a:r>
          </a:p>
        </p:txBody>
      </p:sp>
      <p:sp>
        <p:nvSpPr>
          <p:cNvPr id="9" name="Retângulo 8">
            <a:extLst>
              <a:ext uri="{FF2B5EF4-FFF2-40B4-BE49-F238E27FC236}">
                <a16:creationId xmlns:a16="http://schemas.microsoft.com/office/drawing/2014/main" id="{6C4AFFA9-EE39-1A06-8DCB-79AA07B7C6C4}"/>
              </a:ext>
            </a:extLst>
          </p:cNvPr>
          <p:cNvSpPr/>
          <p:nvPr/>
        </p:nvSpPr>
        <p:spPr>
          <a:xfrm>
            <a:off x="901700" y="4762500"/>
            <a:ext cx="4013200" cy="27940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84F6F6E5-5AE5-FE22-A361-AE5545E57A32}"/>
              </a:ext>
            </a:extLst>
          </p:cNvPr>
          <p:cNvSpPr/>
          <p:nvPr/>
        </p:nvSpPr>
        <p:spPr>
          <a:xfrm>
            <a:off x="901700" y="5063331"/>
            <a:ext cx="4013200" cy="27940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3364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C29EF-8AA4-A58A-7AC6-49807B75873C}"/>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2E9B86EA-34C5-C8C0-B200-B792484F1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59D9CE96-FF47-A284-970D-0F5C075FCFCC}"/>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B4EA4193-C484-43A4-7D28-691849ACCF54}"/>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4709D89C-0770-FA5A-C46C-BD7384C319AF}"/>
              </a:ext>
            </a:extLst>
          </p:cNvPr>
          <p:cNvSpPr txBox="1">
            <a:spLocks/>
          </p:cNvSpPr>
          <p:nvPr/>
        </p:nvSpPr>
        <p:spPr bwMode="auto">
          <a:xfrm>
            <a:off x="385336" y="2097426"/>
            <a:ext cx="11383667" cy="458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200" dirty="0">
                <a:latin typeface="Calibri" pitchFamily="34" charset="0"/>
                <a:cs typeface="Arial" panose="020B0604020202020204" pitchFamily="34" charset="0"/>
              </a:rPr>
              <a:t>Também houve registro de destinação de 660 quilos de RSS do grupo D para esse tipo de aterro, o que não seria esperado nem necessário, pelo fato desses resíduos não serem perigosos.</a:t>
            </a:r>
          </a:p>
          <a:p>
            <a:pPr marL="342900" indent="12700" algn="just">
              <a:lnSpc>
                <a:spcPct val="100000"/>
              </a:lnSpc>
              <a:buFont typeface="Wingdings" panose="05000000000000000000" pitchFamily="2" charset="2"/>
              <a:buChar char="ü"/>
            </a:pPr>
            <a:r>
              <a:rPr lang="pt-BR" sz="2000" dirty="0">
                <a:solidFill>
                  <a:srgbClr val="008080"/>
                </a:solidFill>
                <a:latin typeface="Calibri" pitchFamily="34" charset="0"/>
                <a:cs typeface="Arial" panose="020B0604020202020204" pitchFamily="34" charset="0"/>
              </a:rPr>
              <a:t> RSS do grupo D devem ser encaminhados prioritariamente para reutilização, reciclagem, compostagem, logística reversa ou aproveitamento energético, em detrimento da disposição final, conforme ordem estabelecida na PNRS; os rejeitos seriam dispostos em </a:t>
            </a:r>
            <a:r>
              <a:rPr lang="pt-BR" sz="2000" u="sng" dirty="0">
                <a:solidFill>
                  <a:srgbClr val="008080"/>
                </a:solidFill>
                <a:latin typeface="Calibri" pitchFamily="34" charset="0"/>
                <a:cs typeface="Arial" panose="020B0604020202020204" pitchFamily="34" charset="0"/>
              </a:rPr>
              <a:t>aterro sanitário licenciado</a:t>
            </a:r>
            <a:r>
              <a:rPr lang="pt-BR" sz="2000" dirty="0">
                <a:solidFill>
                  <a:srgbClr val="008080"/>
                </a:solidFill>
                <a:latin typeface="Calibri" pitchFamily="34" charset="0"/>
                <a:cs typeface="Arial" panose="020B0604020202020204" pitchFamily="34" charset="0"/>
              </a:rPr>
              <a:t>.</a:t>
            </a:r>
          </a:p>
          <a:p>
            <a:pPr marL="342900" indent="-342900" algn="just">
              <a:lnSpc>
                <a:spcPct val="100000"/>
              </a:lnSpc>
              <a:buFont typeface="Arial" panose="020B0604020202020204" pitchFamily="34" charset="0"/>
              <a:buChar char="•"/>
            </a:pPr>
            <a:r>
              <a:rPr lang="pt-BR" sz="2200" dirty="0">
                <a:latin typeface="Calibri" pitchFamily="34" charset="0"/>
                <a:cs typeface="Arial" panose="020B0604020202020204" pitchFamily="34" charset="0"/>
              </a:rPr>
              <a:t>Das 652,35 t de RSS grupo A, 590,68 t (90,5%) correspondem a RSS de subgrupo A4, enquanto 5,29 t foram identificados como RSS de grupo A (não é possível especificar o subgrupo). </a:t>
            </a:r>
          </a:p>
          <a:p>
            <a:pPr marL="342900" indent="-342900" algn="just">
              <a:lnSpc>
                <a:spcPct val="100000"/>
              </a:lnSpc>
              <a:buFont typeface="Arial" panose="020B0604020202020204" pitchFamily="34" charset="0"/>
              <a:buChar char="•"/>
            </a:pPr>
            <a:r>
              <a:rPr lang="pt-BR" sz="2200" dirty="0">
                <a:latin typeface="Calibri" pitchFamily="34" charset="0"/>
                <a:cs typeface="Arial" panose="020B0604020202020204" pitchFamily="34" charset="0"/>
              </a:rPr>
              <a:t>Chama atenção que </a:t>
            </a:r>
            <a:r>
              <a:rPr lang="pt-BR" sz="2200" b="1" dirty="0">
                <a:latin typeface="Calibri" pitchFamily="34" charset="0"/>
                <a:cs typeface="Arial" panose="020B0604020202020204" pitchFamily="34" charset="0"/>
              </a:rPr>
              <a:t>cerca de 56,4 toneladas seriam dos subgrupos A1, A2 e A5, uma vez que esses subgrupos não podem ter como destinação sua disposição direta em aterro</a:t>
            </a:r>
            <a:r>
              <a:rPr lang="pt-BR" sz="2200" dirty="0">
                <a:latin typeface="Calibri" pitchFamily="34" charset="0"/>
                <a:cs typeface="Arial" panose="020B0604020202020204" pitchFamily="34" charset="0"/>
              </a:rPr>
              <a:t>. </a:t>
            </a:r>
          </a:p>
          <a:p>
            <a:pPr marL="342900" indent="-342900" algn="just">
              <a:lnSpc>
                <a:spcPct val="100000"/>
              </a:lnSpc>
              <a:buFont typeface="Arial" panose="020B0604020202020204" pitchFamily="34" charset="0"/>
              <a:buChar char="•"/>
            </a:pPr>
            <a:r>
              <a:rPr lang="pt-BR" sz="2200" dirty="0">
                <a:latin typeface="Calibri" pitchFamily="34" charset="0"/>
                <a:cs typeface="Arial" panose="020B0604020202020204" pitchFamily="34" charset="0"/>
              </a:rPr>
              <a:t>Conforme art. 53 da RDC ANVISA 222/2018 e DN COPAM 171/2011, RSS de subgrupo A4 podem ser destinados em aterros sanitários licenciados, ou seja, esses resíduos poderiam, tecnicamente, estar sendo encaminhados a uma forma de disposição de menor custo. </a:t>
            </a:r>
          </a:p>
        </p:txBody>
      </p:sp>
      <p:sp>
        <p:nvSpPr>
          <p:cNvPr id="4" name="Título 1">
            <a:extLst>
              <a:ext uri="{FF2B5EF4-FFF2-40B4-BE49-F238E27FC236}">
                <a16:creationId xmlns:a16="http://schemas.microsoft.com/office/drawing/2014/main" id="{B33F8AFE-0793-C5EA-C690-3DC0786ADDA9}"/>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6" name="Título 1">
            <a:extLst>
              <a:ext uri="{FF2B5EF4-FFF2-40B4-BE49-F238E27FC236}">
                <a16:creationId xmlns:a16="http://schemas.microsoft.com/office/drawing/2014/main" id="{7AC421FB-6D2D-F7D2-768C-5D6FBB2E6D84}"/>
              </a:ext>
            </a:extLst>
          </p:cNvPr>
          <p:cNvSpPr txBox="1">
            <a:spLocks/>
          </p:cNvSpPr>
          <p:nvPr/>
        </p:nvSpPr>
        <p:spPr>
          <a:xfrm>
            <a:off x="385336" y="1341381"/>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500" b="1" dirty="0">
                <a:solidFill>
                  <a:srgbClr val="7030A0"/>
                </a:solidFill>
                <a:latin typeface="+mn-lt"/>
              </a:rPr>
              <a:t>Aterro de resíduos perigosos</a:t>
            </a:r>
          </a:p>
        </p:txBody>
      </p:sp>
    </p:spTree>
    <p:extLst>
      <p:ext uri="{BB962C8B-B14F-4D97-AF65-F5344CB8AC3E}">
        <p14:creationId xmlns:p14="http://schemas.microsoft.com/office/powerpoint/2010/main" val="5520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2FF4A-A3CB-DF40-E3DF-0CCF5BC94CBA}"/>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47C67EB1-1B1B-9E68-5FD2-695719EF7A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83D1AB67-93A0-78A4-548E-050B66EB7828}"/>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AA2C5D58-AE73-D2F4-5995-B6F5E04252C7}"/>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4" name="Título 1">
            <a:extLst>
              <a:ext uri="{FF2B5EF4-FFF2-40B4-BE49-F238E27FC236}">
                <a16:creationId xmlns:a16="http://schemas.microsoft.com/office/drawing/2014/main" id="{1594A110-03FE-482A-04A9-8B7DEC8FA393}"/>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6" name="Título 1">
            <a:extLst>
              <a:ext uri="{FF2B5EF4-FFF2-40B4-BE49-F238E27FC236}">
                <a16:creationId xmlns:a16="http://schemas.microsoft.com/office/drawing/2014/main" id="{D109285C-5E68-9886-7077-7B7D6A020C7E}"/>
              </a:ext>
            </a:extLst>
          </p:cNvPr>
          <p:cNvSpPr txBox="1">
            <a:spLocks/>
          </p:cNvSpPr>
          <p:nvPr/>
        </p:nvSpPr>
        <p:spPr>
          <a:xfrm>
            <a:off x="385336" y="1341381"/>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500" b="1" dirty="0">
                <a:solidFill>
                  <a:srgbClr val="7030A0"/>
                </a:solidFill>
                <a:latin typeface="+mn-lt"/>
              </a:rPr>
              <a:t>Aterro de resíduos perigosos</a:t>
            </a:r>
          </a:p>
        </p:txBody>
      </p:sp>
      <p:sp>
        <p:nvSpPr>
          <p:cNvPr id="14" name="CaixaDeTexto 13">
            <a:extLst>
              <a:ext uri="{FF2B5EF4-FFF2-40B4-BE49-F238E27FC236}">
                <a16:creationId xmlns:a16="http://schemas.microsoft.com/office/drawing/2014/main" id="{1DC26A61-6648-0DA5-733C-6A62A28F270D}"/>
              </a:ext>
            </a:extLst>
          </p:cNvPr>
          <p:cNvSpPr txBox="1"/>
          <p:nvPr/>
        </p:nvSpPr>
        <p:spPr>
          <a:xfrm>
            <a:off x="385336" y="2208212"/>
            <a:ext cx="11273264" cy="1200329"/>
          </a:xfrm>
          <a:prstGeom prst="rect">
            <a:avLst/>
          </a:prstGeom>
          <a:noFill/>
        </p:spPr>
        <p:txBody>
          <a:bodyPr wrap="square">
            <a:spAutoFit/>
          </a:bodyPr>
          <a:lstStyle/>
          <a:p>
            <a:pPr marL="342900" marR="0" lvl="0" indent="-34290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pt-BR" sz="24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Em resumo, </a:t>
            </a:r>
            <a:r>
              <a:rPr kumimoji="0" lang="pt-BR" sz="2400" b="1"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não seria esperado que houvesse disposição de RSS do grupo A em “Aterro Classe I”</a:t>
            </a:r>
            <a:r>
              <a:rPr kumimoji="0" lang="pt-BR" sz="2400" b="0"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 porque dentro do grupo A, apenas os RSS do subgrupo A4 podem ser dispostos em aterro sem tratamento, e podem ser dispostos em aterro sanitário.</a:t>
            </a:r>
          </a:p>
        </p:txBody>
      </p:sp>
    </p:spTree>
    <p:extLst>
      <p:ext uri="{BB962C8B-B14F-4D97-AF65-F5344CB8AC3E}">
        <p14:creationId xmlns:p14="http://schemas.microsoft.com/office/powerpoint/2010/main" val="3428901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5165F-3A83-AE1E-A22D-564278D791D2}"/>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F51151AD-5FA0-E640-911F-575BF0DA5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11E13046-038B-63A1-840C-0FD85674E171}"/>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DE1428F9-E82B-A535-EA89-FFB7CA7DD41A}"/>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438EF6DA-BA6B-5B6F-F435-786B54463E87}"/>
              </a:ext>
            </a:extLst>
          </p:cNvPr>
          <p:cNvSpPr txBox="1">
            <a:spLocks/>
          </p:cNvSpPr>
          <p:nvPr/>
        </p:nvSpPr>
        <p:spPr bwMode="auto">
          <a:xfrm>
            <a:off x="4345853" y="2157308"/>
            <a:ext cx="7565302" cy="458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100" dirty="0">
                <a:latin typeface="Calibri" pitchFamily="34" charset="0"/>
                <a:cs typeface="Arial" panose="020B0604020202020204" pitchFamily="34" charset="0"/>
              </a:rPr>
              <a:t>Das 9.557,407 toneladas de RSS destinados para “Aterro Classe IIA e IIB”, 7.888,77 t foram identificadas como sendo de grupo D e 1.638,01 t como de grupo A, quantidades que representam 82,55% e 17,14% respectivamente, dos RSS dispostos nesse tipo de aterro – </a:t>
            </a:r>
            <a:r>
              <a:rPr lang="pt-BR" sz="2100" b="1" dirty="0">
                <a:latin typeface="Calibri" pitchFamily="34" charset="0"/>
                <a:cs typeface="Arial" panose="020B0604020202020204" pitchFamily="34" charset="0"/>
              </a:rPr>
              <a:t>somados, os RSS dos grupos A e D representam 99,68% dos RSS dispostos em aterro de resíduos não perigosos</a:t>
            </a:r>
            <a:r>
              <a:rPr lang="pt-BR" sz="2100" dirty="0">
                <a:latin typeface="Calibri" pitchFamily="34" charset="0"/>
                <a:cs typeface="Arial" panose="020B0604020202020204" pitchFamily="34" charset="0"/>
              </a:rPr>
              <a:t>, considerando as quantidades de todos os grupos de RSS. </a:t>
            </a:r>
          </a:p>
          <a:p>
            <a:pPr marL="342900" indent="-342900" algn="just">
              <a:lnSpc>
                <a:spcPct val="100000"/>
              </a:lnSpc>
              <a:buFont typeface="Arial" panose="020B0604020202020204" pitchFamily="34" charset="0"/>
              <a:buChar char="•"/>
            </a:pPr>
            <a:r>
              <a:rPr lang="pt-BR" sz="2100" dirty="0">
                <a:latin typeface="Calibri" pitchFamily="34" charset="0"/>
                <a:cs typeface="Arial" panose="020B0604020202020204" pitchFamily="34" charset="0"/>
              </a:rPr>
              <a:t>Uma quantidade menor, de 29,93 toneladas de RSS do grupo E, e 0,699 t do grupo B, teriam sido dispostas nesse tipo de aterro.</a:t>
            </a:r>
          </a:p>
          <a:p>
            <a:pPr marL="342900" indent="-342900" algn="just">
              <a:lnSpc>
                <a:spcPct val="100000"/>
              </a:lnSpc>
              <a:buFont typeface="Arial" panose="020B0604020202020204" pitchFamily="34" charset="0"/>
              <a:buChar char="•"/>
            </a:pPr>
            <a:r>
              <a:rPr lang="pt-BR" sz="2100" dirty="0">
                <a:latin typeface="Calibri" pitchFamily="34" charset="0"/>
                <a:cs typeface="Arial" panose="020B0604020202020204" pitchFamily="34" charset="0"/>
              </a:rPr>
              <a:t>O fato dos RSS dos grupos A e D predominarem entre os dispostos em aterro de resíduos Classe II é coerente na medida que os RSS do subgrupo A4 bem como os rejeitos do grupo D podem ser destinados em aterros de resíduos não perigosos.</a:t>
            </a:r>
          </a:p>
          <a:p>
            <a:pPr marL="342900" indent="-342900" algn="just">
              <a:lnSpc>
                <a:spcPct val="100000"/>
              </a:lnSpc>
              <a:buFont typeface="Arial" panose="020B0604020202020204" pitchFamily="34" charset="0"/>
              <a:buChar char="•"/>
            </a:pPr>
            <a:endParaRPr lang="pt-BR" sz="2100" dirty="0">
              <a:latin typeface="Calibri" pitchFamily="34" charset="0"/>
              <a:cs typeface="Arial" panose="020B0604020202020204" pitchFamily="34" charset="0"/>
            </a:endParaRPr>
          </a:p>
        </p:txBody>
      </p:sp>
      <p:sp>
        <p:nvSpPr>
          <p:cNvPr id="4" name="Título 1">
            <a:extLst>
              <a:ext uri="{FF2B5EF4-FFF2-40B4-BE49-F238E27FC236}">
                <a16:creationId xmlns:a16="http://schemas.microsoft.com/office/drawing/2014/main" id="{66E394BD-9D59-5859-41F8-E981FE2F7997}"/>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6" name="Título 1">
            <a:extLst>
              <a:ext uri="{FF2B5EF4-FFF2-40B4-BE49-F238E27FC236}">
                <a16:creationId xmlns:a16="http://schemas.microsoft.com/office/drawing/2014/main" id="{939C41DA-3D29-55C3-FD91-382432E79D9F}"/>
              </a:ext>
            </a:extLst>
          </p:cNvPr>
          <p:cNvSpPr txBox="1">
            <a:spLocks/>
          </p:cNvSpPr>
          <p:nvPr/>
        </p:nvSpPr>
        <p:spPr>
          <a:xfrm>
            <a:off x="385336" y="1341381"/>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600" b="1" dirty="0">
                <a:solidFill>
                  <a:srgbClr val="7030A0"/>
                </a:solidFill>
                <a:latin typeface="+mn-lt"/>
              </a:rPr>
              <a:t>Aterro de resíduos não perigosos</a:t>
            </a:r>
          </a:p>
        </p:txBody>
      </p:sp>
      <p:graphicFrame>
        <p:nvGraphicFramePr>
          <p:cNvPr id="7" name="Tabela 6">
            <a:extLst>
              <a:ext uri="{FF2B5EF4-FFF2-40B4-BE49-F238E27FC236}">
                <a16:creationId xmlns:a16="http://schemas.microsoft.com/office/drawing/2014/main" id="{ECBEEBDE-A5E0-1345-3519-20A1C7F7D8FE}"/>
              </a:ext>
            </a:extLst>
          </p:cNvPr>
          <p:cNvGraphicFramePr>
            <a:graphicFrameLocks noGrp="1"/>
          </p:cNvGraphicFramePr>
          <p:nvPr>
            <p:extLst>
              <p:ext uri="{D42A27DB-BD31-4B8C-83A1-F6EECF244321}">
                <p14:modId xmlns:p14="http://schemas.microsoft.com/office/powerpoint/2010/main" val="3488040924"/>
              </p:ext>
            </p:extLst>
          </p:nvPr>
        </p:nvGraphicFramePr>
        <p:xfrm>
          <a:off x="266700" y="3056684"/>
          <a:ext cx="4079153" cy="2956560"/>
        </p:xfrm>
        <a:graphic>
          <a:graphicData uri="http://schemas.openxmlformats.org/drawingml/2006/table">
            <a:tbl>
              <a:tblPr/>
              <a:tblGrid>
                <a:gridCol w="1563179">
                  <a:extLst>
                    <a:ext uri="{9D8B030D-6E8A-4147-A177-3AD203B41FA5}">
                      <a16:colId xmlns:a16="http://schemas.microsoft.com/office/drawing/2014/main" val="1988063754"/>
                    </a:ext>
                  </a:extLst>
                </a:gridCol>
                <a:gridCol w="1369642">
                  <a:extLst>
                    <a:ext uri="{9D8B030D-6E8A-4147-A177-3AD203B41FA5}">
                      <a16:colId xmlns:a16="http://schemas.microsoft.com/office/drawing/2014/main" val="351771489"/>
                    </a:ext>
                  </a:extLst>
                </a:gridCol>
                <a:gridCol w="1146332">
                  <a:extLst>
                    <a:ext uri="{9D8B030D-6E8A-4147-A177-3AD203B41FA5}">
                      <a16:colId xmlns:a16="http://schemas.microsoft.com/office/drawing/2014/main" val="970356566"/>
                    </a:ext>
                  </a:extLst>
                </a:gridCol>
              </a:tblGrid>
              <a:tr h="396240">
                <a:tc>
                  <a:txBody>
                    <a:bodyPr/>
                    <a:lstStyle/>
                    <a:p>
                      <a:pPr algn="ctr" fontAlgn="ctr">
                        <a:buNone/>
                      </a:pPr>
                      <a:r>
                        <a:rPr lang="pt-BR" sz="1400" b="1" i="0" u="none" strike="noStrike">
                          <a:solidFill>
                            <a:srgbClr val="000000"/>
                          </a:solidFill>
                          <a:effectLst/>
                          <a:latin typeface="Calibri" panose="020F0502020204030204" pitchFamily="34" charset="0"/>
                        </a:rPr>
                        <a:t>Grupo/Subgrupo</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pt-BR" sz="1400" b="1" i="0" u="none" strike="noStrike">
                          <a:solidFill>
                            <a:srgbClr val="000000"/>
                          </a:solidFill>
                          <a:effectLst/>
                          <a:latin typeface="Calibri" panose="020F0502020204030204" pitchFamily="34" charset="0"/>
                        </a:rPr>
                        <a:t>Quantidade (t)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l" fontAlgn="ctr">
                        <a:buNone/>
                      </a:pPr>
                      <a:r>
                        <a:rPr lang="pt-BR" sz="1400" b="1" i="0" u="none" strike="noStrike">
                          <a:solidFill>
                            <a:srgbClr val="000000"/>
                          </a:solidFill>
                          <a:effectLst/>
                          <a:latin typeface="Calibri" panose="020F0502020204030204" pitchFamily="34" charset="0"/>
                        </a:rPr>
                        <a:t>Percentual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2101851888"/>
                  </a:ext>
                </a:extLst>
              </a:tr>
              <a:tr h="198120">
                <a:tc>
                  <a:txBody>
                    <a:bodyPr/>
                    <a:lstStyle/>
                    <a:p>
                      <a:pPr algn="ctr" fontAlgn="ctr">
                        <a:buNone/>
                      </a:pPr>
                      <a:r>
                        <a:rPr lang="pt-BR" sz="1400" b="0" i="0" u="none" strike="noStrike">
                          <a:solidFill>
                            <a:srgbClr val="000000"/>
                          </a:solidFill>
                          <a:effectLst/>
                          <a:latin typeface="Calibri" panose="020F0502020204030204" pitchFamily="34" charset="0"/>
                        </a:rPr>
                        <a:t>A1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1,250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0,01%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657565866"/>
                  </a:ext>
                </a:extLst>
              </a:tr>
              <a:tr h="198120">
                <a:tc>
                  <a:txBody>
                    <a:bodyPr/>
                    <a:lstStyle/>
                    <a:p>
                      <a:pPr algn="ctr" fontAlgn="ctr">
                        <a:buNone/>
                      </a:pPr>
                      <a:r>
                        <a:rPr lang="pt-BR" sz="1400" b="0" i="0" u="none" strike="noStrike">
                          <a:solidFill>
                            <a:srgbClr val="000000"/>
                          </a:solidFill>
                          <a:effectLst/>
                          <a:latin typeface="Calibri" panose="020F0502020204030204" pitchFamily="34" charset="0"/>
                        </a:rPr>
                        <a:t>A2</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2,320</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0,02%</a:t>
                      </a:r>
                    </a:p>
                  </a:txBody>
                  <a:tcPr marL="0" marR="0" marT="0" marB="0" anchor="ctr">
                    <a:lnL>
                      <a:noFill/>
                    </a:lnL>
                    <a:lnR>
                      <a:noFill/>
                    </a:lnR>
                    <a:lnT>
                      <a:noFill/>
                    </a:lnT>
                    <a:lnB>
                      <a:noFill/>
                    </a:lnB>
                    <a:noFill/>
                  </a:tcPr>
                </a:tc>
                <a:extLst>
                  <a:ext uri="{0D108BD9-81ED-4DB2-BD59-A6C34878D82A}">
                    <a16:rowId xmlns:a16="http://schemas.microsoft.com/office/drawing/2014/main" val="2556942091"/>
                  </a:ext>
                </a:extLst>
              </a:tr>
              <a:tr h="198120">
                <a:tc>
                  <a:txBody>
                    <a:bodyPr/>
                    <a:lstStyle/>
                    <a:p>
                      <a:pPr algn="ctr" fontAlgn="ctr">
                        <a:buNone/>
                      </a:pPr>
                      <a:r>
                        <a:rPr lang="pt-BR" sz="1400" b="0" i="0" u="none" strike="noStrike">
                          <a:solidFill>
                            <a:srgbClr val="000000"/>
                          </a:solidFill>
                          <a:effectLst/>
                          <a:latin typeface="Calibri" panose="020F0502020204030204" pitchFamily="34" charset="0"/>
                        </a:rPr>
                        <a:t>A3</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0,0003</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extLst>
                  <a:ext uri="{0D108BD9-81ED-4DB2-BD59-A6C34878D82A}">
                    <a16:rowId xmlns:a16="http://schemas.microsoft.com/office/drawing/2014/main" val="3021194310"/>
                  </a:ext>
                </a:extLst>
              </a:tr>
              <a:tr h="198120">
                <a:tc>
                  <a:txBody>
                    <a:bodyPr/>
                    <a:lstStyle/>
                    <a:p>
                      <a:pPr algn="ctr" fontAlgn="ctr">
                        <a:buNone/>
                      </a:pPr>
                      <a:r>
                        <a:rPr lang="pt-BR" sz="1400" b="0" i="0" u="none" strike="noStrike">
                          <a:solidFill>
                            <a:srgbClr val="000000"/>
                          </a:solidFill>
                          <a:effectLst/>
                          <a:latin typeface="Calibri" panose="020F0502020204030204" pitchFamily="34" charset="0"/>
                        </a:rPr>
                        <a:t>A4</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1.390,666</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14,55%</a:t>
                      </a:r>
                    </a:p>
                  </a:txBody>
                  <a:tcPr marL="0" marR="0" marT="0" marB="0" anchor="ctr">
                    <a:lnL>
                      <a:noFill/>
                    </a:lnL>
                    <a:lnR>
                      <a:noFill/>
                    </a:lnR>
                    <a:lnT>
                      <a:noFill/>
                    </a:lnT>
                    <a:lnB>
                      <a:noFill/>
                    </a:lnB>
                    <a:noFill/>
                  </a:tcPr>
                </a:tc>
                <a:extLst>
                  <a:ext uri="{0D108BD9-81ED-4DB2-BD59-A6C34878D82A}">
                    <a16:rowId xmlns:a16="http://schemas.microsoft.com/office/drawing/2014/main" val="2917910383"/>
                  </a:ext>
                </a:extLst>
              </a:tr>
              <a:tr h="198120">
                <a:tc>
                  <a:txBody>
                    <a:bodyPr/>
                    <a:lstStyle/>
                    <a:p>
                      <a:pPr algn="ctr" fontAlgn="ctr">
                        <a:buNone/>
                      </a:pPr>
                      <a:r>
                        <a:rPr lang="pt-BR" sz="1400" b="0" i="0" u="none" strike="noStrike">
                          <a:solidFill>
                            <a:srgbClr val="000000"/>
                          </a:solidFill>
                          <a:effectLst/>
                          <a:latin typeface="Calibri" panose="020F0502020204030204" pitchFamily="34" charset="0"/>
                        </a:rPr>
                        <a:t>A5</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0,210</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0,002%</a:t>
                      </a:r>
                    </a:p>
                  </a:txBody>
                  <a:tcPr marL="0" marR="0" marT="0" marB="0" anchor="ctr">
                    <a:lnL>
                      <a:noFill/>
                    </a:lnL>
                    <a:lnR>
                      <a:noFill/>
                    </a:lnR>
                    <a:lnT>
                      <a:noFill/>
                    </a:lnT>
                    <a:lnB>
                      <a:noFill/>
                    </a:lnB>
                    <a:noFill/>
                  </a:tcPr>
                </a:tc>
                <a:extLst>
                  <a:ext uri="{0D108BD9-81ED-4DB2-BD59-A6C34878D82A}">
                    <a16:rowId xmlns:a16="http://schemas.microsoft.com/office/drawing/2014/main" val="906961988"/>
                  </a:ext>
                </a:extLst>
              </a:tr>
              <a:tr h="198120">
                <a:tc>
                  <a:txBody>
                    <a:bodyPr/>
                    <a:lstStyle/>
                    <a:p>
                      <a:pPr algn="ctr" fontAlgn="ctr">
                        <a:buNone/>
                      </a:pPr>
                      <a:r>
                        <a:rPr lang="pt-BR" sz="1400" b="0" i="0" u="none" strike="noStrike">
                          <a:solidFill>
                            <a:srgbClr val="000000"/>
                          </a:solidFill>
                          <a:effectLst/>
                          <a:latin typeface="Calibri" panose="020F0502020204030204" pitchFamily="34" charset="0"/>
                        </a:rPr>
                        <a:t>Grupo A</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243,558</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2,55%</a:t>
                      </a:r>
                    </a:p>
                  </a:txBody>
                  <a:tcPr marL="0" marR="0" marT="0" marB="0" anchor="ctr">
                    <a:lnL>
                      <a:noFill/>
                    </a:lnL>
                    <a:lnR>
                      <a:noFill/>
                    </a:lnR>
                    <a:lnT>
                      <a:noFill/>
                    </a:lnT>
                    <a:lnB>
                      <a:noFill/>
                    </a:lnB>
                    <a:noFill/>
                  </a:tcPr>
                </a:tc>
                <a:extLst>
                  <a:ext uri="{0D108BD9-81ED-4DB2-BD59-A6C34878D82A}">
                    <a16:rowId xmlns:a16="http://schemas.microsoft.com/office/drawing/2014/main" val="4070586746"/>
                  </a:ext>
                </a:extLst>
              </a:tr>
              <a:tr h="198120">
                <a:tc>
                  <a:txBody>
                    <a:bodyPr/>
                    <a:lstStyle/>
                    <a:p>
                      <a:pPr algn="ctr" fontAlgn="ctr">
                        <a:buNone/>
                      </a:pPr>
                      <a:r>
                        <a:rPr lang="pt-BR" sz="1400" b="1" i="0" u="none" strike="noStrike">
                          <a:solidFill>
                            <a:srgbClr val="000000"/>
                          </a:solidFill>
                          <a:effectLst/>
                          <a:latin typeface="Calibri" panose="020F0502020204030204" pitchFamily="34" charset="0"/>
                        </a:rPr>
                        <a:t>Total Grupo A</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1.638,005</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17,14%</a:t>
                      </a:r>
                    </a:p>
                  </a:txBody>
                  <a:tcPr marL="0" marR="0" marT="0" marB="0" anchor="ctr">
                    <a:lnL>
                      <a:noFill/>
                    </a:lnL>
                    <a:lnR>
                      <a:noFill/>
                    </a:lnR>
                    <a:lnT>
                      <a:noFill/>
                    </a:lnT>
                    <a:lnB>
                      <a:noFill/>
                    </a:lnB>
                    <a:noFill/>
                  </a:tcPr>
                </a:tc>
                <a:extLst>
                  <a:ext uri="{0D108BD9-81ED-4DB2-BD59-A6C34878D82A}">
                    <a16:rowId xmlns:a16="http://schemas.microsoft.com/office/drawing/2014/main" val="3758800906"/>
                  </a:ext>
                </a:extLst>
              </a:tr>
              <a:tr h="198120">
                <a:tc>
                  <a:txBody>
                    <a:bodyPr/>
                    <a:lstStyle/>
                    <a:p>
                      <a:pPr algn="ctr" fontAlgn="ctr">
                        <a:buNone/>
                      </a:pPr>
                      <a:r>
                        <a:rPr lang="pt-BR" sz="1400" b="1" i="0" u="none" strike="noStrike">
                          <a:solidFill>
                            <a:srgbClr val="000000"/>
                          </a:solidFill>
                          <a:effectLst/>
                          <a:latin typeface="Calibri" panose="020F0502020204030204" pitchFamily="34" charset="0"/>
                        </a:rPr>
                        <a:t>Total Grupo B</a:t>
                      </a:r>
                    </a:p>
                  </a:txBody>
                  <a:tcPr marL="0" marR="0" marT="0" marB="0" anchor="ctr">
                    <a:lnL>
                      <a:noFill/>
                    </a:lnL>
                    <a:lnR>
                      <a:noFill/>
                    </a:lnR>
                    <a:lnT>
                      <a:noFill/>
                    </a:lnT>
                    <a:lnB>
                      <a:noFill/>
                    </a:lnB>
                    <a:noFill/>
                  </a:tcPr>
                </a:tc>
                <a:tc>
                  <a:txBody>
                    <a:bodyPr/>
                    <a:lstStyle/>
                    <a:p>
                      <a:pPr algn="ctr" fontAlgn="ctr">
                        <a:buNone/>
                      </a:pPr>
                      <a:r>
                        <a:rPr lang="pt-BR" sz="1400" b="0" i="0" u="none" strike="noStrike" dirty="0">
                          <a:solidFill>
                            <a:srgbClr val="000000"/>
                          </a:solidFill>
                          <a:effectLst/>
                          <a:latin typeface="Calibri" panose="020F0502020204030204" pitchFamily="34" charset="0"/>
                        </a:rPr>
                        <a:t>0,699</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0,01%</a:t>
                      </a:r>
                    </a:p>
                  </a:txBody>
                  <a:tcPr marL="0" marR="0" marT="0" marB="0" anchor="ctr">
                    <a:lnL>
                      <a:noFill/>
                    </a:lnL>
                    <a:lnR>
                      <a:noFill/>
                    </a:lnR>
                    <a:lnT>
                      <a:noFill/>
                    </a:lnT>
                    <a:lnB>
                      <a:noFill/>
                    </a:lnB>
                    <a:noFill/>
                  </a:tcPr>
                </a:tc>
                <a:extLst>
                  <a:ext uri="{0D108BD9-81ED-4DB2-BD59-A6C34878D82A}">
                    <a16:rowId xmlns:a16="http://schemas.microsoft.com/office/drawing/2014/main" val="3926595403"/>
                  </a:ext>
                </a:extLst>
              </a:tr>
              <a:tr h="198120">
                <a:tc>
                  <a:txBody>
                    <a:bodyPr/>
                    <a:lstStyle/>
                    <a:p>
                      <a:pPr algn="ctr" fontAlgn="ctr">
                        <a:buNone/>
                      </a:pPr>
                      <a:r>
                        <a:rPr lang="pt-BR" sz="1400" b="1" i="0" u="none" strike="noStrike">
                          <a:solidFill>
                            <a:srgbClr val="000000"/>
                          </a:solidFill>
                          <a:effectLst/>
                          <a:latin typeface="Calibri" panose="020F0502020204030204" pitchFamily="34" charset="0"/>
                        </a:rPr>
                        <a:t>Total Grupo C</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0,000</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0,00%</a:t>
                      </a:r>
                    </a:p>
                  </a:txBody>
                  <a:tcPr marL="0" marR="0" marT="0" marB="0" anchor="ctr">
                    <a:lnL>
                      <a:noFill/>
                    </a:lnL>
                    <a:lnR>
                      <a:noFill/>
                    </a:lnR>
                    <a:lnT>
                      <a:noFill/>
                    </a:lnT>
                    <a:lnB>
                      <a:noFill/>
                    </a:lnB>
                    <a:noFill/>
                  </a:tcPr>
                </a:tc>
                <a:extLst>
                  <a:ext uri="{0D108BD9-81ED-4DB2-BD59-A6C34878D82A}">
                    <a16:rowId xmlns:a16="http://schemas.microsoft.com/office/drawing/2014/main" val="4065757890"/>
                  </a:ext>
                </a:extLst>
              </a:tr>
              <a:tr h="198120">
                <a:tc>
                  <a:txBody>
                    <a:bodyPr/>
                    <a:lstStyle/>
                    <a:p>
                      <a:pPr algn="ctr" fontAlgn="ctr">
                        <a:buNone/>
                      </a:pPr>
                      <a:r>
                        <a:rPr lang="pt-BR" sz="1400" b="1" i="0" u="none" strike="noStrike">
                          <a:solidFill>
                            <a:srgbClr val="000000"/>
                          </a:solidFill>
                          <a:effectLst/>
                          <a:latin typeface="Calibri" panose="020F0502020204030204" pitchFamily="34" charset="0"/>
                        </a:rPr>
                        <a:t>Total Grupo D</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7.888,772</a:t>
                      </a:r>
                    </a:p>
                  </a:txBody>
                  <a:tcPr marL="0" marR="0" marT="0" marB="0" anchor="ctr">
                    <a:lnL>
                      <a:noFill/>
                    </a:lnL>
                    <a:lnR>
                      <a:noFill/>
                    </a:lnR>
                    <a:lnT>
                      <a:noFill/>
                    </a:lnT>
                    <a:lnB>
                      <a:noFill/>
                    </a:lnB>
                    <a:noFill/>
                  </a:tcPr>
                </a:tc>
                <a:tc>
                  <a:txBody>
                    <a:bodyPr/>
                    <a:lstStyle/>
                    <a:p>
                      <a:pPr algn="ctr" fontAlgn="ctr">
                        <a:buNone/>
                      </a:pPr>
                      <a:r>
                        <a:rPr lang="pt-BR" sz="1400" b="0" i="0" u="none" strike="noStrike">
                          <a:solidFill>
                            <a:srgbClr val="000000"/>
                          </a:solidFill>
                          <a:effectLst/>
                          <a:latin typeface="Calibri" panose="020F0502020204030204" pitchFamily="34" charset="0"/>
                        </a:rPr>
                        <a:t>82,54%</a:t>
                      </a:r>
                    </a:p>
                  </a:txBody>
                  <a:tcPr marL="0" marR="0" marT="0" marB="0" anchor="ctr">
                    <a:lnL>
                      <a:noFill/>
                    </a:lnL>
                    <a:lnR>
                      <a:noFill/>
                    </a:lnR>
                    <a:lnT>
                      <a:noFill/>
                    </a:lnT>
                    <a:lnB>
                      <a:noFill/>
                    </a:lnB>
                    <a:noFill/>
                  </a:tcPr>
                </a:tc>
                <a:extLst>
                  <a:ext uri="{0D108BD9-81ED-4DB2-BD59-A6C34878D82A}">
                    <a16:rowId xmlns:a16="http://schemas.microsoft.com/office/drawing/2014/main" val="886580936"/>
                  </a:ext>
                </a:extLst>
              </a:tr>
              <a:tr h="198120">
                <a:tc>
                  <a:txBody>
                    <a:bodyPr/>
                    <a:lstStyle/>
                    <a:p>
                      <a:pPr algn="ctr" fontAlgn="ctr">
                        <a:buNone/>
                      </a:pPr>
                      <a:r>
                        <a:rPr lang="pt-BR" sz="1400" b="1" i="0" u="none" strike="noStrike">
                          <a:solidFill>
                            <a:srgbClr val="000000"/>
                          </a:solidFill>
                          <a:effectLst/>
                          <a:latin typeface="Calibri" panose="020F0502020204030204" pitchFamily="34" charset="0"/>
                        </a:rPr>
                        <a:t>Total Grupo E</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pt-BR" sz="1400" b="0" i="0" u="none" strike="noStrike">
                          <a:solidFill>
                            <a:srgbClr val="000000"/>
                          </a:solidFill>
                          <a:effectLst/>
                          <a:latin typeface="Calibri" panose="020F0502020204030204" pitchFamily="34" charset="0"/>
                        </a:rPr>
                        <a:t>29,932</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ctr">
                        <a:buNone/>
                      </a:pPr>
                      <a:r>
                        <a:rPr lang="pt-BR" sz="1400" b="0" i="0" u="none" strike="noStrike">
                          <a:solidFill>
                            <a:srgbClr val="000000"/>
                          </a:solidFill>
                          <a:effectLst/>
                          <a:latin typeface="Calibri" panose="020F0502020204030204" pitchFamily="34" charset="0"/>
                        </a:rPr>
                        <a:t>0,31%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4676098"/>
                  </a:ext>
                </a:extLst>
              </a:tr>
              <a:tr h="198120">
                <a:tc>
                  <a:txBody>
                    <a:bodyPr/>
                    <a:lstStyle/>
                    <a:p>
                      <a:pPr algn="ctr" fontAlgn="ctr">
                        <a:buNone/>
                      </a:pPr>
                      <a:r>
                        <a:rPr lang="pt-BR" sz="1400" b="1" i="0" u="none" strike="noStrike">
                          <a:solidFill>
                            <a:srgbClr val="000000"/>
                          </a:solidFill>
                          <a:effectLst/>
                          <a:latin typeface="Calibri" panose="020F0502020204030204" pitchFamily="34" charset="0"/>
                        </a:rPr>
                        <a:t>Total</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pt-BR" sz="1400" b="0" i="0" u="none" strike="noStrike">
                          <a:solidFill>
                            <a:srgbClr val="000000"/>
                          </a:solidFill>
                          <a:effectLst/>
                          <a:latin typeface="Calibri" panose="020F0502020204030204" pitchFamily="34" charset="0"/>
                        </a:rPr>
                        <a:t>9.557,407</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pt-BR" sz="1400" b="0" i="0" u="none" strike="noStrike" dirty="0">
                          <a:solidFill>
                            <a:srgbClr val="000000"/>
                          </a:solidFill>
                          <a:effectLst/>
                          <a:latin typeface="Calibri" panose="020F0502020204030204" pitchFamily="34" charset="0"/>
                        </a:rPr>
                        <a:t>100,00%</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115520329"/>
                  </a:ext>
                </a:extLst>
              </a:tr>
            </a:tbl>
          </a:graphicData>
        </a:graphic>
      </p:graphicFrame>
      <p:sp>
        <p:nvSpPr>
          <p:cNvPr id="8" name="CaixaDeTexto 7">
            <a:extLst>
              <a:ext uri="{FF2B5EF4-FFF2-40B4-BE49-F238E27FC236}">
                <a16:creationId xmlns:a16="http://schemas.microsoft.com/office/drawing/2014/main" id="{FDB77DAC-3E9B-6F8B-C1C9-796BBEDC41AB}"/>
              </a:ext>
            </a:extLst>
          </p:cNvPr>
          <p:cNvSpPr txBox="1"/>
          <p:nvPr/>
        </p:nvSpPr>
        <p:spPr>
          <a:xfrm>
            <a:off x="-148232" y="2583018"/>
            <a:ext cx="4642875" cy="430887"/>
          </a:xfrm>
          <a:prstGeom prst="rect">
            <a:avLst/>
          </a:prstGeom>
          <a:noFill/>
        </p:spPr>
        <p:txBody>
          <a:bodyPr wrap="square">
            <a:spAutoFit/>
          </a:bodyPr>
          <a:lstStyle/>
          <a:p>
            <a:pPr marL="165735" algn="ctr">
              <a:spcAft>
                <a:spcPts val="600"/>
              </a:spcAft>
              <a:buNone/>
            </a:pPr>
            <a:r>
              <a:rPr lang="pt-BR" sz="1100" dirty="0">
                <a:effectLst/>
                <a:latin typeface="+mn-lt"/>
                <a:ea typeface="Times New Roman" panose="02020603050405020304" pitchFamily="18" charset="0"/>
              </a:rPr>
              <a:t>Tabela </a:t>
            </a:r>
            <a:r>
              <a:rPr lang="pt-BR" sz="1100" dirty="0">
                <a:latin typeface="+mn-lt"/>
                <a:ea typeface="Times New Roman" panose="02020603050405020304" pitchFamily="18" charset="0"/>
              </a:rPr>
              <a:t>7</a:t>
            </a:r>
            <a:r>
              <a:rPr lang="pt-BR" sz="1100" dirty="0">
                <a:effectLst/>
                <a:latin typeface="+mn-lt"/>
                <a:ea typeface="Times New Roman" panose="02020603050405020304" pitchFamily="18" charset="0"/>
              </a:rPr>
              <a:t> - Quantidades de RSS encaminhados para aterr</a:t>
            </a:r>
            <a:r>
              <a:rPr lang="pt-BR" sz="1100" dirty="0">
                <a:latin typeface="+mn-lt"/>
                <a:ea typeface="Times New Roman" panose="02020603050405020304" pitchFamily="18" charset="0"/>
              </a:rPr>
              <a:t>o de resíduos classe II</a:t>
            </a:r>
            <a:r>
              <a:rPr lang="pt-BR" sz="1100" dirty="0">
                <a:effectLst/>
                <a:latin typeface="+mn-lt"/>
                <a:ea typeface="Times New Roman" panose="02020603050405020304" pitchFamily="18" charset="0"/>
              </a:rPr>
              <a:t> em 2024, por grupo e total, e respectivos percentuais.</a:t>
            </a:r>
          </a:p>
        </p:txBody>
      </p:sp>
    </p:spTree>
    <p:extLst>
      <p:ext uri="{BB962C8B-B14F-4D97-AF65-F5344CB8AC3E}">
        <p14:creationId xmlns:p14="http://schemas.microsoft.com/office/powerpoint/2010/main" val="183418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35237-C97E-46D8-3F97-7D0B884DAE60}"/>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0AF734EA-2678-305E-ABF6-DCA597A5B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B3A30046-E639-C919-05A3-97410FBBDE60}"/>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5B3228A0-2CC7-ACE2-2B90-D5C71AA8A07B}"/>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5012B336-56F6-D4D3-33D6-AC4C3C2C11DF}"/>
              </a:ext>
            </a:extLst>
          </p:cNvPr>
          <p:cNvSpPr txBox="1">
            <a:spLocks/>
          </p:cNvSpPr>
          <p:nvPr/>
        </p:nvSpPr>
        <p:spPr bwMode="auto">
          <a:xfrm>
            <a:off x="385336" y="2326026"/>
            <a:ext cx="11383667" cy="458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Quanto à disposição de RSS dos grupos B e </a:t>
            </a:r>
            <a:r>
              <a:rPr lang="pt-BR" sz="2300" dirty="0" err="1">
                <a:latin typeface="Calibri" pitchFamily="34" charset="0"/>
                <a:cs typeface="Arial" panose="020B0604020202020204" pitchFamily="34" charset="0"/>
              </a:rPr>
              <a:t>E</a:t>
            </a:r>
            <a:r>
              <a:rPr lang="pt-BR" sz="2300" dirty="0">
                <a:latin typeface="Calibri" pitchFamily="34" charset="0"/>
                <a:cs typeface="Arial" panose="020B0604020202020204" pitchFamily="34" charset="0"/>
              </a:rPr>
              <a:t>, à princípio, não se pode afirmar que há irregularidade em sua disposição em aterro de resíduos não perigosos uma vez que parte dos RSS desses grupos pode ser encaminhado a esse tipo de destinação. </a:t>
            </a: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Colocando-se uma lupa sobre as 1.638,01 toneladas de RSS de grupo A destinados em “Aterro Classe IIA e IIB”, destaca-se que 1.390,67 toneladas, portanto 84,9%, correspondem a RSS de subgrupo A4, enquanto 243,56 toneladas foram identificadas como RSS de grupo A, podendo contemplar exclusivamente RSS de subgrupo A4 ou englobar outros subgrupos. </a:t>
            </a:r>
          </a:p>
          <a:p>
            <a:pPr marL="542925" indent="-185738" algn="just">
              <a:lnSpc>
                <a:spcPct val="100000"/>
              </a:lnSpc>
              <a:buFont typeface="Wingdings" panose="05000000000000000000" pitchFamily="2" charset="2"/>
              <a:buChar char="ü"/>
            </a:pPr>
            <a:r>
              <a:rPr lang="pt-BR" sz="2000" dirty="0">
                <a:solidFill>
                  <a:srgbClr val="008080"/>
                </a:solidFill>
                <a:latin typeface="Calibri" pitchFamily="34" charset="0"/>
                <a:cs typeface="Arial" panose="020B0604020202020204" pitchFamily="34" charset="0"/>
              </a:rPr>
              <a:t>A predominância dos RSS de subgrupo A4 entre os resíduos de serviços de saúde dispostos em aterro Classe II é esperado e coerente com a legislação vigente.</a:t>
            </a:r>
          </a:p>
          <a:p>
            <a:pPr marL="357188"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Ao contrário, incompatível com a legislação vigente, foram declaradas cerca de 3,78 toneladas de RSS dos subgrupos A1, A2, A3 e A5 como destinadas para esse tipo de aterro.</a:t>
            </a:r>
          </a:p>
        </p:txBody>
      </p:sp>
      <p:sp>
        <p:nvSpPr>
          <p:cNvPr id="4" name="Título 1">
            <a:extLst>
              <a:ext uri="{FF2B5EF4-FFF2-40B4-BE49-F238E27FC236}">
                <a16:creationId xmlns:a16="http://schemas.microsoft.com/office/drawing/2014/main" id="{ECD98A79-F8BA-B9C7-D03E-FC9E4D4B9373}"/>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6" name="Título 1">
            <a:extLst>
              <a:ext uri="{FF2B5EF4-FFF2-40B4-BE49-F238E27FC236}">
                <a16:creationId xmlns:a16="http://schemas.microsoft.com/office/drawing/2014/main" id="{5D734D77-E408-BAE7-9D2A-BBB88668F969}"/>
              </a:ext>
            </a:extLst>
          </p:cNvPr>
          <p:cNvSpPr txBox="1">
            <a:spLocks/>
          </p:cNvSpPr>
          <p:nvPr/>
        </p:nvSpPr>
        <p:spPr>
          <a:xfrm>
            <a:off x="385336" y="1468381"/>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600" b="1" dirty="0">
                <a:solidFill>
                  <a:srgbClr val="7030A0"/>
                </a:solidFill>
                <a:latin typeface="+mn-lt"/>
              </a:rPr>
              <a:t>Aterro de resíduos não perigosos</a:t>
            </a:r>
          </a:p>
        </p:txBody>
      </p:sp>
    </p:spTree>
    <p:extLst>
      <p:ext uri="{BB962C8B-B14F-4D97-AF65-F5344CB8AC3E}">
        <p14:creationId xmlns:p14="http://schemas.microsoft.com/office/powerpoint/2010/main" val="3700259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7A6C0-6A96-20F4-D6FB-F91CCF0FC441}"/>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8340C087-9944-F1AE-4EE2-1DDDA4453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B0B851ED-5D91-8650-59B2-FA79D63265C4}"/>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BE68D3A7-9B8B-DB48-A3E7-5469FCEC6CDE}"/>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96B28474-7605-4BEE-851A-59DA37CBAA8B}"/>
              </a:ext>
            </a:extLst>
          </p:cNvPr>
          <p:cNvSpPr txBox="1">
            <a:spLocks/>
          </p:cNvSpPr>
          <p:nvPr/>
        </p:nvSpPr>
        <p:spPr bwMode="auto">
          <a:xfrm>
            <a:off x="401175" y="2146009"/>
            <a:ext cx="11383667" cy="458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Também foi constatada a destinação de 273,485 t de RSS grupo A, 642,357 t de RSS grupo B, e 11,890 t de grupo E através de “Triagem e Transbordo”, </a:t>
            </a:r>
            <a:r>
              <a:rPr lang="pt-BR" sz="2300" b="1" dirty="0">
                <a:latin typeface="Calibri" pitchFamily="34" charset="0"/>
                <a:cs typeface="Arial" panose="020B0604020202020204" pitchFamily="34" charset="0"/>
              </a:rPr>
              <a:t>totalizando 927,732 toneladas de RSS grupos A, B e </a:t>
            </a:r>
            <a:r>
              <a:rPr lang="pt-BR" sz="2300" b="1" dirty="0" err="1">
                <a:latin typeface="Calibri" pitchFamily="34" charset="0"/>
                <a:cs typeface="Arial" panose="020B0604020202020204" pitchFamily="34" charset="0"/>
              </a:rPr>
              <a:t>E</a:t>
            </a:r>
            <a:r>
              <a:rPr lang="pt-BR" sz="2300" b="1" dirty="0">
                <a:latin typeface="Calibri" pitchFamily="34" charset="0"/>
                <a:cs typeface="Arial" panose="020B0604020202020204" pitchFamily="34" charset="0"/>
              </a:rPr>
              <a:t> com destinação por triagem.</a:t>
            </a:r>
            <a:r>
              <a:rPr lang="pt-BR" sz="2300" dirty="0">
                <a:latin typeface="Calibri" pitchFamily="34" charset="0"/>
                <a:cs typeface="Arial" panose="020B0604020202020204" pitchFamily="34" charset="0"/>
              </a:rPr>
              <a:t> </a:t>
            </a: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Resultado inesperado, tendo em vista que, de forma geral, não é adequado e nem mesmo permitido o manuseio de resíduos de serviços de saúde antes da sua destinação, com exceção do grupo D (138,046 t destinados à triagem e transbordo). </a:t>
            </a: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Em diversas unidades ocorre apenas a transferência de parte ou totalidade dos RSS recebidos para outra unidade, de destinação final, com as características originais de acondicionamento sendo mantidas, porém sendo declarada que nessa unidade de transferência (UTRSS) ocorre destinação por “Triagem e Transbordo”. Em alguns casos, o empreendimento de fato tinha realizado tratamento, embora a destinação constasse como “Triagem e Transbordo” no Sistema MTR-MG.</a:t>
            </a:r>
          </a:p>
        </p:txBody>
      </p:sp>
      <p:sp>
        <p:nvSpPr>
          <p:cNvPr id="4" name="Título 1">
            <a:extLst>
              <a:ext uri="{FF2B5EF4-FFF2-40B4-BE49-F238E27FC236}">
                <a16:creationId xmlns:a16="http://schemas.microsoft.com/office/drawing/2014/main" id="{6C0A28F8-3E45-AF61-9BAE-35489A2505AD}"/>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6" name="Título 1">
            <a:extLst>
              <a:ext uri="{FF2B5EF4-FFF2-40B4-BE49-F238E27FC236}">
                <a16:creationId xmlns:a16="http://schemas.microsoft.com/office/drawing/2014/main" id="{ACE28226-35DD-30AC-7824-FFCCDE2F1F54}"/>
              </a:ext>
            </a:extLst>
          </p:cNvPr>
          <p:cNvSpPr txBox="1">
            <a:spLocks/>
          </p:cNvSpPr>
          <p:nvPr/>
        </p:nvSpPr>
        <p:spPr>
          <a:xfrm>
            <a:off x="385336" y="1349113"/>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600" b="1" dirty="0">
                <a:solidFill>
                  <a:srgbClr val="7030A0"/>
                </a:solidFill>
                <a:latin typeface="+mn-lt"/>
              </a:rPr>
              <a:t>“Triagem e transbordo”</a:t>
            </a:r>
          </a:p>
        </p:txBody>
      </p:sp>
    </p:spTree>
    <p:extLst>
      <p:ext uri="{BB962C8B-B14F-4D97-AF65-F5344CB8AC3E}">
        <p14:creationId xmlns:p14="http://schemas.microsoft.com/office/powerpoint/2010/main" val="900355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71687-7582-356A-D997-CE6378B14710}"/>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97CEA645-666E-FA66-BC75-6B62ABD480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3E0F02E0-885B-65C6-A9F4-72C7FCDD287F}"/>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741E732E-18E1-61CF-8E1E-1EE9CD62AB91}"/>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B48C8C38-B67E-12E6-3529-FB38FEB46C0A}"/>
              </a:ext>
            </a:extLst>
          </p:cNvPr>
          <p:cNvSpPr txBox="1">
            <a:spLocks/>
          </p:cNvSpPr>
          <p:nvPr/>
        </p:nvSpPr>
        <p:spPr bwMode="auto">
          <a:xfrm>
            <a:off x="350375" y="2095209"/>
            <a:ext cx="7574425" cy="458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Diferença nos percentuais de resíduos destinados para “Triagem e Transbordo” comparando, na análise que considera grupos A, B, C e </a:t>
            </a:r>
            <a:r>
              <a:rPr lang="pt-BR" sz="2300" dirty="0" err="1">
                <a:latin typeface="Calibri" pitchFamily="34" charset="0"/>
                <a:cs typeface="Arial" panose="020B0604020202020204" pitchFamily="34" charset="0"/>
              </a:rPr>
              <a:t>E</a:t>
            </a:r>
            <a:r>
              <a:rPr lang="pt-BR" sz="2300" dirty="0">
                <a:latin typeface="Calibri" pitchFamily="34" charset="0"/>
                <a:cs typeface="Arial" panose="020B0604020202020204" pitchFamily="34" charset="0"/>
              </a:rPr>
              <a:t>, os anos-base 2024, 2022 e 2021. </a:t>
            </a:r>
          </a:p>
          <a:p>
            <a:pPr marL="342900" indent="12700" algn="just">
              <a:lnSpc>
                <a:spcPct val="100000"/>
              </a:lnSpc>
              <a:buFont typeface="Wingdings" panose="05000000000000000000" pitchFamily="2" charset="2"/>
              <a:buChar char="ü"/>
            </a:pPr>
            <a:r>
              <a:rPr lang="pt-BR" sz="2200" dirty="0">
                <a:solidFill>
                  <a:srgbClr val="008080"/>
                </a:solidFill>
                <a:latin typeface="Calibri" pitchFamily="34" charset="0"/>
                <a:cs typeface="Arial" panose="020B0604020202020204" pitchFamily="34" charset="0"/>
              </a:rPr>
              <a:t>2021: 7,56%;</a:t>
            </a:r>
          </a:p>
          <a:p>
            <a:pPr marL="342900" indent="12700" algn="just">
              <a:lnSpc>
                <a:spcPct val="100000"/>
              </a:lnSpc>
              <a:buFont typeface="Wingdings" panose="05000000000000000000" pitchFamily="2" charset="2"/>
              <a:buChar char="ü"/>
            </a:pPr>
            <a:r>
              <a:rPr lang="pt-BR" sz="2200" dirty="0">
                <a:solidFill>
                  <a:srgbClr val="008080"/>
                </a:solidFill>
                <a:latin typeface="Calibri" pitchFamily="34" charset="0"/>
                <a:cs typeface="Arial" panose="020B0604020202020204" pitchFamily="34" charset="0"/>
              </a:rPr>
              <a:t>2022: 0,72% (com correção de alguns dados); </a:t>
            </a:r>
          </a:p>
          <a:p>
            <a:pPr marL="342900" indent="12700" algn="just">
              <a:lnSpc>
                <a:spcPct val="100000"/>
              </a:lnSpc>
              <a:buFont typeface="Wingdings" panose="05000000000000000000" pitchFamily="2" charset="2"/>
              <a:buChar char="ü"/>
            </a:pPr>
            <a:r>
              <a:rPr lang="pt-BR" sz="2200" dirty="0">
                <a:solidFill>
                  <a:srgbClr val="008080"/>
                </a:solidFill>
                <a:latin typeface="Calibri" pitchFamily="34" charset="0"/>
                <a:cs typeface="Arial" panose="020B0604020202020204" pitchFamily="34" charset="0"/>
              </a:rPr>
              <a:t>2024: 2,79%.</a:t>
            </a:r>
          </a:p>
          <a:p>
            <a:pPr marL="342900" indent="12700" algn="just">
              <a:lnSpc>
                <a:spcPct val="100000"/>
              </a:lnSpc>
              <a:buFont typeface="Wingdings" panose="05000000000000000000" pitchFamily="2" charset="2"/>
              <a:buChar char="ü"/>
            </a:pPr>
            <a:endParaRPr lang="pt-BR" sz="500" dirty="0">
              <a:solidFill>
                <a:srgbClr val="008080"/>
              </a:solidFill>
              <a:latin typeface="Calibri" pitchFamily="34" charset="0"/>
              <a:cs typeface="Arial" panose="020B0604020202020204" pitchFamily="34" charset="0"/>
            </a:endParaRP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Mudança tem relação com a correção do fluxo de emissão dos MTRs quando o gerenciamento dos resíduos envolve um “Armazenador temporário” após algumas solicitações no âmbito das fiscalizações e com o Comunicado 32 (2022).</a:t>
            </a:r>
          </a:p>
        </p:txBody>
      </p:sp>
      <p:sp>
        <p:nvSpPr>
          <p:cNvPr id="4" name="Título 1">
            <a:extLst>
              <a:ext uri="{FF2B5EF4-FFF2-40B4-BE49-F238E27FC236}">
                <a16:creationId xmlns:a16="http://schemas.microsoft.com/office/drawing/2014/main" id="{8ED70424-26C5-1ED1-FE38-4E5BF7E0A49F}"/>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6" name="Título 1">
            <a:extLst>
              <a:ext uri="{FF2B5EF4-FFF2-40B4-BE49-F238E27FC236}">
                <a16:creationId xmlns:a16="http://schemas.microsoft.com/office/drawing/2014/main" id="{C8EC265B-8EAB-2D64-AF58-B1DDA3ED5ABC}"/>
              </a:ext>
            </a:extLst>
          </p:cNvPr>
          <p:cNvSpPr txBox="1">
            <a:spLocks/>
          </p:cNvSpPr>
          <p:nvPr/>
        </p:nvSpPr>
        <p:spPr>
          <a:xfrm>
            <a:off x="385336" y="1298313"/>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500" b="1" dirty="0">
                <a:solidFill>
                  <a:srgbClr val="7030A0"/>
                </a:solidFill>
                <a:latin typeface="+mn-lt"/>
              </a:rPr>
              <a:t>“Triagem e transbordo”</a:t>
            </a:r>
          </a:p>
        </p:txBody>
      </p:sp>
      <p:pic>
        <p:nvPicPr>
          <p:cNvPr id="8" name="Imagem 7">
            <a:extLst>
              <a:ext uri="{FF2B5EF4-FFF2-40B4-BE49-F238E27FC236}">
                <a16:creationId xmlns:a16="http://schemas.microsoft.com/office/drawing/2014/main" id="{3231C377-E4A1-4CE4-6C92-BBC4E9258F0A}"/>
              </a:ext>
            </a:extLst>
          </p:cNvPr>
          <p:cNvPicPr>
            <a:picLocks noChangeAspect="1"/>
          </p:cNvPicPr>
          <p:nvPr/>
        </p:nvPicPr>
        <p:blipFill>
          <a:blip r:embed="rId4"/>
          <a:stretch>
            <a:fillRect/>
          </a:stretch>
        </p:blipFill>
        <p:spPr>
          <a:xfrm>
            <a:off x="8309578" y="1381125"/>
            <a:ext cx="3841248" cy="5450418"/>
          </a:xfrm>
          <a:prstGeom prst="rect">
            <a:avLst/>
          </a:prstGeom>
        </p:spPr>
      </p:pic>
    </p:spTree>
    <p:extLst>
      <p:ext uri="{BB962C8B-B14F-4D97-AF65-F5344CB8AC3E}">
        <p14:creationId xmlns:p14="http://schemas.microsoft.com/office/powerpoint/2010/main" val="10107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7C1A4-A234-D26C-E738-670439DE3155}"/>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909B376E-9F07-5CDD-8A5F-3BD31FD19C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09272F82-E497-3217-5A4F-5DF946CD8A66}"/>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0132AA1D-60EA-3F5E-EDDE-74648C62CDBA}"/>
              </a:ext>
            </a:extLst>
          </p:cNvPr>
          <p:cNvSpPr txBox="1">
            <a:spLocks/>
          </p:cNvSpPr>
          <p:nvPr/>
        </p:nvSpPr>
        <p:spPr>
          <a:xfrm>
            <a:off x="385336" y="646084"/>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t-BR" altLang="pt-BR" sz="2800" b="1" dirty="0">
                <a:solidFill>
                  <a:srgbClr val="006666"/>
                </a:solidFill>
                <a:latin typeface="+mn-lt"/>
              </a:rPr>
              <a:t>Atuação da Diretoria de Resíduos Especiais e Industriais</a:t>
            </a:r>
          </a:p>
        </p:txBody>
      </p:sp>
      <p:sp>
        <p:nvSpPr>
          <p:cNvPr id="4" name="Retângulo 3">
            <a:extLst>
              <a:ext uri="{FF2B5EF4-FFF2-40B4-BE49-F238E27FC236}">
                <a16:creationId xmlns:a16="http://schemas.microsoft.com/office/drawing/2014/main" id="{DF8BF532-9028-CDB9-F7D1-A23D283AE50E}"/>
              </a:ext>
            </a:extLst>
          </p:cNvPr>
          <p:cNvSpPr>
            <a:spLocks noChangeArrowheads="1"/>
          </p:cNvSpPr>
          <p:nvPr/>
        </p:nvSpPr>
        <p:spPr bwMode="auto">
          <a:xfrm>
            <a:off x="238990" y="1499006"/>
            <a:ext cx="11530013" cy="5170646"/>
          </a:xfrm>
          <a:prstGeom prst="rect">
            <a:avLst/>
          </a:prstGeom>
          <a:noFill/>
          <a:ln>
            <a:noFill/>
          </a:ln>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285750" indent="-285750" eaLnBrk="0" hangingPunct="0">
              <a:spcBef>
                <a:spcPct val="20000"/>
              </a:spcBef>
              <a:buFont typeface="Arial" charset="0"/>
              <a:buChar char="–"/>
              <a:defRPr sz="2800">
                <a:solidFill>
                  <a:schemeClr val="tx1"/>
                </a:solidFill>
                <a:latin typeface="Calibri" pitchFamily="34" charset="0"/>
              </a:defRPr>
            </a:lvl2pPr>
            <a:lvl3pPr marL="800100" indent="-3429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ts val="600"/>
              </a:spcBef>
              <a:spcAft>
                <a:spcPts val="600"/>
              </a:spcAft>
              <a:buFont typeface="Arial" charset="0"/>
              <a:buChar char="•"/>
              <a:defRPr/>
            </a:pPr>
            <a:r>
              <a:rPr lang="pt-BR" sz="2000" b="1" dirty="0"/>
              <a:t>VI – apoiar tecnicamente os municípios e consórcios intermunicipais na adoção de ações para melhoria da gestão dos resíduos de serviços de saúde e da construção civil;</a:t>
            </a:r>
          </a:p>
          <a:p>
            <a:pPr lvl="1" algn="just" eaLnBrk="1" hangingPunct="1">
              <a:spcBef>
                <a:spcPts val="600"/>
              </a:spcBef>
              <a:spcAft>
                <a:spcPts val="600"/>
              </a:spcAft>
              <a:buFont typeface="Arial" charset="0"/>
              <a:buChar char="•"/>
              <a:defRPr/>
            </a:pPr>
            <a:r>
              <a:rPr lang="pt-BR" sz="2000" b="1" dirty="0"/>
              <a:t>VII – coletar, processar, consolidar, analisar, monitorar e divulgar dados técnicos e informações ambientais relativas à gestão e ao gerenciamento de resíduos industriais, da mineração e especiais, incluindo informações sobre a efetividade das políticas públicas;</a:t>
            </a:r>
          </a:p>
          <a:p>
            <a:pPr lvl="1" algn="just" eaLnBrk="1" hangingPunct="1">
              <a:spcBef>
                <a:spcPts val="600"/>
              </a:spcBef>
              <a:spcAft>
                <a:spcPts val="600"/>
              </a:spcAft>
              <a:buFont typeface="Arial" charset="0"/>
              <a:buChar char="•"/>
              <a:defRPr/>
            </a:pPr>
            <a:r>
              <a:rPr lang="pt-BR" sz="2000" dirty="0"/>
              <a:t>VIII – elaborar e manifestar sobre propostas de atos normativos, de instruções de serviço, de orientações técnicas e de termos de referência relacionados à matéria de sua competência, respeitadas as atribuições da Assessoria Jurídica;</a:t>
            </a:r>
          </a:p>
          <a:p>
            <a:pPr lvl="1" algn="just" eaLnBrk="1" hangingPunct="1">
              <a:spcBef>
                <a:spcPts val="600"/>
              </a:spcBef>
              <a:spcAft>
                <a:spcPts val="600"/>
              </a:spcAft>
              <a:buFont typeface="Arial" charset="0"/>
              <a:buChar char="•"/>
              <a:defRPr/>
            </a:pPr>
            <a:r>
              <a:rPr lang="pt-BR" sz="2000" dirty="0"/>
              <a:t>IX – fornecer à Superintendência de Resíduos subsídios e elementos relacionados à matéria de sua competência que possibilitem a defesa do Estado em juízo, a defesa dos atos do Secretário de Estado de Meio Ambiente e Desenvolvimento Sustentável e de outros servidores da Semad;</a:t>
            </a:r>
          </a:p>
          <a:p>
            <a:pPr lvl="1" algn="just" eaLnBrk="1" hangingPunct="1">
              <a:spcBef>
                <a:spcPts val="600"/>
              </a:spcBef>
              <a:spcAft>
                <a:spcPts val="600"/>
              </a:spcAft>
              <a:buFont typeface="Arial" charset="0"/>
              <a:buChar char="•"/>
              <a:defRPr/>
            </a:pPr>
            <a:r>
              <a:rPr lang="pt-BR" sz="2000" dirty="0"/>
              <a:t>X – indicar à Superintendência de Resíduos servidores aptos a serem credenciados para atividade fiscalizatória relacionada a matéria de sua competência;</a:t>
            </a:r>
          </a:p>
          <a:p>
            <a:pPr lvl="1" algn="just" eaLnBrk="1" hangingPunct="1">
              <a:spcBef>
                <a:spcPts val="600"/>
              </a:spcBef>
              <a:spcAft>
                <a:spcPts val="600"/>
              </a:spcAft>
              <a:buFont typeface="Arial" charset="0"/>
              <a:buChar char="•"/>
              <a:defRPr/>
            </a:pPr>
            <a:r>
              <a:rPr lang="pt-BR" sz="2000" dirty="0"/>
              <a:t>XI – fiscalizar, autuar e aplicar penalidades no âmbito de suas competências.</a:t>
            </a:r>
            <a:endParaRPr lang="pt-BR" altLang="pt-BR" sz="2000" dirty="0">
              <a:latin typeface="+mj-lt"/>
              <a:sym typeface="Wingdings" pitchFamily="2" charset="2"/>
            </a:endParaRPr>
          </a:p>
        </p:txBody>
      </p:sp>
    </p:spTree>
    <p:extLst>
      <p:ext uri="{BB962C8B-B14F-4D97-AF65-F5344CB8AC3E}">
        <p14:creationId xmlns:p14="http://schemas.microsoft.com/office/powerpoint/2010/main" val="3553811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7EFBF-ED48-490F-6121-B7F59EFCD1D8}"/>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9C30773F-0F17-4B6C-CBC9-9FB263AD7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3F2FD5EB-CB02-5BB4-8A48-4C42767E75AF}"/>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1139B472-D037-557E-4B4F-D3F4690AFB38}"/>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1DCB1BA4-9414-5BDD-A57F-7031F5AF0B68}"/>
              </a:ext>
            </a:extLst>
          </p:cNvPr>
          <p:cNvSpPr txBox="1">
            <a:spLocks/>
          </p:cNvSpPr>
          <p:nvPr/>
        </p:nvSpPr>
        <p:spPr bwMode="auto">
          <a:xfrm>
            <a:off x="350375" y="2196809"/>
            <a:ext cx="11587625" cy="402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Desafio de que os equívocos cometidos pelos usuários na emissão de MTRs que envolvem AT sejam ainda mais minimizados (resistência na correção, por exemplo, por questões comerciais).</a:t>
            </a: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A omissão do AT no manifesto e sua identificação erroneamente como destinador não pode ser corrigida no MTR, o que compromete todo o fluxo no Sistema, distorcendo o fluxo real dos resíduos e causando a contabilização das quantidades muitas vezes em duplicidade. </a:t>
            </a:r>
          </a:p>
        </p:txBody>
      </p:sp>
      <p:sp>
        <p:nvSpPr>
          <p:cNvPr id="4" name="Título 1">
            <a:extLst>
              <a:ext uri="{FF2B5EF4-FFF2-40B4-BE49-F238E27FC236}">
                <a16:creationId xmlns:a16="http://schemas.microsoft.com/office/drawing/2014/main" id="{77601395-BE99-B9E0-E59E-236B1A2A352D}"/>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6" name="Título 1">
            <a:extLst>
              <a:ext uri="{FF2B5EF4-FFF2-40B4-BE49-F238E27FC236}">
                <a16:creationId xmlns:a16="http://schemas.microsoft.com/office/drawing/2014/main" id="{1866999F-A70D-1DAF-91DE-F01C36A7913C}"/>
              </a:ext>
            </a:extLst>
          </p:cNvPr>
          <p:cNvSpPr txBox="1">
            <a:spLocks/>
          </p:cNvSpPr>
          <p:nvPr/>
        </p:nvSpPr>
        <p:spPr>
          <a:xfrm>
            <a:off x="385336" y="1298313"/>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500" b="1" dirty="0">
                <a:solidFill>
                  <a:srgbClr val="7030A0"/>
                </a:solidFill>
                <a:latin typeface="+mn-lt"/>
              </a:rPr>
              <a:t>“Triagem e transbordo”</a:t>
            </a:r>
          </a:p>
        </p:txBody>
      </p:sp>
    </p:spTree>
    <p:extLst>
      <p:ext uri="{BB962C8B-B14F-4D97-AF65-F5344CB8AC3E}">
        <p14:creationId xmlns:p14="http://schemas.microsoft.com/office/powerpoint/2010/main" val="3508829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B64E13-2F04-E888-323E-E9308A60560A}"/>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D7E57E11-8F7F-1FBC-8B1F-3211C50B0A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DF9D980E-1B9F-C151-2232-A1AC664B9F69}"/>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50D98EF5-FAF2-84D1-AAA3-FA820FC83ADF}"/>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A6CE9C54-4711-2E35-70A4-A3983C196660}"/>
              </a:ext>
            </a:extLst>
          </p:cNvPr>
          <p:cNvSpPr txBox="1">
            <a:spLocks/>
          </p:cNvSpPr>
          <p:nvPr/>
        </p:nvSpPr>
        <p:spPr bwMode="auto">
          <a:xfrm>
            <a:off x="385336" y="2193506"/>
            <a:ext cx="11383667" cy="458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Teriam sido destinadas para “Coprocessamento” e “Blendagem para Coprocessamento”, respectivamente, 151,856 e 29,273 toneladas de RSS, quantidades longe de serem desprezíveis, especialmente considerando que, conforme art. 11 da Deliberação Normativa COPAM nº 154/2010, é proibido o coprocessamento de RSS em Minas Gerais.</a:t>
            </a:r>
          </a:p>
        </p:txBody>
      </p:sp>
      <p:sp>
        <p:nvSpPr>
          <p:cNvPr id="4" name="Título 1">
            <a:extLst>
              <a:ext uri="{FF2B5EF4-FFF2-40B4-BE49-F238E27FC236}">
                <a16:creationId xmlns:a16="http://schemas.microsoft.com/office/drawing/2014/main" id="{15E7BD09-8750-D5DE-B193-A59FE181738D}"/>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6" name="Título 1">
            <a:extLst>
              <a:ext uri="{FF2B5EF4-FFF2-40B4-BE49-F238E27FC236}">
                <a16:creationId xmlns:a16="http://schemas.microsoft.com/office/drawing/2014/main" id="{0EDA1E93-5152-BE73-2B3C-95DD2195A26B}"/>
              </a:ext>
            </a:extLst>
          </p:cNvPr>
          <p:cNvSpPr txBox="1">
            <a:spLocks/>
          </p:cNvSpPr>
          <p:nvPr/>
        </p:nvSpPr>
        <p:spPr>
          <a:xfrm>
            <a:off x="385336" y="1349113"/>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600" b="1" dirty="0">
                <a:solidFill>
                  <a:srgbClr val="7030A0"/>
                </a:solidFill>
                <a:latin typeface="+mn-lt"/>
              </a:rPr>
              <a:t>“Coprocessamento” e “Blendagem para Coprocessamento”</a:t>
            </a:r>
          </a:p>
        </p:txBody>
      </p:sp>
      <p:sp>
        <p:nvSpPr>
          <p:cNvPr id="7" name="Espaço Reservado para Conteúdo 2">
            <a:extLst>
              <a:ext uri="{FF2B5EF4-FFF2-40B4-BE49-F238E27FC236}">
                <a16:creationId xmlns:a16="http://schemas.microsoft.com/office/drawing/2014/main" id="{E5CD0F0C-F79C-0A88-60FE-65D8F9AA5E36}"/>
              </a:ext>
            </a:extLst>
          </p:cNvPr>
          <p:cNvSpPr txBox="1">
            <a:spLocks/>
          </p:cNvSpPr>
          <p:nvPr/>
        </p:nvSpPr>
        <p:spPr bwMode="auto">
          <a:xfrm>
            <a:off x="369989" y="3723533"/>
            <a:ext cx="11383667" cy="458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Diminuição nas quantidades e percentuais destinados a essas destinações em 2024, em relação aos anos-base 2022 e 2021. </a:t>
            </a: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Os RSS destinados em maior quantidade para essas tecnologias são do grupo B. Pelos nomes dos geradores, boa parte desses “RSS Grupo B” declarados nos MTRs parecem ser, não resíduos de serviços de saúde, mas resíduos originados em indústrias farmacêuticas, e, portanto, seriam resíduos industriais, podendo ter ocorrido erro na escolha do código mais adequado para identificação dos resíduos no Sistema.</a:t>
            </a:r>
          </a:p>
        </p:txBody>
      </p:sp>
    </p:spTree>
    <p:extLst>
      <p:ext uri="{BB962C8B-B14F-4D97-AF65-F5344CB8AC3E}">
        <p14:creationId xmlns:p14="http://schemas.microsoft.com/office/powerpoint/2010/main" val="306021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575AD-2CD0-1CAC-6CB2-7C8CD886A0E0}"/>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E509F9BD-CA55-5D1A-3DC4-E795DCC9C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E4377089-3241-3EE4-DA5E-E544E022212C}"/>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27294B29-16BE-D6E0-5089-926A24728585}"/>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3053A089-B621-D92A-623B-AF1A1A59E531}"/>
              </a:ext>
            </a:extLst>
          </p:cNvPr>
          <p:cNvSpPr txBox="1">
            <a:spLocks/>
          </p:cNvSpPr>
          <p:nvPr/>
        </p:nvSpPr>
        <p:spPr bwMode="auto">
          <a:xfrm>
            <a:off x="385336" y="2193506"/>
            <a:ext cx="11383667" cy="4587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Das 105,315 t que teriam sido destinados à reutilização, 99,99% foram identificadas como sendo RSS do grupo A, o que é incompatível com o que determina o Art. 20 da Resolução CONAMA nº 358/2005, que estabelece que resíduos do referido grupo não podem ser reciclados, reutilizados ou reaproveitados, inclusive para alimentação animal. </a:t>
            </a: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Foi verificado que esses resíduos do grupo A foram quase em totalidade identificados como “</a:t>
            </a:r>
            <a:r>
              <a:rPr lang="pt-BR" sz="2300" i="1" dirty="0">
                <a:latin typeface="Calibri" pitchFamily="34" charset="0"/>
                <a:cs typeface="Arial" panose="020B0604020202020204" pitchFamily="34" charset="0"/>
              </a:rPr>
              <a:t>180113(*) - Carcaças, peças anatômicas, vísceras e outros resíduos provenientes de animais não submetidos a processos de experimentação com inoculação de micro-organismos, bem como suas forrações </a:t>
            </a:r>
            <a:r>
              <a:rPr lang="pt-BR" sz="2300" dirty="0">
                <a:latin typeface="Calibri" pitchFamily="34" charset="0"/>
                <a:cs typeface="Arial" panose="020B0604020202020204" pitchFamily="34" charset="0"/>
              </a:rPr>
              <a:t>(A4)”, gerados em um mesmo gerador, uma fazenda, e encaminhados para um mesmo destinador, uma empresa licenciada para a atividade de processamento de subprodutos de origem animal para produção de sebo, óleos e farinha, o que sugere erro na identificação dos resíduos. </a:t>
            </a:r>
          </a:p>
        </p:txBody>
      </p:sp>
      <p:sp>
        <p:nvSpPr>
          <p:cNvPr id="4" name="Título 1">
            <a:extLst>
              <a:ext uri="{FF2B5EF4-FFF2-40B4-BE49-F238E27FC236}">
                <a16:creationId xmlns:a16="http://schemas.microsoft.com/office/drawing/2014/main" id="{5041421D-E3CD-94E2-8FA4-156B2D27CE5B}"/>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6" name="Título 1">
            <a:extLst>
              <a:ext uri="{FF2B5EF4-FFF2-40B4-BE49-F238E27FC236}">
                <a16:creationId xmlns:a16="http://schemas.microsoft.com/office/drawing/2014/main" id="{3EF52850-513F-8D76-C386-CDFD6F0D738C}"/>
              </a:ext>
            </a:extLst>
          </p:cNvPr>
          <p:cNvSpPr txBox="1">
            <a:spLocks/>
          </p:cNvSpPr>
          <p:nvPr/>
        </p:nvSpPr>
        <p:spPr>
          <a:xfrm>
            <a:off x="385336" y="1349113"/>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600" b="1" dirty="0">
                <a:solidFill>
                  <a:srgbClr val="7030A0"/>
                </a:solidFill>
                <a:latin typeface="+mn-lt"/>
              </a:rPr>
              <a:t>Reutilização</a:t>
            </a:r>
          </a:p>
        </p:txBody>
      </p:sp>
    </p:spTree>
    <p:extLst>
      <p:ext uri="{BB962C8B-B14F-4D97-AF65-F5344CB8AC3E}">
        <p14:creationId xmlns:p14="http://schemas.microsoft.com/office/powerpoint/2010/main" val="3649230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D355F-9669-65BA-E820-6E1783F16752}"/>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2A40F132-6FF6-C08B-F01B-399A4B9EAE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3" name="Título 3">
            <a:extLst>
              <a:ext uri="{FF2B5EF4-FFF2-40B4-BE49-F238E27FC236}">
                <a16:creationId xmlns:a16="http://schemas.microsoft.com/office/drawing/2014/main" id="{45E60F0E-1DBA-8EAE-033A-A99E05FBCE82}"/>
              </a:ext>
            </a:extLst>
          </p:cNvPr>
          <p:cNvSpPr txBox="1">
            <a:spLocks/>
          </p:cNvSpPr>
          <p:nvPr/>
        </p:nvSpPr>
        <p:spPr bwMode="auto">
          <a:xfrm>
            <a:off x="828675" y="1806575"/>
            <a:ext cx="104441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spcBef>
                <a:spcPct val="0"/>
              </a:spcBef>
              <a:buFontTx/>
              <a:buNone/>
            </a:pPr>
            <a:endParaRPr lang="pt-BR" altLang="pt-BR" sz="3600" b="1" dirty="0">
              <a:solidFill>
                <a:srgbClr val="7030A0"/>
              </a:solidFill>
              <a:latin typeface="Calibri Light" panose="020F0302020204030204" pitchFamily="34" charset="0"/>
            </a:endParaRPr>
          </a:p>
        </p:txBody>
      </p:sp>
      <p:sp>
        <p:nvSpPr>
          <p:cNvPr id="5124" name="Título 3">
            <a:extLst>
              <a:ext uri="{FF2B5EF4-FFF2-40B4-BE49-F238E27FC236}">
                <a16:creationId xmlns:a16="http://schemas.microsoft.com/office/drawing/2014/main" id="{5B13CE70-6311-8D61-37F3-5FE523337D76}"/>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7" name="Espaço Reservado para Conteúdo 2">
            <a:extLst>
              <a:ext uri="{FF2B5EF4-FFF2-40B4-BE49-F238E27FC236}">
                <a16:creationId xmlns:a16="http://schemas.microsoft.com/office/drawing/2014/main" id="{B023817F-CEC1-2F65-10F1-E92059D3E159}"/>
              </a:ext>
            </a:extLst>
          </p:cNvPr>
          <p:cNvSpPr txBox="1">
            <a:spLocks/>
          </p:cNvSpPr>
          <p:nvPr/>
        </p:nvSpPr>
        <p:spPr bwMode="auto">
          <a:xfrm>
            <a:off x="250371" y="5170715"/>
            <a:ext cx="11617739" cy="238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endParaRPr lang="pt-BR" sz="2000" dirty="0">
              <a:latin typeface="Calibri" pitchFamily="34" charset="0"/>
              <a:cs typeface="Arial" panose="020B0604020202020204" pitchFamily="34" charset="0"/>
            </a:endParaRPr>
          </a:p>
        </p:txBody>
      </p:sp>
      <p:graphicFrame>
        <p:nvGraphicFramePr>
          <p:cNvPr id="6" name="Gráfico 5">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1735877594"/>
              </p:ext>
            </p:extLst>
          </p:nvPr>
        </p:nvGraphicFramePr>
        <p:xfrm>
          <a:off x="6221076" y="131953"/>
          <a:ext cx="4788000" cy="32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a:extLst>
              <a:ext uri="{FF2B5EF4-FFF2-40B4-BE49-F238E27FC236}">
                <a16:creationId xmlns:a16="http://schemas.microsoft.com/office/drawing/2014/main" id="{00000000-0008-0000-0500-000007000000}"/>
              </a:ext>
            </a:extLst>
          </p:cNvPr>
          <p:cNvGraphicFramePr>
            <a:graphicFrameLocks/>
          </p:cNvGraphicFramePr>
          <p:nvPr>
            <p:extLst>
              <p:ext uri="{D42A27DB-BD31-4B8C-83A1-F6EECF244321}">
                <p14:modId xmlns:p14="http://schemas.microsoft.com/office/powerpoint/2010/main" val="384839660"/>
              </p:ext>
            </p:extLst>
          </p:nvPr>
        </p:nvGraphicFramePr>
        <p:xfrm>
          <a:off x="1164850" y="3495881"/>
          <a:ext cx="4773600" cy="324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áfico 8">
            <a:extLst>
              <a:ext uri="{FF2B5EF4-FFF2-40B4-BE49-F238E27FC236}">
                <a16:creationId xmlns:a16="http://schemas.microsoft.com/office/drawing/2014/main" id="{00000000-0008-0000-0500-000008000000}"/>
              </a:ext>
            </a:extLst>
          </p:cNvPr>
          <p:cNvGraphicFramePr>
            <a:graphicFrameLocks/>
          </p:cNvGraphicFramePr>
          <p:nvPr>
            <p:extLst>
              <p:ext uri="{D42A27DB-BD31-4B8C-83A1-F6EECF244321}">
                <p14:modId xmlns:p14="http://schemas.microsoft.com/office/powerpoint/2010/main" val="3337646094"/>
              </p:ext>
            </p:extLst>
          </p:nvPr>
        </p:nvGraphicFramePr>
        <p:xfrm>
          <a:off x="6221398" y="3494902"/>
          <a:ext cx="4788000" cy="3268575"/>
        </p:xfrm>
        <a:graphic>
          <a:graphicData uri="http://schemas.openxmlformats.org/drawingml/2006/chart">
            <c:chart xmlns:c="http://schemas.openxmlformats.org/drawingml/2006/chart" xmlns:r="http://schemas.openxmlformats.org/officeDocument/2006/relationships" r:id="rId6"/>
          </a:graphicData>
        </a:graphic>
      </p:graphicFrame>
      <p:sp>
        <p:nvSpPr>
          <p:cNvPr id="10" name="Retângulo 9">
            <a:extLst>
              <a:ext uri="{FF2B5EF4-FFF2-40B4-BE49-F238E27FC236}">
                <a16:creationId xmlns:a16="http://schemas.microsoft.com/office/drawing/2014/main" id="{D13BDE35-3C86-B491-63EE-E7EEFB037086}"/>
              </a:ext>
            </a:extLst>
          </p:cNvPr>
          <p:cNvSpPr/>
          <p:nvPr/>
        </p:nvSpPr>
        <p:spPr>
          <a:xfrm>
            <a:off x="250371" y="131953"/>
            <a:ext cx="4137479" cy="7691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ln>
                <a:solidFill>
                  <a:schemeClr val="bg1"/>
                </a:solidFill>
              </a:ln>
            </a:endParaRPr>
          </a:p>
        </p:txBody>
      </p:sp>
      <p:graphicFrame>
        <p:nvGraphicFramePr>
          <p:cNvPr id="4" name="Gráfico 3">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2930343277"/>
              </p:ext>
            </p:extLst>
          </p:nvPr>
        </p:nvGraphicFramePr>
        <p:xfrm>
          <a:off x="1170846" y="131953"/>
          <a:ext cx="4774426" cy="3240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4632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6" grpId="0">
        <p:bldAsOne/>
      </p:bldGraphic>
      <p:bldGraphic spid="8" grpId="0">
        <p:bldAsOne/>
      </p:bldGraphic>
      <p:bldGraphic spid="9"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BBA84-E008-5ADC-02B6-6E990BA722F9}"/>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20177FF1-551D-08D3-8483-548880A33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F744102E-629B-A5A5-EDF0-17B51F561015}"/>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9077D7CE-FA18-009E-9BAF-958CD005DA01}"/>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4" name="Título 1">
            <a:extLst>
              <a:ext uri="{FF2B5EF4-FFF2-40B4-BE49-F238E27FC236}">
                <a16:creationId xmlns:a16="http://schemas.microsoft.com/office/drawing/2014/main" id="{D36B0891-64CF-E477-CA15-4E31D046988C}"/>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6" name="Título 1">
            <a:extLst>
              <a:ext uri="{FF2B5EF4-FFF2-40B4-BE49-F238E27FC236}">
                <a16:creationId xmlns:a16="http://schemas.microsoft.com/office/drawing/2014/main" id="{68DEB397-3D07-46B4-0075-E89B5AE6F10F}"/>
              </a:ext>
            </a:extLst>
          </p:cNvPr>
          <p:cNvSpPr txBox="1">
            <a:spLocks/>
          </p:cNvSpPr>
          <p:nvPr/>
        </p:nvSpPr>
        <p:spPr>
          <a:xfrm>
            <a:off x="385336" y="130935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550" b="1" dirty="0">
                <a:solidFill>
                  <a:srgbClr val="7030A0"/>
                </a:solidFill>
                <a:latin typeface="+mn-lt"/>
              </a:rPr>
              <a:t>Origem dos RSS movimentados em Minas Gerais</a:t>
            </a:r>
          </a:p>
        </p:txBody>
      </p:sp>
      <p:sp>
        <p:nvSpPr>
          <p:cNvPr id="12" name="CaixaDeTexto 11">
            <a:extLst>
              <a:ext uri="{FF2B5EF4-FFF2-40B4-BE49-F238E27FC236}">
                <a16:creationId xmlns:a16="http://schemas.microsoft.com/office/drawing/2014/main" id="{A82F52A8-2145-CB79-7DFF-CB834DF931DA}"/>
              </a:ext>
            </a:extLst>
          </p:cNvPr>
          <p:cNvSpPr txBox="1"/>
          <p:nvPr/>
        </p:nvSpPr>
        <p:spPr>
          <a:xfrm>
            <a:off x="1322226" y="2168074"/>
            <a:ext cx="9541565" cy="523220"/>
          </a:xfrm>
          <a:prstGeom prst="rect">
            <a:avLst/>
          </a:prstGeom>
          <a:noFill/>
        </p:spPr>
        <p:txBody>
          <a:bodyPr wrap="square">
            <a:spAutoFit/>
          </a:bodyPr>
          <a:lstStyle/>
          <a:p>
            <a:pPr marL="165735" algn="ctr">
              <a:spcBef>
                <a:spcPts val="1200"/>
              </a:spcBef>
              <a:spcAft>
                <a:spcPts val="600"/>
              </a:spcAft>
              <a:buNone/>
            </a:pPr>
            <a:r>
              <a:rPr lang="pt-BR" sz="1400" dirty="0">
                <a:effectLst/>
                <a:latin typeface="+mn-lt"/>
                <a:ea typeface="Times New Roman" panose="02020603050405020304" pitchFamily="18" charset="0"/>
              </a:rPr>
              <a:t>Tabela 8 - Quantidades de RSS geradas por UF, e respectivos percentuais que representam em relação ao total de RSS movimentado no estado de Minas em 2024.</a:t>
            </a:r>
          </a:p>
        </p:txBody>
      </p:sp>
      <p:sp>
        <p:nvSpPr>
          <p:cNvPr id="13" name="Retângulo 12">
            <a:extLst>
              <a:ext uri="{FF2B5EF4-FFF2-40B4-BE49-F238E27FC236}">
                <a16:creationId xmlns:a16="http://schemas.microsoft.com/office/drawing/2014/main" id="{8509FF60-2E37-D5B1-CBFE-DCA24143BB20}"/>
              </a:ext>
            </a:extLst>
          </p:cNvPr>
          <p:cNvSpPr/>
          <p:nvPr/>
        </p:nvSpPr>
        <p:spPr>
          <a:xfrm>
            <a:off x="9653451" y="6557176"/>
            <a:ext cx="2299063" cy="274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9" name="Tabela 8">
            <a:extLst>
              <a:ext uri="{FF2B5EF4-FFF2-40B4-BE49-F238E27FC236}">
                <a16:creationId xmlns:a16="http://schemas.microsoft.com/office/drawing/2014/main" id="{9B69961F-8A53-8816-7340-758A46CC1C95}"/>
              </a:ext>
            </a:extLst>
          </p:cNvPr>
          <p:cNvGraphicFramePr>
            <a:graphicFrameLocks noGrp="1"/>
          </p:cNvGraphicFramePr>
          <p:nvPr>
            <p:extLst>
              <p:ext uri="{D42A27DB-BD31-4B8C-83A1-F6EECF244321}">
                <p14:modId xmlns:p14="http://schemas.microsoft.com/office/powerpoint/2010/main" val="3233035996"/>
              </p:ext>
            </p:extLst>
          </p:nvPr>
        </p:nvGraphicFramePr>
        <p:xfrm>
          <a:off x="1036116" y="2742564"/>
          <a:ext cx="10270448" cy="3749031"/>
        </p:xfrm>
        <a:graphic>
          <a:graphicData uri="http://schemas.openxmlformats.org/drawingml/2006/table">
            <a:tbl>
              <a:tblPr firstRow="1" firstCol="1" bandRow="1"/>
              <a:tblGrid>
                <a:gridCol w="1725655">
                  <a:extLst>
                    <a:ext uri="{9D8B030D-6E8A-4147-A177-3AD203B41FA5}">
                      <a16:colId xmlns:a16="http://schemas.microsoft.com/office/drawing/2014/main" val="1366427304"/>
                    </a:ext>
                  </a:extLst>
                </a:gridCol>
                <a:gridCol w="1238089">
                  <a:extLst>
                    <a:ext uri="{9D8B030D-6E8A-4147-A177-3AD203B41FA5}">
                      <a16:colId xmlns:a16="http://schemas.microsoft.com/office/drawing/2014/main" val="3779099111"/>
                    </a:ext>
                  </a:extLst>
                </a:gridCol>
                <a:gridCol w="1270198">
                  <a:extLst>
                    <a:ext uri="{9D8B030D-6E8A-4147-A177-3AD203B41FA5}">
                      <a16:colId xmlns:a16="http://schemas.microsoft.com/office/drawing/2014/main" val="2796661835"/>
                    </a:ext>
                  </a:extLst>
                </a:gridCol>
                <a:gridCol w="960769">
                  <a:extLst>
                    <a:ext uri="{9D8B030D-6E8A-4147-A177-3AD203B41FA5}">
                      <a16:colId xmlns:a16="http://schemas.microsoft.com/office/drawing/2014/main" val="4137142631"/>
                    </a:ext>
                  </a:extLst>
                </a:gridCol>
                <a:gridCol w="1111255">
                  <a:extLst>
                    <a:ext uri="{9D8B030D-6E8A-4147-A177-3AD203B41FA5}">
                      <a16:colId xmlns:a16="http://schemas.microsoft.com/office/drawing/2014/main" val="4162672005"/>
                    </a:ext>
                  </a:extLst>
                </a:gridCol>
                <a:gridCol w="1291460">
                  <a:extLst>
                    <a:ext uri="{9D8B030D-6E8A-4147-A177-3AD203B41FA5}">
                      <a16:colId xmlns:a16="http://schemas.microsoft.com/office/drawing/2014/main" val="1653093656"/>
                    </a:ext>
                  </a:extLst>
                </a:gridCol>
                <a:gridCol w="1396579">
                  <a:extLst>
                    <a:ext uri="{9D8B030D-6E8A-4147-A177-3AD203B41FA5}">
                      <a16:colId xmlns:a16="http://schemas.microsoft.com/office/drawing/2014/main" val="1501272706"/>
                    </a:ext>
                  </a:extLst>
                </a:gridCol>
                <a:gridCol w="1276443">
                  <a:extLst>
                    <a:ext uri="{9D8B030D-6E8A-4147-A177-3AD203B41FA5}">
                      <a16:colId xmlns:a16="http://schemas.microsoft.com/office/drawing/2014/main" val="147560873"/>
                    </a:ext>
                  </a:extLst>
                </a:gridCol>
              </a:tblGrid>
              <a:tr h="299631">
                <a:tc rowSpan="2">
                  <a:txBody>
                    <a:bodyPr/>
                    <a:lstStyle/>
                    <a:p>
                      <a:pPr marL="165735" algn="ctr">
                        <a:lnSpc>
                          <a:spcPct val="100000"/>
                        </a:lnSpc>
                        <a:spcAft>
                          <a:spcPts val="600"/>
                        </a:spcAft>
                        <a:buNone/>
                      </a:pPr>
                      <a:r>
                        <a:rPr lang="pt-BR" sz="1400" b="1" dirty="0">
                          <a:solidFill>
                            <a:srgbClr val="000000"/>
                          </a:solidFill>
                          <a:effectLst/>
                          <a:latin typeface="+mn-lt"/>
                          <a:ea typeface="Times New Roman" panose="02020603050405020304" pitchFamily="18" charset="0"/>
                        </a:rPr>
                        <a:t>Estado em que o resíduo foi gerado</a:t>
                      </a:r>
                      <a:endParaRPr lang="pt-BR" sz="1400" dirty="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marL="165735" algn="ctr">
                        <a:lnSpc>
                          <a:spcPct val="100000"/>
                        </a:lnSpc>
                        <a:spcAft>
                          <a:spcPts val="600"/>
                        </a:spcAft>
                        <a:buNone/>
                      </a:pPr>
                      <a:r>
                        <a:rPr lang="pt-BR" sz="1400" b="1" dirty="0">
                          <a:solidFill>
                            <a:srgbClr val="000000"/>
                          </a:solidFill>
                          <a:effectLst/>
                          <a:latin typeface="+mn-lt"/>
                          <a:ea typeface="Times New Roman" panose="02020603050405020304" pitchFamily="18" charset="0"/>
                        </a:rPr>
                        <a:t>Quantidade de RSS em toneladas</a:t>
                      </a:r>
                      <a:endParaRPr lang="pt-BR" sz="1400" dirty="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marL="165735" algn="ctr">
                        <a:lnSpc>
                          <a:spcPct val="100000"/>
                        </a:lnSpc>
                        <a:spcAft>
                          <a:spcPts val="600"/>
                        </a:spcAft>
                        <a:buNone/>
                      </a:pPr>
                      <a:r>
                        <a:rPr lang="pt-BR" sz="1400" b="1" dirty="0">
                          <a:solidFill>
                            <a:srgbClr val="000000"/>
                          </a:solidFill>
                          <a:effectLst/>
                          <a:latin typeface="+mn-lt"/>
                          <a:ea typeface="Times New Roman" panose="02020603050405020304" pitchFamily="18" charset="0"/>
                        </a:rPr>
                        <a:t>Percentual do total (%)</a:t>
                      </a:r>
                      <a:endParaRPr lang="pt-BR" sz="1400" dirty="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0542406"/>
                  </a:ext>
                </a:extLst>
              </a:tr>
              <a:tr h="0">
                <a:tc vMerge="1">
                  <a:txBody>
                    <a:bodyPr/>
                    <a:lstStyle/>
                    <a:p>
                      <a:endParaRPr lang="pt-BR"/>
                    </a:p>
                  </a:txBody>
                  <a:tcPr/>
                </a:tc>
                <a:tc>
                  <a:txBody>
                    <a:bodyPr/>
                    <a:lstStyle/>
                    <a:p>
                      <a:pPr marL="165735" algn="ctr">
                        <a:lnSpc>
                          <a:spcPct val="100000"/>
                        </a:lnSpc>
                        <a:spcAft>
                          <a:spcPts val="600"/>
                        </a:spcAft>
                        <a:buNone/>
                      </a:pPr>
                      <a:r>
                        <a:rPr lang="pt-BR" sz="1400" b="1">
                          <a:solidFill>
                            <a:srgbClr val="000000"/>
                          </a:solidFill>
                          <a:effectLst/>
                          <a:latin typeface="+mn-lt"/>
                          <a:ea typeface="Times New Roman" panose="02020603050405020304" pitchFamily="18" charset="0"/>
                        </a:rPr>
                        <a:t>Grupo A</a:t>
                      </a:r>
                      <a:endParaRPr lang="pt-BR" sz="140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00000"/>
                        </a:lnSpc>
                        <a:spcAft>
                          <a:spcPts val="600"/>
                        </a:spcAft>
                        <a:buNone/>
                      </a:pPr>
                      <a:r>
                        <a:rPr lang="pt-BR" sz="1400" b="1">
                          <a:solidFill>
                            <a:srgbClr val="000000"/>
                          </a:solidFill>
                          <a:effectLst/>
                          <a:latin typeface="+mn-lt"/>
                          <a:ea typeface="Times New Roman" panose="02020603050405020304" pitchFamily="18" charset="0"/>
                        </a:rPr>
                        <a:t>Grupo B</a:t>
                      </a:r>
                      <a:endParaRPr lang="pt-BR" sz="140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00000"/>
                        </a:lnSpc>
                        <a:spcAft>
                          <a:spcPts val="600"/>
                        </a:spcAft>
                        <a:buNone/>
                      </a:pPr>
                      <a:r>
                        <a:rPr lang="pt-BR" sz="1400" b="1">
                          <a:solidFill>
                            <a:srgbClr val="000000"/>
                          </a:solidFill>
                          <a:effectLst/>
                          <a:latin typeface="+mn-lt"/>
                          <a:ea typeface="Times New Roman" panose="02020603050405020304" pitchFamily="18" charset="0"/>
                        </a:rPr>
                        <a:t>Grupo C</a:t>
                      </a:r>
                      <a:endParaRPr lang="pt-BR" sz="140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00000"/>
                        </a:lnSpc>
                        <a:spcAft>
                          <a:spcPts val="600"/>
                        </a:spcAft>
                        <a:buNone/>
                      </a:pPr>
                      <a:r>
                        <a:rPr lang="pt-BR" sz="1400" b="1" dirty="0">
                          <a:solidFill>
                            <a:srgbClr val="000000"/>
                          </a:solidFill>
                          <a:effectLst/>
                          <a:latin typeface="+mn-lt"/>
                          <a:ea typeface="Times New Roman" panose="02020603050405020304" pitchFamily="18" charset="0"/>
                        </a:rPr>
                        <a:t>Grupo D</a:t>
                      </a:r>
                      <a:endParaRPr lang="pt-BR" sz="1400" dirty="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00000"/>
                        </a:lnSpc>
                        <a:spcAft>
                          <a:spcPts val="600"/>
                        </a:spcAft>
                        <a:buNone/>
                      </a:pPr>
                      <a:r>
                        <a:rPr lang="pt-BR" sz="1400" b="1" dirty="0">
                          <a:solidFill>
                            <a:srgbClr val="000000"/>
                          </a:solidFill>
                          <a:effectLst/>
                          <a:latin typeface="+mn-lt"/>
                          <a:ea typeface="Times New Roman" panose="02020603050405020304" pitchFamily="18" charset="0"/>
                        </a:rPr>
                        <a:t>Grupo E</a:t>
                      </a:r>
                      <a:endParaRPr lang="pt-BR" sz="1400" dirty="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00000"/>
                        </a:lnSpc>
                        <a:spcAft>
                          <a:spcPts val="600"/>
                        </a:spcAft>
                        <a:buNone/>
                      </a:pPr>
                      <a:r>
                        <a:rPr lang="pt-BR" sz="1400" b="1" dirty="0">
                          <a:solidFill>
                            <a:srgbClr val="000000"/>
                          </a:solidFill>
                          <a:effectLst/>
                          <a:latin typeface="+mn-lt"/>
                          <a:ea typeface="Times New Roman" panose="02020603050405020304" pitchFamily="18" charset="0"/>
                        </a:rPr>
                        <a:t>Total geral (t)</a:t>
                      </a:r>
                      <a:endParaRPr lang="pt-BR" sz="1400" dirty="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pt-BR"/>
                    </a:p>
                  </a:txBody>
                  <a:tcPr/>
                </a:tc>
                <a:extLst>
                  <a:ext uri="{0D108BD9-81ED-4DB2-BD59-A6C34878D82A}">
                    <a16:rowId xmlns:a16="http://schemas.microsoft.com/office/drawing/2014/main" val="3503900670"/>
                  </a:ext>
                </a:extLst>
              </a:tr>
              <a:tr h="324000">
                <a:tc>
                  <a:txBody>
                    <a:bodyPr/>
                    <a:lstStyle/>
                    <a:p>
                      <a:pPr marL="165735" algn="l">
                        <a:lnSpc>
                          <a:spcPct val="150000"/>
                        </a:lnSpc>
                        <a:spcAft>
                          <a:spcPts val="600"/>
                        </a:spcAft>
                        <a:buNone/>
                      </a:pPr>
                      <a:r>
                        <a:rPr lang="pt-BR" sz="1400" dirty="0">
                          <a:solidFill>
                            <a:srgbClr val="000000"/>
                          </a:solidFill>
                          <a:effectLst/>
                          <a:latin typeface="+mn-lt"/>
                          <a:ea typeface="Times New Roman" panose="02020603050405020304" pitchFamily="18" charset="0"/>
                        </a:rPr>
                        <a:t>Bahia</a:t>
                      </a:r>
                      <a:endParaRPr lang="pt-BR" sz="1400" dirty="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0,110</a:t>
                      </a:r>
                      <a:endParaRPr lang="pt-BR" sz="1400" dirty="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0,030</a:t>
                      </a:r>
                      <a:endParaRPr lang="pt-BR" sz="1400" dirty="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0</a:t>
                      </a:r>
                      <a:endParaRPr lang="pt-BR" sz="1400" dirty="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buNone/>
                      </a:pPr>
                      <a:endParaRPr lang="pt-BR" sz="1400" dirty="0">
                        <a:effectLst/>
                        <a:latin typeface="+mn-lt"/>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0,018</a:t>
                      </a:r>
                      <a:endParaRPr lang="pt-BR" sz="140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0,158</a:t>
                      </a:r>
                      <a:endParaRPr lang="pt-BR" sz="140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0,0004</a:t>
                      </a:r>
                      <a:endParaRPr lang="pt-BR" sz="140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278783763"/>
                  </a:ext>
                </a:extLst>
              </a:tr>
              <a:tr h="324000">
                <a:tc>
                  <a:txBody>
                    <a:bodyPr/>
                    <a:lstStyle/>
                    <a:p>
                      <a:pPr marL="165735" algn="l">
                        <a:lnSpc>
                          <a:spcPct val="150000"/>
                        </a:lnSpc>
                        <a:spcAft>
                          <a:spcPts val="600"/>
                        </a:spcAft>
                        <a:buNone/>
                      </a:pPr>
                      <a:r>
                        <a:rPr lang="pt-BR" sz="1400">
                          <a:solidFill>
                            <a:srgbClr val="000000"/>
                          </a:solidFill>
                          <a:effectLst/>
                          <a:latin typeface="+mn-lt"/>
                          <a:ea typeface="Times New Roman" panose="02020603050405020304" pitchFamily="18" charset="0"/>
                        </a:rPr>
                        <a:t>Espírito Santo</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4,523</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0,466</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0</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a:buNone/>
                      </a:pPr>
                      <a:endParaRPr lang="pt-BR" sz="1400" dirty="0">
                        <a:effectLst/>
                        <a:latin typeface="+mn-lt"/>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0,572</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5,561</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0,01</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extLst>
                  <a:ext uri="{0D108BD9-81ED-4DB2-BD59-A6C34878D82A}">
                    <a16:rowId xmlns:a16="http://schemas.microsoft.com/office/drawing/2014/main" val="114383585"/>
                  </a:ext>
                </a:extLst>
              </a:tr>
              <a:tr h="324000">
                <a:tc>
                  <a:txBody>
                    <a:bodyPr/>
                    <a:lstStyle/>
                    <a:p>
                      <a:pPr marL="165735" algn="l">
                        <a:lnSpc>
                          <a:spcPct val="150000"/>
                        </a:lnSpc>
                        <a:spcAft>
                          <a:spcPts val="600"/>
                        </a:spcAft>
                        <a:buNone/>
                      </a:pPr>
                      <a:r>
                        <a:rPr lang="pt-BR" sz="1400">
                          <a:solidFill>
                            <a:srgbClr val="000000"/>
                          </a:solidFill>
                          <a:effectLst/>
                          <a:latin typeface="+mn-lt"/>
                          <a:ea typeface="Times New Roman" panose="02020603050405020304" pitchFamily="18" charset="0"/>
                        </a:rPr>
                        <a:t>Goiás</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72,728</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63,872</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a:buNone/>
                      </a:pPr>
                      <a:endParaRPr lang="pt-BR" sz="1400">
                        <a:effectLst/>
                        <a:latin typeface="+mn-lt"/>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9,224</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145,824</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0,35</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extLst>
                  <a:ext uri="{0D108BD9-81ED-4DB2-BD59-A6C34878D82A}">
                    <a16:rowId xmlns:a16="http://schemas.microsoft.com/office/drawing/2014/main" val="3143299375"/>
                  </a:ext>
                </a:extLst>
              </a:tr>
              <a:tr h="324000">
                <a:tc>
                  <a:txBody>
                    <a:bodyPr/>
                    <a:lstStyle/>
                    <a:p>
                      <a:pPr marL="165735" algn="l">
                        <a:lnSpc>
                          <a:spcPct val="150000"/>
                        </a:lnSpc>
                        <a:spcAft>
                          <a:spcPts val="600"/>
                        </a:spcAft>
                        <a:buNone/>
                      </a:pPr>
                      <a:r>
                        <a:rPr lang="pt-BR" sz="1400">
                          <a:solidFill>
                            <a:srgbClr val="000000"/>
                          </a:solidFill>
                          <a:effectLst/>
                          <a:latin typeface="+mn-lt"/>
                          <a:ea typeface="Times New Roman" panose="02020603050405020304" pitchFamily="18" charset="0"/>
                        </a:rPr>
                        <a:t>Maranhão</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0,028</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0,013</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0</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a:buNone/>
                      </a:pPr>
                      <a:endParaRPr lang="pt-BR" sz="1400">
                        <a:effectLst/>
                        <a:latin typeface="+mn-lt"/>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0,002</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0,043</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0,0001</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extLst>
                  <a:ext uri="{0D108BD9-81ED-4DB2-BD59-A6C34878D82A}">
                    <a16:rowId xmlns:a16="http://schemas.microsoft.com/office/drawing/2014/main" val="923629162"/>
                  </a:ext>
                </a:extLst>
              </a:tr>
              <a:tr h="324000">
                <a:tc>
                  <a:txBody>
                    <a:bodyPr/>
                    <a:lstStyle/>
                    <a:p>
                      <a:pPr marL="165735" algn="l">
                        <a:lnSpc>
                          <a:spcPct val="150000"/>
                        </a:lnSpc>
                        <a:spcAft>
                          <a:spcPts val="600"/>
                        </a:spcAft>
                        <a:buNone/>
                      </a:pPr>
                      <a:r>
                        <a:rPr lang="pt-BR" sz="1400">
                          <a:solidFill>
                            <a:srgbClr val="000000"/>
                          </a:solidFill>
                          <a:effectLst/>
                          <a:latin typeface="+mn-lt"/>
                          <a:ea typeface="Times New Roman" panose="02020603050405020304" pitchFamily="18" charset="0"/>
                        </a:rPr>
                        <a:t>Mato Grosso do Sul</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0,080</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0,080</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a:buNone/>
                      </a:pPr>
                      <a:endParaRPr lang="pt-BR" sz="1400" dirty="0">
                        <a:effectLst/>
                        <a:latin typeface="+mn-lt"/>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0</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0,160</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0,0004</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extLst>
                  <a:ext uri="{0D108BD9-81ED-4DB2-BD59-A6C34878D82A}">
                    <a16:rowId xmlns:a16="http://schemas.microsoft.com/office/drawing/2014/main" val="129387100"/>
                  </a:ext>
                </a:extLst>
              </a:tr>
              <a:tr h="324000">
                <a:tc>
                  <a:txBody>
                    <a:bodyPr/>
                    <a:lstStyle/>
                    <a:p>
                      <a:pPr marL="165735" algn="l">
                        <a:lnSpc>
                          <a:spcPct val="150000"/>
                        </a:lnSpc>
                        <a:spcAft>
                          <a:spcPts val="600"/>
                        </a:spcAft>
                        <a:buNone/>
                      </a:pPr>
                      <a:r>
                        <a:rPr lang="pt-BR" sz="1400" b="1">
                          <a:solidFill>
                            <a:srgbClr val="000000"/>
                          </a:solidFill>
                          <a:effectLst/>
                          <a:latin typeface="+mn-lt"/>
                          <a:ea typeface="Times New Roman" panose="02020603050405020304" pitchFamily="18" charset="0"/>
                        </a:rPr>
                        <a:t>Minas Gerais</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23.128,633</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4.132,844</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0,043</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b="1" dirty="0">
                          <a:solidFill>
                            <a:srgbClr val="000000"/>
                          </a:solidFill>
                          <a:effectLst/>
                          <a:latin typeface="+mn-lt"/>
                          <a:ea typeface="Times New Roman" panose="02020603050405020304" pitchFamily="18" charset="0"/>
                        </a:rPr>
                        <a:t>8.200,356</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b="1" dirty="0">
                          <a:solidFill>
                            <a:srgbClr val="000000"/>
                          </a:solidFill>
                          <a:effectLst/>
                          <a:latin typeface="+mn-lt"/>
                          <a:ea typeface="Times New Roman" panose="02020603050405020304" pitchFamily="18" charset="0"/>
                        </a:rPr>
                        <a:t>3.618,091</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39.079,968</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b="1" dirty="0">
                          <a:solidFill>
                            <a:srgbClr val="000000"/>
                          </a:solidFill>
                          <a:effectLst/>
                          <a:latin typeface="+mn-lt"/>
                          <a:ea typeface="Times New Roman" panose="02020603050405020304" pitchFamily="18" charset="0"/>
                        </a:rPr>
                        <a:t>94,37</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extLst>
                  <a:ext uri="{0D108BD9-81ED-4DB2-BD59-A6C34878D82A}">
                    <a16:rowId xmlns:a16="http://schemas.microsoft.com/office/drawing/2014/main" val="4107550926"/>
                  </a:ext>
                </a:extLst>
              </a:tr>
              <a:tr h="324000">
                <a:tc>
                  <a:txBody>
                    <a:bodyPr/>
                    <a:lstStyle/>
                    <a:p>
                      <a:pPr marL="165735" algn="l">
                        <a:lnSpc>
                          <a:spcPct val="150000"/>
                        </a:lnSpc>
                        <a:spcAft>
                          <a:spcPts val="600"/>
                        </a:spcAft>
                        <a:buNone/>
                      </a:pPr>
                      <a:r>
                        <a:rPr lang="pt-BR" sz="1400">
                          <a:solidFill>
                            <a:srgbClr val="000000"/>
                          </a:solidFill>
                          <a:effectLst/>
                          <a:latin typeface="+mn-lt"/>
                          <a:ea typeface="Times New Roman" panose="02020603050405020304" pitchFamily="18" charset="0"/>
                        </a:rPr>
                        <a:t>Paraná</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0,695</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0,011</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a:buNone/>
                      </a:pPr>
                      <a:endParaRPr lang="pt-BR" sz="1400">
                        <a:effectLst/>
                        <a:latin typeface="+mn-lt"/>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0,066</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0,772</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0,002</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extLst>
                  <a:ext uri="{0D108BD9-81ED-4DB2-BD59-A6C34878D82A}">
                    <a16:rowId xmlns:a16="http://schemas.microsoft.com/office/drawing/2014/main" val="2300755214"/>
                  </a:ext>
                </a:extLst>
              </a:tr>
              <a:tr h="324000">
                <a:tc>
                  <a:txBody>
                    <a:bodyPr/>
                    <a:lstStyle/>
                    <a:p>
                      <a:pPr marL="165735" algn="l">
                        <a:lnSpc>
                          <a:spcPct val="150000"/>
                        </a:lnSpc>
                        <a:spcAft>
                          <a:spcPts val="600"/>
                        </a:spcAft>
                        <a:buNone/>
                      </a:pPr>
                      <a:r>
                        <a:rPr lang="pt-BR" sz="1400">
                          <a:solidFill>
                            <a:srgbClr val="000000"/>
                          </a:solidFill>
                          <a:effectLst/>
                          <a:latin typeface="+mn-lt"/>
                          <a:ea typeface="Times New Roman" panose="02020603050405020304" pitchFamily="18" charset="0"/>
                        </a:rPr>
                        <a:t>Rio de Janeiro</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77,626</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373,253</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a:buNone/>
                      </a:pPr>
                      <a:endParaRPr lang="pt-BR" sz="1400">
                        <a:effectLst/>
                        <a:latin typeface="+mn-lt"/>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19,053</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469,932</a:t>
                      </a:r>
                      <a:endParaRPr lang="pt-BR" sz="1400">
                        <a:effectLst/>
                        <a:latin typeface="+mn-lt"/>
                        <a:ea typeface="Times New Roman" panose="02020603050405020304" pitchFamily="18" charset="0"/>
                      </a:endParaRPr>
                    </a:p>
                  </a:txBody>
                  <a:tcPr marL="37188" marR="37188" marT="0" marB="0" anchor="ctr">
                    <a:lnL>
                      <a:noFill/>
                    </a:lnL>
                    <a:lnR>
                      <a:noFill/>
                    </a:lnR>
                    <a:lnT>
                      <a:noFill/>
                    </a:lnT>
                    <a:lnB>
                      <a:noFill/>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1,13</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a:noFill/>
                    </a:lnB>
                    <a:noFill/>
                  </a:tcPr>
                </a:tc>
                <a:extLst>
                  <a:ext uri="{0D108BD9-81ED-4DB2-BD59-A6C34878D82A}">
                    <a16:rowId xmlns:a16="http://schemas.microsoft.com/office/drawing/2014/main" val="1993897815"/>
                  </a:ext>
                </a:extLst>
              </a:tr>
              <a:tr h="324000">
                <a:tc>
                  <a:txBody>
                    <a:bodyPr/>
                    <a:lstStyle/>
                    <a:p>
                      <a:pPr marL="165735" algn="l">
                        <a:lnSpc>
                          <a:spcPct val="150000"/>
                        </a:lnSpc>
                        <a:spcAft>
                          <a:spcPts val="600"/>
                        </a:spcAft>
                        <a:buNone/>
                      </a:pPr>
                      <a:r>
                        <a:rPr lang="pt-BR" sz="1400">
                          <a:solidFill>
                            <a:srgbClr val="000000"/>
                          </a:solidFill>
                          <a:effectLst/>
                          <a:latin typeface="+mn-lt"/>
                          <a:ea typeface="Times New Roman" panose="02020603050405020304" pitchFamily="18" charset="0"/>
                        </a:rPr>
                        <a:t>São Paulo</a:t>
                      </a:r>
                      <a:endParaRPr lang="pt-BR" sz="1400">
                        <a:effectLst/>
                        <a:latin typeface="+mn-lt"/>
                        <a:ea typeface="Times New Roman" panose="02020603050405020304" pitchFamily="18" charset="0"/>
                      </a:endParaRPr>
                    </a:p>
                  </a:txBody>
                  <a:tcPr marL="37188" marR="37188"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865,134</a:t>
                      </a:r>
                      <a:endParaRPr lang="pt-BR" sz="1400">
                        <a:effectLst/>
                        <a:latin typeface="+mn-lt"/>
                        <a:ea typeface="Times New Roman" panose="02020603050405020304" pitchFamily="18" charset="0"/>
                      </a:endParaRPr>
                    </a:p>
                  </a:txBody>
                  <a:tcPr marL="37188" marR="37188"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775,880</a:t>
                      </a:r>
                      <a:endParaRPr lang="pt-BR" sz="1400">
                        <a:effectLst/>
                        <a:latin typeface="+mn-lt"/>
                        <a:ea typeface="Times New Roman" panose="02020603050405020304" pitchFamily="18" charset="0"/>
                      </a:endParaRPr>
                    </a:p>
                  </a:txBody>
                  <a:tcPr marL="37188" marR="37188"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0</a:t>
                      </a:r>
                      <a:endParaRPr lang="pt-BR" sz="1400">
                        <a:effectLst/>
                        <a:latin typeface="+mn-lt"/>
                        <a:ea typeface="Times New Roman" panose="02020603050405020304" pitchFamily="18" charset="0"/>
                      </a:endParaRPr>
                    </a:p>
                  </a:txBody>
                  <a:tcPr marL="37188" marR="37188"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a:solidFill>
                            <a:srgbClr val="000000"/>
                          </a:solidFill>
                          <a:effectLst/>
                          <a:latin typeface="+mn-lt"/>
                          <a:ea typeface="Times New Roman" panose="02020603050405020304" pitchFamily="18" charset="0"/>
                        </a:rPr>
                        <a:t> </a:t>
                      </a:r>
                      <a:endParaRPr lang="pt-BR" sz="1400">
                        <a:effectLst/>
                        <a:latin typeface="+mn-lt"/>
                        <a:ea typeface="Times New Roman" panose="02020603050405020304" pitchFamily="18" charset="0"/>
                      </a:endParaRPr>
                    </a:p>
                  </a:txBody>
                  <a:tcPr marL="37188" marR="37188"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66,390</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1.707,403</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dirty="0">
                          <a:solidFill>
                            <a:srgbClr val="000000"/>
                          </a:solidFill>
                          <a:effectLst/>
                          <a:latin typeface="+mn-lt"/>
                          <a:ea typeface="Times New Roman" panose="02020603050405020304" pitchFamily="18" charset="0"/>
                        </a:rPr>
                        <a:t>4,12</a:t>
                      </a:r>
                      <a:endParaRPr lang="pt-BR" sz="1400" dirty="0">
                        <a:effectLst/>
                        <a:latin typeface="+mn-lt"/>
                        <a:ea typeface="Times New Roman" panose="02020603050405020304" pitchFamily="18" charset="0"/>
                      </a:endParaRPr>
                    </a:p>
                  </a:txBody>
                  <a:tcPr marL="37188" marR="37188" marT="0" marB="0" anchor="ctr">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1851814"/>
                  </a:ext>
                </a:extLst>
              </a:tr>
              <a:tr h="209713">
                <a:tc>
                  <a:txBody>
                    <a:bodyPr/>
                    <a:lstStyle/>
                    <a:p>
                      <a:pPr marL="165735" algn="l">
                        <a:lnSpc>
                          <a:spcPct val="150000"/>
                        </a:lnSpc>
                        <a:spcAft>
                          <a:spcPts val="600"/>
                        </a:spcAft>
                        <a:buNone/>
                      </a:pPr>
                      <a:r>
                        <a:rPr lang="pt-BR" sz="1400" b="1">
                          <a:solidFill>
                            <a:srgbClr val="000000"/>
                          </a:solidFill>
                          <a:effectLst/>
                          <a:latin typeface="+mn-lt"/>
                          <a:ea typeface="Times New Roman" panose="02020603050405020304" pitchFamily="18" charset="0"/>
                        </a:rPr>
                        <a:t>Total Geral</a:t>
                      </a:r>
                      <a:endParaRPr lang="pt-BR" sz="140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24.149,556</a:t>
                      </a:r>
                      <a:endParaRPr lang="pt-BR" sz="140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5.346,449</a:t>
                      </a:r>
                      <a:endParaRPr lang="pt-BR" sz="140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0,043</a:t>
                      </a:r>
                      <a:endParaRPr lang="pt-BR" sz="140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8.200,356</a:t>
                      </a:r>
                      <a:endParaRPr lang="pt-BR" sz="140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b="1">
                          <a:solidFill>
                            <a:srgbClr val="000000"/>
                          </a:solidFill>
                          <a:effectLst/>
                          <a:latin typeface="+mn-lt"/>
                          <a:ea typeface="Times New Roman" panose="02020603050405020304" pitchFamily="18" charset="0"/>
                        </a:rPr>
                        <a:t>3.713,416</a:t>
                      </a:r>
                      <a:endParaRPr lang="pt-BR" sz="140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b="1" dirty="0">
                          <a:solidFill>
                            <a:srgbClr val="000000"/>
                          </a:solidFill>
                          <a:effectLst/>
                          <a:latin typeface="+mn-lt"/>
                          <a:ea typeface="Times New Roman" panose="02020603050405020304" pitchFamily="18" charset="0"/>
                        </a:rPr>
                        <a:t>41.409,821</a:t>
                      </a:r>
                      <a:endParaRPr lang="pt-BR" sz="1400" dirty="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400" b="1" dirty="0">
                          <a:solidFill>
                            <a:srgbClr val="000000"/>
                          </a:solidFill>
                          <a:effectLst/>
                          <a:latin typeface="+mn-lt"/>
                          <a:ea typeface="Times New Roman" panose="02020603050405020304" pitchFamily="18" charset="0"/>
                        </a:rPr>
                        <a:t>100,00</a:t>
                      </a:r>
                      <a:endParaRPr lang="pt-BR" sz="1400" dirty="0">
                        <a:effectLst/>
                        <a:latin typeface="+mn-lt"/>
                        <a:ea typeface="Times New Roman" panose="02020603050405020304" pitchFamily="18" charset="0"/>
                      </a:endParaRPr>
                    </a:p>
                  </a:txBody>
                  <a:tcPr marL="37188" marR="37188"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6095145"/>
                  </a:ext>
                </a:extLst>
              </a:tr>
            </a:tbl>
          </a:graphicData>
        </a:graphic>
      </p:graphicFrame>
      <p:sp>
        <p:nvSpPr>
          <p:cNvPr id="14" name="Retângulo 13">
            <a:extLst>
              <a:ext uri="{FF2B5EF4-FFF2-40B4-BE49-F238E27FC236}">
                <a16:creationId xmlns:a16="http://schemas.microsoft.com/office/drawing/2014/main" id="{15FB7020-ED0C-6120-09C8-0641CACC3A60}"/>
              </a:ext>
            </a:extLst>
          </p:cNvPr>
          <p:cNvSpPr/>
          <p:nvPr/>
        </p:nvSpPr>
        <p:spPr>
          <a:xfrm>
            <a:off x="1099932" y="4898193"/>
            <a:ext cx="9949936" cy="31350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D336EB28-5395-2ECD-44E2-84272B40341C}"/>
              </a:ext>
            </a:extLst>
          </p:cNvPr>
          <p:cNvSpPr/>
          <p:nvPr/>
        </p:nvSpPr>
        <p:spPr>
          <a:xfrm>
            <a:off x="1119812" y="5872230"/>
            <a:ext cx="9949936" cy="31350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49E4F38A-C48E-38DF-57D4-62FEFCEFFFF9}"/>
              </a:ext>
            </a:extLst>
          </p:cNvPr>
          <p:cNvSpPr/>
          <p:nvPr/>
        </p:nvSpPr>
        <p:spPr>
          <a:xfrm>
            <a:off x="1119812" y="5540923"/>
            <a:ext cx="9949936" cy="31350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Retângulo 18">
            <a:extLst>
              <a:ext uri="{FF2B5EF4-FFF2-40B4-BE49-F238E27FC236}">
                <a16:creationId xmlns:a16="http://schemas.microsoft.com/office/drawing/2014/main" id="{1953A252-DFC2-A9ED-6DE2-E8B427EDF280}"/>
              </a:ext>
            </a:extLst>
          </p:cNvPr>
          <p:cNvSpPr/>
          <p:nvPr/>
        </p:nvSpPr>
        <p:spPr>
          <a:xfrm>
            <a:off x="1106560" y="3937411"/>
            <a:ext cx="9949936" cy="31350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a:extLst>
              <a:ext uri="{FF2B5EF4-FFF2-40B4-BE49-F238E27FC236}">
                <a16:creationId xmlns:a16="http://schemas.microsoft.com/office/drawing/2014/main" id="{EE1F87C5-7118-7533-B66B-237FE835FEFB}"/>
              </a:ext>
            </a:extLst>
          </p:cNvPr>
          <p:cNvSpPr txBox="1"/>
          <p:nvPr/>
        </p:nvSpPr>
        <p:spPr>
          <a:xfrm>
            <a:off x="779420" y="4898193"/>
            <a:ext cx="233036" cy="338554"/>
          </a:xfrm>
          <a:prstGeom prst="rect">
            <a:avLst/>
          </a:prstGeom>
          <a:noFill/>
        </p:spPr>
        <p:txBody>
          <a:bodyPr wrap="square" rtlCol="0">
            <a:spAutoFit/>
          </a:bodyPr>
          <a:lstStyle/>
          <a:p>
            <a:r>
              <a:rPr lang="pt-BR" sz="1600" dirty="0"/>
              <a:t>1</a:t>
            </a:r>
          </a:p>
        </p:txBody>
      </p:sp>
      <p:sp>
        <p:nvSpPr>
          <p:cNvPr id="22" name="CaixaDeTexto 21">
            <a:extLst>
              <a:ext uri="{FF2B5EF4-FFF2-40B4-BE49-F238E27FC236}">
                <a16:creationId xmlns:a16="http://schemas.microsoft.com/office/drawing/2014/main" id="{6E467E54-2AAB-95C7-7ADB-20AE592C083A}"/>
              </a:ext>
            </a:extLst>
          </p:cNvPr>
          <p:cNvSpPr txBox="1"/>
          <p:nvPr/>
        </p:nvSpPr>
        <p:spPr>
          <a:xfrm>
            <a:off x="821622" y="5890358"/>
            <a:ext cx="233036" cy="338554"/>
          </a:xfrm>
          <a:prstGeom prst="rect">
            <a:avLst/>
          </a:prstGeom>
          <a:noFill/>
        </p:spPr>
        <p:txBody>
          <a:bodyPr wrap="square" rtlCol="0">
            <a:spAutoFit/>
          </a:bodyPr>
          <a:lstStyle/>
          <a:p>
            <a:r>
              <a:rPr lang="pt-BR" sz="1600" dirty="0"/>
              <a:t>2</a:t>
            </a:r>
          </a:p>
        </p:txBody>
      </p:sp>
      <p:sp>
        <p:nvSpPr>
          <p:cNvPr id="23" name="CaixaDeTexto 22">
            <a:extLst>
              <a:ext uri="{FF2B5EF4-FFF2-40B4-BE49-F238E27FC236}">
                <a16:creationId xmlns:a16="http://schemas.microsoft.com/office/drawing/2014/main" id="{6DE09109-F2FB-CFD4-C87D-0FEBFBF6400C}"/>
              </a:ext>
            </a:extLst>
          </p:cNvPr>
          <p:cNvSpPr txBox="1"/>
          <p:nvPr/>
        </p:nvSpPr>
        <p:spPr>
          <a:xfrm>
            <a:off x="815302" y="5528239"/>
            <a:ext cx="233036" cy="338554"/>
          </a:xfrm>
          <a:prstGeom prst="rect">
            <a:avLst/>
          </a:prstGeom>
          <a:noFill/>
        </p:spPr>
        <p:txBody>
          <a:bodyPr wrap="square" rtlCol="0">
            <a:spAutoFit/>
          </a:bodyPr>
          <a:lstStyle/>
          <a:p>
            <a:r>
              <a:rPr lang="pt-BR" sz="1600" dirty="0"/>
              <a:t>3</a:t>
            </a:r>
          </a:p>
        </p:txBody>
      </p:sp>
      <p:sp>
        <p:nvSpPr>
          <p:cNvPr id="24" name="CaixaDeTexto 23">
            <a:extLst>
              <a:ext uri="{FF2B5EF4-FFF2-40B4-BE49-F238E27FC236}">
                <a16:creationId xmlns:a16="http://schemas.microsoft.com/office/drawing/2014/main" id="{9CB726AD-ECF9-5119-87FA-7F04BE6CCAC0}"/>
              </a:ext>
            </a:extLst>
          </p:cNvPr>
          <p:cNvSpPr txBox="1"/>
          <p:nvPr/>
        </p:nvSpPr>
        <p:spPr>
          <a:xfrm>
            <a:off x="799592" y="3912366"/>
            <a:ext cx="233036" cy="338554"/>
          </a:xfrm>
          <a:prstGeom prst="rect">
            <a:avLst/>
          </a:prstGeom>
          <a:noFill/>
        </p:spPr>
        <p:txBody>
          <a:bodyPr wrap="square" rtlCol="0">
            <a:spAutoFit/>
          </a:bodyPr>
          <a:lstStyle/>
          <a:p>
            <a:r>
              <a:rPr lang="pt-BR" sz="1600" dirty="0"/>
              <a:t>4</a:t>
            </a:r>
          </a:p>
        </p:txBody>
      </p:sp>
    </p:spTree>
    <p:extLst>
      <p:ext uri="{BB962C8B-B14F-4D97-AF65-F5344CB8AC3E}">
        <p14:creationId xmlns:p14="http://schemas.microsoft.com/office/powerpoint/2010/main" val="354526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8" grpId="0"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ED072-DA78-FC0B-00F2-A8923264CBED}"/>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FB2FF578-3B02-F9C0-A7F8-461816B793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A42B492E-A2EF-094B-0947-9B1EE6E06F69}"/>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14408090-11F9-6125-CB3B-BCE1104E82CC}"/>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4" name="Título 1">
            <a:extLst>
              <a:ext uri="{FF2B5EF4-FFF2-40B4-BE49-F238E27FC236}">
                <a16:creationId xmlns:a16="http://schemas.microsoft.com/office/drawing/2014/main" id="{4E96B4A8-026C-81E9-5BD4-84D231118664}"/>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6" name="Título 1">
            <a:extLst>
              <a:ext uri="{FF2B5EF4-FFF2-40B4-BE49-F238E27FC236}">
                <a16:creationId xmlns:a16="http://schemas.microsoft.com/office/drawing/2014/main" id="{7B4F82E5-181C-F74A-A8FD-93E163E8F362}"/>
              </a:ext>
            </a:extLst>
          </p:cNvPr>
          <p:cNvSpPr txBox="1">
            <a:spLocks/>
          </p:cNvSpPr>
          <p:nvPr/>
        </p:nvSpPr>
        <p:spPr>
          <a:xfrm>
            <a:off x="385336" y="130935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550" b="1" dirty="0">
                <a:solidFill>
                  <a:srgbClr val="7030A0"/>
                </a:solidFill>
                <a:latin typeface="+mn-lt"/>
              </a:rPr>
              <a:t>Origem dos RSS movimentados em Minas Gerais</a:t>
            </a:r>
          </a:p>
        </p:txBody>
      </p:sp>
      <p:graphicFrame>
        <p:nvGraphicFramePr>
          <p:cNvPr id="11" name="Tabela 10">
            <a:extLst>
              <a:ext uri="{FF2B5EF4-FFF2-40B4-BE49-F238E27FC236}">
                <a16:creationId xmlns:a16="http://schemas.microsoft.com/office/drawing/2014/main" id="{97D0F18E-45DC-64C2-4507-FF438F38A3C5}"/>
              </a:ext>
            </a:extLst>
          </p:cNvPr>
          <p:cNvGraphicFramePr>
            <a:graphicFrameLocks noGrp="1"/>
          </p:cNvGraphicFramePr>
          <p:nvPr>
            <p:extLst>
              <p:ext uri="{D42A27DB-BD31-4B8C-83A1-F6EECF244321}">
                <p14:modId xmlns:p14="http://schemas.microsoft.com/office/powerpoint/2010/main" val="1123410225"/>
              </p:ext>
            </p:extLst>
          </p:nvPr>
        </p:nvGraphicFramePr>
        <p:xfrm>
          <a:off x="660677" y="2878393"/>
          <a:ext cx="7462905" cy="3756501"/>
        </p:xfrm>
        <a:graphic>
          <a:graphicData uri="http://schemas.openxmlformats.org/drawingml/2006/table">
            <a:tbl>
              <a:tblPr/>
              <a:tblGrid>
                <a:gridCol w="2111648">
                  <a:extLst>
                    <a:ext uri="{9D8B030D-6E8A-4147-A177-3AD203B41FA5}">
                      <a16:colId xmlns:a16="http://schemas.microsoft.com/office/drawing/2014/main" val="1192065769"/>
                    </a:ext>
                  </a:extLst>
                </a:gridCol>
                <a:gridCol w="1665710">
                  <a:extLst>
                    <a:ext uri="{9D8B030D-6E8A-4147-A177-3AD203B41FA5}">
                      <a16:colId xmlns:a16="http://schemas.microsoft.com/office/drawing/2014/main" val="2982359584"/>
                    </a:ext>
                  </a:extLst>
                </a:gridCol>
                <a:gridCol w="1809984">
                  <a:extLst>
                    <a:ext uri="{9D8B030D-6E8A-4147-A177-3AD203B41FA5}">
                      <a16:colId xmlns:a16="http://schemas.microsoft.com/office/drawing/2014/main" val="1071576960"/>
                    </a:ext>
                  </a:extLst>
                </a:gridCol>
                <a:gridCol w="1875563">
                  <a:extLst>
                    <a:ext uri="{9D8B030D-6E8A-4147-A177-3AD203B41FA5}">
                      <a16:colId xmlns:a16="http://schemas.microsoft.com/office/drawing/2014/main" val="717797175"/>
                    </a:ext>
                  </a:extLst>
                </a:gridCol>
              </a:tblGrid>
              <a:tr h="900918">
                <a:tc>
                  <a:txBody>
                    <a:bodyPr/>
                    <a:lstStyle/>
                    <a:p>
                      <a:pPr algn="ctr" fontAlgn="ctr">
                        <a:buNone/>
                      </a:pPr>
                      <a:r>
                        <a:rPr lang="pt-BR" sz="1400" b="1" i="0" u="none" strike="noStrike" dirty="0">
                          <a:solidFill>
                            <a:srgbClr val="000000"/>
                          </a:solidFill>
                          <a:effectLst/>
                          <a:latin typeface="+mn-lt"/>
                        </a:rPr>
                        <a:t>Grupo/subgrupo de RSS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pt-BR" sz="1400" b="1" i="0" u="none" strike="noStrike" dirty="0">
                          <a:solidFill>
                            <a:srgbClr val="000000"/>
                          </a:solidFill>
                          <a:effectLst/>
                          <a:latin typeface="+mn-lt"/>
                        </a:rPr>
                        <a:t>Quantidade total movimentada no Sistema MTR-MG (t) </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pt-BR" sz="1400" b="1" i="0" u="none" strike="noStrike">
                          <a:solidFill>
                            <a:srgbClr val="000000"/>
                          </a:solidFill>
                          <a:effectLst/>
                          <a:latin typeface="+mn-lt"/>
                        </a:rPr>
                        <a:t>Quantidade movimentada gerada em Minas Gerais (t)</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pt-BR" sz="1400" b="1" i="0" u="none" strike="noStrike">
                          <a:solidFill>
                            <a:srgbClr val="000000"/>
                          </a:solidFill>
                          <a:effectLst/>
                          <a:latin typeface="+mn-lt"/>
                        </a:rPr>
                        <a:t>Percentual dos totais movimentados que foram gerados em Minas Gerais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0427986"/>
                  </a:ext>
                </a:extLst>
              </a:tr>
              <a:tr h="225229">
                <a:tc>
                  <a:txBody>
                    <a:bodyPr/>
                    <a:lstStyle/>
                    <a:p>
                      <a:pPr algn="ctr" fontAlgn="ctr">
                        <a:buNone/>
                      </a:pPr>
                      <a:r>
                        <a:rPr lang="pt-BR" sz="1400" b="0" i="0" u="none" strike="noStrike">
                          <a:solidFill>
                            <a:srgbClr val="000000"/>
                          </a:solidFill>
                          <a:effectLst/>
                          <a:latin typeface="+mn-lt"/>
                        </a:rPr>
                        <a:t>Grupo A</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buNone/>
                      </a:pPr>
                      <a:r>
                        <a:rPr lang="pt-BR" sz="1400" b="0" i="0" u="none" strike="noStrike" dirty="0">
                          <a:solidFill>
                            <a:srgbClr val="000000"/>
                          </a:solidFill>
                          <a:effectLst/>
                          <a:latin typeface="+mn-lt"/>
                        </a:rPr>
                        <a:t>13.286,344</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buNone/>
                      </a:pPr>
                      <a:r>
                        <a:rPr lang="pt-BR" sz="1400" b="0" i="0" u="none" strike="noStrike">
                          <a:solidFill>
                            <a:srgbClr val="000000"/>
                          </a:solidFill>
                          <a:effectLst/>
                          <a:latin typeface="+mn-lt"/>
                        </a:rPr>
                        <a:t>12.906,480</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buNone/>
                      </a:pPr>
                      <a:r>
                        <a:rPr lang="pt-BR" sz="1400" b="0" i="0" u="none" strike="noStrike">
                          <a:solidFill>
                            <a:srgbClr val="000000"/>
                          </a:solidFill>
                          <a:effectLst/>
                          <a:latin typeface="+mn-lt"/>
                        </a:rPr>
                        <a:t>97,14</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66323863"/>
                  </a:ext>
                </a:extLst>
              </a:tr>
              <a:tr h="225229">
                <a:tc>
                  <a:txBody>
                    <a:bodyPr/>
                    <a:lstStyle/>
                    <a:p>
                      <a:pPr algn="ctr" fontAlgn="ctr">
                        <a:buNone/>
                      </a:pPr>
                      <a:r>
                        <a:rPr lang="pt-BR" sz="1400" b="0" i="0" u="none" strike="noStrike">
                          <a:solidFill>
                            <a:srgbClr val="000000"/>
                          </a:solidFill>
                          <a:effectLst/>
                          <a:latin typeface="+mn-lt"/>
                        </a:rPr>
                        <a:t>Total Subgrupo A1</a:t>
                      </a:r>
                    </a:p>
                  </a:txBody>
                  <a:tcPr marL="0" marR="0" marT="0" marB="0" anchor="ctr">
                    <a:lnL>
                      <a:noFill/>
                    </a:lnL>
                    <a:lnR>
                      <a:noFill/>
                    </a:lnR>
                    <a:lnT>
                      <a:noFill/>
                    </a:lnT>
                    <a:lnB>
                      <a:noFill/>
                    </a:lnB>
                    <a:noFill/>
                  </a:tcPr>
                </a:tc>
                <a:tc>
                  <a:txBody>
                    <a:bodyPr/>
                    <a:lstStyle/>
                    <a:p>
                      <a:pPr algn="ctr" fontAlgn="b">
                        <a:buNone/>
                      </a:pPr>
                      <a:r>
                        <a:rPr lang="pt-BR" sz="1400" b="0" i="0" u="none" strike="noStrike" dirty="0">
                          <a:solidFill>
                            <a:srgbClr val="000000"/>
                          </a:solidFill>
                          <a:effectLst/>
                          <a:latin typeface="+mn-lt"/>
                        </a:rPr>
                        <a:t>4.401,181</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4.315,233</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98,05</a:t>
                      </a:r>
                    </a:p>
                  </a:txBody>
                  <a:tcPr marL="0" marR="0" marT="0" marB="0" anchor="b">
                    <a:lnL>
                      <a:noFill/>
                    </a:lnL>
                    <a:lnR>
                      <a:noFill/>
                    </a:lnR>
                    <a:lnT>
                      <a:noFill/>
                    </a:lnT>
                    <a:lnB>
                      <a:noFill/>
                    </a:lnB>
                    <a:noFill/>
                  </a:tcPr>
                </a:tc>
                <a:extLst>
                  <a:ext uri="{0D108BD9-81ED-4DB2-BD59-A6C34878D82A}">
                    <a16:rowId xmlns:a16="http://schemas.microsoft.com/office/drawing/2014/main" val="3134105780"/>
                  </a:ext>
                </a:extLst>
              </a:tr>
              <a:tr h="225229">
                <a:tc>
                  <a:txBody>
                    <a:bodyPr/>
                    <a:lstStyle/>
                    <a:p>
                      <a:pPr algn="ctr" fontAlgn="ctr">
                        <a:buNone/>
                      </a:pPr>
                      <a:r>
                        <a:rPr lang="pt-BR" sz="1400" b="0" i="0" u="none" strike="noStrike">
                          <a:solidFill>
                            <a:srgbClr val="000000"/>
                          </a:solidFill>
                          <a:effectLst/>
                          <a:latin typeface="+mn-lt"/>
                        </a:rPr>
                        <a:t>Total Subgrupo A2</a:t>
                      </a:r>
                    </a:p>
                  </a:txBody>
                  <a:tcPr marL="0" marR="0" marT="0" marB="0" anchor="ctr">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342,877</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251,392</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73,32</a:t>
                      </a:r>
                    </a:p>
                  </a:txBody>
                  <a:tcPr marL="0" marR="0" marT="0" marB="0" anchor="b">
                    <a:lnL>
                      <a:noFill/>
                    </a:lnL>
                    <a:lnR>
                      <a:noFill/>
                    </a:lnR>
                    <a:lnT>
                      <a:noFill/>
                    </a:lnT>
                    <a:lnB>
                      <a:noFill/>
                    </a:lnB>
                    <a:noFill/>
                  </a:tcPr>
                </a:tc>
                <a:extLst>
                  <a:ext uri="{0D108BD9-81ED-4DB2-BD59-A6C34878D82A}">
                    <a16:rowId xmlns:a16="http://schemas.microsoft.com/office/drawing/2014/main" val="2223238004"/>
                  </a:ext>
                </a:extLst>
              </a:tr>
              <a:tr h="225229">
                <a:tc>
                  <a:txBody>
                    <a:bodyPr/>
                    <a:lstStyle/>
                    <a:p>
                      <a:pPr algn="ctr" fontAlgn="ctr">
                        <a:buNone/>
                      </a:pPr>
                      <a:r>
                        <a:rPr lang="pt-BR" sz="1400" b="0" i="0" u="none" strike="noStrike">
                          <a:solidFill>
                            <a:srgbClr val="000000"/>
                          </a:solidFill>
                          <a:effectLst/>
                          <a:latin typeface="+mn-lt"/>
                        </a:rPr>
                        <a:t>Total Subgrupo A3</a:t>
                      </a:r>
                    </a:p>
                  </a:txBody>
                  <a:tcPr marL="0" marR="0" marT="0" marB="0" anchor="ctr">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78,404</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68,088</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86,84</a:t>
                      </a:r>
                    </a:p>
                  </a:txBody>
                  <a:tcPr marL="0" marR="0" marT="0" marB="0" anchor="b">
                    <a:lnL>
                      <a:noFill/>
                    </a:lnL>
                    <a:lnR>
                      <a:noFill/>
                    </a:lnR>
                    <a:lnT>
                      <a:noFill/>
                    </a:lnT>
                    <a:lnB>
                      <a:noFill/>
                    </a:lnB>
                    <a:noFill/>
                  </a:tcPr>
                </a:tc>
                <a:extLst>
                  <a:ext uri="{0D108BD9-81ED-4DB2-BD59-A6C34878D82A}">
                    <a16:rowId xmlns:a16="http://schemas.microsoft.com/office/drawing/2014/main" val="2647031728"/>
                  </a:ext>
                </a:extLst>
              </a:tr>
              <a:tr h="225229">
                <a:tc>
                  <a:txBody>
                    <a:bodyPr/>
                    <a:lstStyle/>
                    <a:p>
                      <a:pPr algn="ctr" fontAlgn="ctr">
                        <a:buNone/>
                      </a:pPr>
                      <a:r>
                        <a:rPr lang="pt-BR" sz="1400" b="0" i="0" u="none" strike="noStrike">
                          <a:solidFill>
                            <a:srgbClr val="000000"/>
                          </a:solidFill>
                          <a:effectLst/>
                          <a:latin typeface="+mn-lt"/>
                        </a:rPr>
                        <a:t>Total Subgrupo A4</a:t>
                      </a:r>
                    </a:p>
                  </a:txBody>
                  <a:tcPr marL="0" marR="0" marT="0" marB="0" anchor="ctr">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6.028,184</a:t>
                      </a:r>
                    </a:p>
                  </a:txBody>
                  <a:tcPr marL="0" marR="0" marT="0" marB="0" anchor="b">
                    <a:lnL>
                      <a:noFill/>
                    </a:lnL>
                    <a:lnR>
                      <a:noFill/>
                    </a:lnR>
                    <a:lnT>
                      <a:noFill/>
                    </a:lnT>
                    <a:lnB>
                      <a:noFill/>
                    </a:lnB>
                    <a:noFill/>
                  </a:tcPr>
                </a:tc>
                <a:tc>
                  <a:txBody>
                    <a:bodyPr/>
                    <a:lstStyle/>
                    <a:p>
                      <a:pPr algn="ctr" fontAlgn="b">
                        <a:buNone/>
                      </a:pPr>
                      <a:r>
                        <a:rPr lang="pt-BR" sz="1400" b="0" i="0" u="none" strike="noStrike" dirty="0">
                          <a:solidFill>
                            <a:srgbClr val="000000"/>
                          </a:solidFill>
                          <a:effectLst/>
                          <a:latin typeface="+mn-lt"/>
                        </a:rPr>
                        <a:t>5.575,023</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92,48</a:t>
                      </a:r>
                    </a:p>
                  </a:txBody>
                  <a:tcPr marL="0" marR="0" marT="0" marB="0" anchor="b">
                    <a:lnL>
                      <a:noFill/>
                    </a:lnL>
                    <a:lnR>
                      <a:noFill/>
                    </a:lnR>
                    <a:lnT>
                      <a:noFill/>
                    </a:lnT>
                    <a:lnB>
                      <a:noFill/>
                    </a:lnB>
                    <a:noFill/>
                  </a:tcPr>
                </a:tc>
                <a:extLst>
                  <a:ext uri="{0D108BD9-81ED-4DB2-BD59-A6C34878D82A}">
                    <a16:rowId xmlns:a16="http://schemas.microsoft.com/office/drawing/2014/main" val="508697903"/>
                  </a:ext>
                </a:extLst>
              </a:tr>
              <a:tr h="225229">
                <a:tc>
                  <a:txBody>
                    <a:bodyPr/>
                    <a:lstStyle/>
                    <a:p>
                      <a:pPr algn="ctr" fontAlgn="ctr">
                        <a:buNone/>
                      </a:pPr>
                      <a:r>
                        <a:rPr lang="pt-BR" sz="1400" b="0" i="0" u="none" strike="noStrike">
                          <a:solidFill>
                            <a:srgbClr val="000000"/>
                          </a:solidFill>
                          <a:effectLst/>
                          <a:latin typeface="+mn-lt"/>
                        </a:rPr>
                        <a:t>Total Subgrupo A5</a:t>
                      </a:r>
                    </a:p>
                  </a:txBody>
                  <a:tcPr marL="0" marR="0" marT="0" marB="0" anchor="ctr">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12,567</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12,417</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98,81</a:t>
                      </a:r>
                    </a:p>
                  </a:txBody>
                  <a:tcPr marL="0" marR="0" marT="0" marB="0" anchor="b">
                    <a:lnL>
                      <a:noFill/>
                    </a:lnL>
                    <a:lnR>
                      <a:noFill/>
                    </a:lnR>
                    <a:lnT>
                      <a:noFill/>
                    </a:lnT>
                    <a:lnB>
                      <a:noFill/>
                    </a:lnB>
                    <a:noFill/>
                  </a:tcPr>
                </a:tc>
                <a:extLst>
                  <a:ext uri="{0D108BD9-81ED-4DB2-BD59-A6C34878D82A}">
                    <a16:rowId xmlns:a16="http://schemas.microsoft.com/office/drawing/2014/main" val="3146837265"/>
                  </a:ext>
                </a:extLst>
              </a:tr>
              <a:tr h="225229">
                <a:tc>
                  <a:txBody>
                    <a:bodyPr/>
                    <a:lstStyle/>
                    <a:p>
                      <a:pPr algn="ctr" fontAlgn="ctr">
                        <a:buNone/>
                      </a:pPr>
                      <a:r>
                        <a:rPr lang="pt-BR" sz="1400" b="1" i="0" u="none" strike="noStrike">
                          <a:solidFill>
                            <a:srgbClr val="000000"/>
                          </a:solidFill>
                          <a:effectLst/>
                          <a:latin typeface="+mn-lt"/>
                        </a:rPr>
                        <a:t>Total grupo A</a:t>
                      </a:r>
                    </a:p>
                  </a:txBody>
                  <a:tcPr marL="0" marR="0" marT="0" marB="0" anchor="ctr">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24.149,556</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23.128,633</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95,77</a:t>
                      </a:r>
                    </a:p>
                  </a:txBody>
                  <a:tcPr marL="0" marR="0" marT="0" marB="0" anchor="b">
                    <a:lnL>
                      <a:noFill/>
                    </a:lnL>
                    <a:lnR>
                      <a:noFill/>
                    </a:lnR>
                    <a:lnT>
                      <a:noFill/>
                    </a:lnT>
                    <a:lnB>
                      <a:noFill/>
                    </a:lnB>
                    <a:noFill/>
                  </a:tcPr>
                </a:tc>
                <a:extLst>
                  <a:ext uri="{0D108BD9-81ED-4DB2-BD59-A6C34878D82A}">
                    <a16:rowId xmlns:a16="http://schemas.microsoft.com/office/drawing/2014/main" val="1196073251"/>
                  </a:ext>
                </a:extLst>
              </a:tr>
              <a:tr h="225229">
                <a:tc>
                  <a:txBody>
                    <a:bodyPr/>
                    <a:lstStyle/>
                    <a:p>
                      <a:pPr algn="ctr" fontAlgn="ctr">
                        <a:buNone/>
                      </a:pPr>
                      <a:r>
                        <a:rPr lang="pt-BR" sz="1400" b="1" i="0" u="none" strike="noStrike">
                          <a:solidFill>
                            <a:srgbClr val="000000"/>
                          </a:solidFill>
                          <a:effectLst/>
                          <a:latin typeface="+mn-lt"/>
                        </a:rPr>
                        <a:t>RSS Grupo B</a:t>
                      </a:r>
                    </a:p>
                  </a:txBody>
                  <a:tcPr marL="0" marR="0" marT="0" marB="0" anchor="ctr">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5.346,449</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4.132,844</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77,30</a:t>
                      </a:r>
                    </a:p>
                  </a:txBody>
                  <a:tcPr marL="0" marR="0" marT="0" marB="0" anchor="b">
                    <a:lnL>
                      <a:noFill/>
                    </a:lnL>
                    <a:lnR>
                      <a:noFill/>
                    </a:lnR>
                    <a:lnT>
                      <a:noFill/>
                    </a:lnT>
                    <a:lnB>
                      <a:noFill/>
                    </a:lnB>
                    <a:noFill/>
                  </a:tcPr>
                </a:tc>
                <a:extLst>
                  <a:ext uri="{0D108BD9-81ED-4DB2-BD59-A6C34878D82A}">
                    <a16:rowId xmlns:a16="http://schemas.microsoft.com/office/drawing/2014/main" val="3918622882"/>
                  </a:ext>
                </a:extLst>
              </a:tr>
              <a:tr h="225229">
                <a:tc>
                  <a:txBody>
                    <a:bodyPr/>
                    <a:lstStyle/>
                    <a:p>
                      <a:pPr algn="ctr" fontAlgn="ctr">
                        <a:buNone/>
                      </a:pPr>
                      <a:r>
                        <a:rPr lang="pt-BR" sz="1400" b="1" i="0" u="none" strike="noStrike">
                          <a:solidFill>
                            <a:srgbClr val="000000"/>
                          </a:solidFill>
                          <a:effectLst/>
                          <a:latin typeface="+mn-lt"/>
                        </a:rPr>
                        <a:t>RSS Grupo C</a:t>
                      </a:r>
                    </a:p>
                  </a:txBody>
                  <a:tcPr marL="0" marR="0" marT="0" marB="0" anchor="ctr">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0,043</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0,043</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100,00</a:t>
                      </a:r>
                    </a:p>
                  </a:txBody>
                  <a:tcPr marL="0" marR="0" marT="0" marB="0" anchor="b">
                    <a:lnL>
                      <a:noFill/>
                    </a:lnL>
                    <a:lnR>
                      <a:noFill/>
                    </a:lnR>
                    <a:lnT>
                      <a:noFill/>
                    </a:lnT>
                    <a:lnB>
                      <a:noFill/>
                    </a:lnB>
                    <a:noFill/>
                  </a:tcPr>
                </a:tc>
                <a:extLst>
                  <a:ext uri="{0D108BD9-81ED-4DB2-BD59-A6C34878D82A}">
                    <a16:rowId xmlns:a16="http://schemas.microsoft.com/office/drawing/2014/main" val="3501314996"/>
                  </a:ext>
                </a:extLst>
              </a:tr>
              <a:tr h="225229">
                <a:tc>
                  <a:txBody>
                    <a:bodyPr/>
                    <a:lstStyle/>
                    <a:p>
                      <a:pPr algn="ctr" fontAlgn="ctr">
                        <a:buNone/>
                      </a:pPr>
                      <a:r>
                        <a:rPr lang="pt-BR" sz="1400" b="1" i="0" u="none" strike="noStrike">
                          <a:solidFill>
                            <a:srgbClr val="000000"/>
                          </a:solidFill>
                          <a:effectLst/>
                          <a:latin typeface="+mn-lt"/>
                        </a:rPr>
                        <a:t>RSS Grupo D</a:t>
                      </a:r>
                    </a:p>
                  </a:txBody>
                  <a:tcPr marL="0" marR="0" marT="0" marB="0" anchor="ctr">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8.200,356</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8.200,356</a:t>
                      </a:r>
                    </a:p>
                  </a:txBody>
                  <a:tcPr marL="0" marR="0" marT="0" marB="0" anchor="b">
                    <a:lnL>
                      <a:noFill/>
                    </a:lnL>
                    <a:lnR>
                      <a:noFill/>
                    </a:lnR>
                    <a:lnT>
                      <a:noFill/>
                    </a:lnT>
                    <a:lnB>
                      <a:noFill/>
                    </a:lnB>
                    <a:noFill/>
                  </a:tcPr>
                </a:tc>
                <a:tc>
                  <a:txBody>
                    <a:bodyPr/>
                    <a:lstStyle/>
                    <a:p>
                      <a:pPr algn="ctr" fontAlgn="b">
                        <a:buNone/>
                      </a:pPr>
                      <a:r>
                        <a:rPr lang="pt-BR" sz="1400" b="0" i="0" u="none" strike="noStrike">
                          <a:solidFill>
                            <a:srgbClr val="000000"/>
                          </a:solidFill>
                          <a:effectLst/>
                          <a:latin typeface="+mn-lt"/>
                        </a:rPr>
                        <a:t>100,00</a:t>
                      </a:r>
                    </a:p>
                  </a:txBody>
                  <a:tcPr marL="0" marR="0" marT="0" marB="0" anchor="b">
                    <a:lnL>
                      <a:noFill/>
                    </a:lnL>
                    <a:lnR>
                      <a:noFill/>
                    </a:lnR>
                    <a:lnT>
                      <a:noFill/>
                    </a:lnT>
                    <a:lnB>
                      <a:noFill/>
                    </a:lnB>
                    <a:noFill/>
                  </a:tcPr>
                </a:tc>
                <a:extLst>
                  <a:ext uri="{0D108BD9-81ED-4DB2-BD59-A6C34878D82A}">
                    <a16:rowId xmlns:a16="http://schemas.microsoft.com/office/drawing/2014/main" val="1376088346"/>
                  </a:ext>
                </a:extLst>
              </a:tr>
              <a:tr h="225229">
                <a:tc>
                  <a:txBody>
                    <a:bodyPr/>
                    <a:lstStyle/>
                    <a:p>
                      <a:pPr algn="ctr" fontAlgn="ctr">
                        <a:buNone/>
                      </a:pPr>
                      <a:r>
                        <a:rPr lang="pt-BR" sz="1400" b="1" i="0" u="none" strike="noStrike">
                          <a:solidFill>
                            <a:srgbClr val="000000"/>
                          </a:solidFill>
                          <a:effectLst/>
                          <a:latin typeface="+mn-lt"/>
                        </a:rPr>
                        <a:t>RSS Grupo E</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r>
                        <a:rPr lang="pt-BR" sz="1400" b="0" i="0" u="none" strike="noStrike">
                          <a:solidFill>
                            <a:srgbClr val="000000"/>
                          </a:solidFill>
                          <a:effectLst/>
                          <a:latin typeface="+mn-lt"/>
                        </a:rPr>
                        <a:t>3.713,416</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r>
                        <a:rPr lang="pt-BR" sz="1400" b="0" i="0" u="none" strike="noStrike">
                          <a:solidFill>
                            <a:srgbClr val="000000"/>
                          </a:solidFill>
                          <a:effectLst/>
                          <a:latin typeface="+mn-lt"/>
                        </a:rPr>
                        <a:t>3.618,091</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buNone/>
                      </a:pPr>
                      <a:r>
                        <a:rPr lang="pt-BR" sz="1400" b="0" i="0" u="none" strike="noStrike">
                          <a:solidFill>
                            <a:srgbClr val="000000"/>
                          </a:solidFill>
                          <a:effectLst/>
                          <a:latin typeface="+mn-lt"/>
                        </a:rPr>
                        <a:t>97,43</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1343102"/>
                  </a:ext>
                </a:extLst>
              </a:tr>
              <a:tr h="378064">
                <a:tc>
                  <a:txBody>
                    <a:bodyPr/>
                    <a:lstStyle/>
                    <a:p>
                      <a:pPr algn="ctr" fontAlgn="ctr">
                        <a:buNone/>
                      </a:pPr>
                      <a:r>
                        <a:rPr lang="pt-BR" sz="1400" b="1" i="0" u="none" strike="noStrike">
                          <a:solidFill>
                            <a:srgbClr val="000000"/>
                          </a:solidFill>
                          <a:effectLst/>
                          <a:latin typeface="+mn-lt"/>
                        </a:rPr>
                        <a:t>Total (Grupos A, B, C, D e 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fontAlgn="ctr">
                        <a:buNone/>
                      </a:pPr>
                      <a:r>
                        <a:rPr lang="pt-BR" sz="1400" b="0" i="0" u="none" strike="noStrike" dirty="0">
                          <a:solidFill>
                            <a:srgbClr val="000000"/>
                          </a:solidFill>
                          <a:effectLst/>
                          <a:latin typeface="+mn-lt"/>
                        </a:rPr>
                        <a:t>41.409,821</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fontAlgn="ctr">
                        <a:buNone/>
                      </a:pPr>
                      <a:r>
                        <a:rPr lang="pt-BR" sz="1400" b="0" i="0" u="none" strike="noStrike" dirty="0">
                          <a:solidFill>
                            <a:srgbClr val="000000"/>
                          </a:solidFill>
                          <a:effectLst/>
                          <a:latin typeface="+mn-lt"/>
                        </a:rPr>
                        <a:t>39.079,968</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fontAlgn="ctr">
                        <a:buNone/>
                      </a:pPr>
                      <a:r>
                        <a:rPr lang="pt-BR" sz="1400" b="0" i="0" u="none" strike="noStrike" dirty="0">
                          <a:solidFill>
                            <a:srgbClr val="000000"/>
                          </a:solidFill>
                          <a:effectLst/>
                          <a:latin typeface="+mn-lt"/>
                        </a:rPr>
                        <a:t>94,37</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666663976"/>
                  </a:ext>
                </a:extLst>
              </a:tr>
            </a:tbl>
          </a:graphicData>
        </a:graphic>
      </p:graphicFrame>
      <p:sp>
        <p:nvSpPr>
          <p:cNvPr id="15" name="CaixaDeTexto 14">
            <a:extLst>
              <a:ext uri="{FF2B5EF4-FFF2-40B4-BE49-F238E27FC236}">
                <a16:creationId xmlns:a16="http://schemas.microsoft.com/office/drawing/2014/main" id="{E5153981-9B46-2B55-D2D5-1A430A152EEB}"/>
              </a:ext>
            </a:extLst>
          </p:cNvPr>
          <p:cNvSpPr txBox="1"/>
          <p:nvPr/>
        </p:nvSpPr>
        <p:spPr>
          <a:xfrm>
            <a:off x="385336" y="2220584"/>
            <a:ext cx="7738246" cy="553998"/>
          </a:xfrm>
          <a:prstGeom prst="rect">
            <a:avLst/>
          </a:prstGeom>
          <a:noFill/>
        </p:spPr>
        <p:txBody>
          <a:bodyPr wrap="square">
            <a:spAutoFit/>
          </a:bodyPr>
          <a:lstStyle/>
          <a:p>
            <a:pPr algn="ctr"/>
            <a:r>
              <a:rPr lang="pt-BR" sz="1500" dirty="0">
                <a:effectLst/>
                <a:latin typeface="+mn-lt"/>
                <a:ea typeface="Times New Roman" panose="02020603050405020304" pitchFamily="18" charset="0"/>
              </a:rPr>
              <a:t>Tabela 9 – Comparação, por grupo, das quantidades de RSS geradas em Minas Gerais e das quantidades totais movimentadas no sistema MTR-MG em 2024, e respectivos percentuais.</a:t>
            </a:r>
            <a:endParaRPr lang="pt-BR" sz="1500" dirty="0">
              <a:latin typeface="+mn-lt"/>
            </a:endParaRPr>
          </a:p>
        </p:txBody>
      </p:sp>
      <p:sp>
        <p:nvSpPr>
          <p:cNvPr id="16" name="Espaço Reservado para Conteúdo 2">
            <a:extLst>
              <a:ext uri="{FF2B5EF4-FFF2-40B4-BE49-F238E27FC236}">
                <a16:creationId xmlns:a16="http://schemas.microsoft.com/office/drawing/2014/main" id="{F284352B-A842-C679-A66A-8E3C1ED93104}"/>
              </a:ext>
            </a:extLst>
          </p:cNvPr>
          <p:cNvSpPr txBox="1">
            <a:spLocks/>
          </p:cNvSpPr>
          <p:nvPr/>
        </p:nvSpPr>
        <p:spPr bwMode="auto">
          <a:xfrm>
            <a:off x="8314118" y="2395613"/>
            <a:ext cx="3680805" cy="398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200" dirty="0">
                <a:latin typeface="Calibri" pitchFamily="34" charset="0"/>
                <a:cs typeface="Arial" panose="020B0604020202020204" pitchFamily="34" charset="0"/>
              </a:rPr>
              <a:t>Grupos C e D: 100% gerado em MG.</a:t>
            </a:r>
          </a:p>
          <a:p>
            <a:pPr marL="342900" indent="-342900" algn="just">
              <a:lnSpc>
                <a:spcPct val="100000"/>
              </a:lnSpc>
              <a:buFont typeface="Arial" panose="020B0604020202020204" pitchFamily="34" charset="0"/>
              <a:buChar char="•"/>
            </a:pPr>
            <a:r>
              <a:rPr lang="pt-BR" sz="2200" dirty="0">
                <a:latin typeface="Calibri" pitchFamily="34" charset="0"/>
                <a:cs typeface="Arial" panose="020B0604020202020204" pitchFamily="34" charset="0"/>
              </a:rPr>
              <a:t>Grupos A e E: grande maioria gerada em MG.</a:t>
            </a:r>
          </a:p>
          <a:p>
            <a:pPr marL="342900" indent="-342900" algn="just">
              <a:lnSpc>
                <a:spcPct val="100000"/>
              </a:lnSpc>
              <a:buFont typeface="Arial" panose="020B0604020202020204" pitchFamily="34" charset="0"/>
              <a:buChar char="•"/>
            </a:pPr>
            <a:r>
              <a:rPr lang="pt-BR" sz="2200" dirty="0">
                <a:latin typeface="Calibri" pitchFamily="34" charset="0"/>
                <a:cs typeface="Arial" panose="020B0604020202020204" pitchFamily="34" charset="0"/>
              </a:rPr>
              <a:t>As maiores quantidades geradas em outros estados foram do grupo B:</a:t>
            </a:r>
          </a:p>
          <a:p>
            <a:pPr marL="342900" indent="-342900" algn="just">
              <a:lnSpc>
                <a:spcPct val="100000"/>
              </a:lnSpc>
              <a:buFont typeface="Arial" panose="020B0604020202020204" pitchFamily="34" charset="0"/>
              <a:buChar char="•"/>
            </a:pPr>
            <a:r>
              <a:rPr lang="pt-BR" sz="2000" dirty="0">
                <a:solidFill>
                  <a:srgbClr val="008080"/>
                </a:solidFill>
                <a:latin typeface="Calibri" pitchFamily="34" charset="0"/>
                <a:cs typeface="Arial" panose="020B0604020202020204" pitchFamily="34" charset="0"/>
              </a:rPr>
              <a:t>Maioria destinada à “Incineração”; </a:t>
            </a:r>
          </a:p>
          <a:p>
            <a:pPr marL="342900" indent="-342900" algn="just">
              <a:lnSpc>
                <a:spcPct val="100000"/>
              </a:lnSpc>
              <a:buFont typeface="Arial" panose="020B0604020202020204" pitchFamily="34" charset="0"/>
              <a:buChar char="•"/>
            </a:pPr>
            <a:r>
              <a:rPr lang="pt-BR" sz="2000" dirty="0">
                <a:solidFill>
                  <a:srgbClr val="008080"/>
                </a:solidFill>
                <a:latin typeface="Calibri" pitchFamily="34" charset="0"/>
                <a:cs typeface="Arial" panose="020B0604020202020204" pitchFamily="34" charset="0"/>
              </a:rPr>
              <a:t>Destacaram-se as quantidades provenientes de SP e RJ.</a:t>
            </a:r>
          </a:p>
        </p:txBody>
      </p:sp>
    </p:spTree>
    <p:extLst>
      <p:ext uri="{BB962C8B-B14F-4D97-AF65-F5344CB8AC3E}">
        <p14:creationId xmlns:p14="http://schemas.microsoft.com/office/powerpoint/2010/main" val="141788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D48D7-1918-3897-3E16-3911DA67A084}"/>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61CA0B1B-B75D-04CD-746E-984BD92B0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9C2B60A1-8D7D-97F9-9676-DD5A3A66DB23}"/>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252A51BB-340E-A5B3-D00D-1718F3349A54}"/>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45F734DB-71C7-C47E-5928-8BB376A44047}"/>
              </a:ext>
            </a:extLst>
          </p:cNvPr>
          <p:cNvSpPr txBox="1">
            <a:spLocks/>
          </p:cNvSpPr>
          <p:nvPr/>
        </p:nvSpPr>
        <p:spPr bwMode="auto">
          <a:xfrm>
            <a:off x="385336" y="2301886"/>
            <a:ext cx="11383667" cy="392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Colocando uma lupa sobre os dados de RSS grupo A por subgrupo gerados em Minas comparativamente aos totais movimentados, verifica-se que há </a:t>
            </a:r>
            <a:r>
              <a:rPr lang="pt-BR" sz="2300" b="1" dirty="0">
                <a:latin typeface="Calibri" pitchFamily="34" charset="0"/>
                <a:cs typeface="Arial" panose="020B0604020202020204" pitchFamily="34" charset="0"/>
              </a:rPr>
              <a:t>diferenças entre os subgrupos</a:t>
            </a:r>
            <a:r>
              <a:rPr lang="pt-BR" sz="2300" dirty="0">
                <a:latin typeface="Calibri" pitchFamily="34" charset="0"/>
                <a:cs typeface="Arial" panose="020B0604020202020204" pitchFamily="34" charset="0"/>
              </a:rPr>
              <a:t>, por exemplo, com percentuais consideravelmente menores de RSS dos subgrupos A2 e A3 gerados em Minas Gerais em comparação com os demais subgrupos. </a:t>
            </a: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Ressalvadas as peculiaridades verificadas para alguns grupos/subgrupos, verifica-se que, embora considerados os resíduos movimentados no geral, que incluem não apenas os gerados em MG mas também aqueles gerados em outros estados e destinados em Minas, </a:t>
            </a:r>
            <a:r>
              <a:rPr lang="pt-BR" sz="2300" b="1" dirty="0">
                <a:latin typeface="Calibri" pitchFamily="34" charset="0"/>
                <a:cs typeface="Arial" panose="020B0604020202020204" pitchFamily="34" charset="0"/>
              </a:rPr>
              <a:t>os resultados verificados certamente têm forte relação com o que ocorre em Minas Gerais, visto que a maioria dos resíduos movimentados foram gerados no estado</a:t>
            </a:r>
            <a:r>
              <a:rPr lang="pt-BR" sz="2300" dirty="0">
                <a:latin typeface="Calibri" pitchFamily="34" charset="0"/>
                <a:cs typeface="Arial" panose="020B0604020202020204" pitchFamily="34" charset="0"/>
              </a:rPr>
              <a:t>. </a:t>
            </a:r>
          </a:p>
        </p:txBody>
      </p:sp>
      <p:sp>
        <p:nvSpPr>
          <p:cNvPr id="4" name="Título 1">
            <a:extLst>
              <a:ext uri="{FF2B5EF4-FFF2-40B4-BE49-F238E27FC236}">
                <a16:creationId xmlns:a16="http://schemas.microsoft.com/office/drawing/2014/main" id="{5FE8E073-AC3C-84F2-1311-7445924A02DF}"/>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8" name="Título 1">
            <a:extLst>
              <a:ext uri="{FF2B5EF4-FFF2-40B4-BE49-F238E27FC236}">
                <a16:creationId xmlns:a16="http://schemas.microsoft.com/office/drawing/2014/main" id="{A78797BF-ED43-5082-3ABD-6EE07C04F56D}"/>
              </a:ext>
            </a:extLst>
          </p:cNvPr>
          <p:cNvSpPr txBox="1">
            <a:spLocks/>
          </p:cNvSpPr>
          <p:nvPr/>
        </p:nvSpPr>
        <p:spPr>
          <a:xfrm>
            <a:off x="385336" y="1411142"/>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550" b="1" dirty="0">
                <a:solidFill>
                  <a:srgbClr val="7030A0"/>
                </a:solidFill>
                <a:latin typeface="+mn-lt"/>
              </a:rPr>
              <a:t>Origem dos RSS movimentados em Minas Gerais</a:t>
            </a:r>
          </a:p>
        </p:txBody>
      </p:sp>
    </p:spTree>
    <p:extLst>
      <p:ext uri="{BB962C8B-B14F-4D97-AF65-F5344CB8AC3E}">
        <p14:creationId xmlns:p14="http://schemas.microsoft.com/office/powerpoint/2010/main" val="10861839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CAD45-3C8C-B825-83BD-A6855B87FECF}"/>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E2F2AA19-3926-D867-F526-D578D78B0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0737E6F9-82AC-1A49-DA33-F07C71C4565A}"/>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5246CE11-BFCC-4337-AE92-9BE0B66DAB15}"/>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4" name="Título 1">
            <a:extLst>
              <a:ext uri="{FF2B5EF4-FFF2-40B4-BE49-F238E27FC236}">
                <a16:creationId xmlns:a16="http://schemas.microsoft.com/office/drawing/2014/main" id="{F14D99B9-A470-A444-6F23-D9F2B58FD67B}"/>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graphicFrame>
        <p:nvGraphicFramePr>
          <p:cNvPr id="7" name="Tabela 6">
            <a:extLst>
              <a:ext uri="{FF2B5EF4-FFF2-40B4-BE49-F238E27FC236}">
                <a16:creationId xmlns:a16="http://schemas.microsoft.com/office/drawing/2014/main" id="{FDCA1DB1-E4DD-D43E-F69D-EDCED8E60DF2}"/>
              </a:ext>
            </a:extLst>
          </p:cNvPr>
          <p:cNvGraphicFramePr>
            <a:graphicFrameLocks noGrp="1"/>
          </p:cNvGraphicFramePr>
          <p:nvPr>
            <p:extLst>
              <p:ext uri="{D42A27DB-BD31-4B8C-83A1-F6EECF244321}">
                <p14:modId xmlns:p14="http://schemas.microsoft.com/office/powerpoint/2010/main" val="1018646593"/>
              </p:ext>
            </p:extLst>
          </p:nvPr>
        </p:nvGraphicFramePr>
        <p:xfrm>
          <a:off x="254000" y="1922908"/>
          <a:ext cx="5961063" cy="4389120"/>
        </p:xfrm>
        <a:graphic>
          <a:graphicData uri="http://schemas.openxmlformats.org/drawingml/2006/table">
            <a:tbl>
              <a:tblPr firstRow="1" firstCol="1" bandRow="1"/>
              <a:tblGrid>
                <a:gridCol w="3932664">
                  <a:extLst>
                    <a:ext uri="{9D8B030D-6E8A-4147-A177-3AD203B41FA5}">
                      <a16:colId xmlns:a16="http://schemas.microsoft.com/office/drawing/2014/main" val="881245640"/>
                    </a:ext>
                  </a:extLst>
                </a:gridCol>
                <a:gridCol w="2028399">
                  <a:extLst>
                    <a:ext uri="{9D8B030D-6E8A-4147-A177-3AD203B41FA5}">
                      <a16:colId xmlns:a16="http://schemas.microsoft.com/office/drawing/2014/main" val="4175117186"/>
                    </a:ext>
                  </a:extLst>
                </a:gridCol>
              </a:tblGrid>
              <a:tr h="182880">
                <a:tc>
                  <a:txBody>
                    <a:bodyPr/>
                    <a:lstStyle/>
                    <a:p>
                      <a:pPr marL="165735" algn="ctr">
                        <a:lnSpc>
                          <a:spcPct val="150000"/>
                        </a:lnSpc>
                        <a:spcAft>
                          <a:spcPts val="600"/>
                        </a:spcAft>
                        <a:buNone/>
                      </a:pPr>
                      <a:r>
                        <a:rPr lang="pt-BR" sz="1600" b="1">
                          <a:solidFill>
                            <a:srgbClr val="000000"/>
                          </a:solidFill>
                          <a:effectLst/>
                          <a:latin typeface="+mn-lt"/>
                          <a:ea typeface="Times New Roman" panose="02020603050405020304" pitchFamily="18" charset="0"/>
                        </a:rPr>
                        <a:t>Cidades com a maior geração de RSS</a:t>
                      </a:r>
                      <a:endParaRPr lang="pt-BR" sz="1600">
                        <a:effectLst/>
                        <a:latin typeface="+mn-lt"/>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600" b="1">
                          <a:solidFill>
                            <a:srgbClr val="000000"/>
                          </a:solidFill>
                          <a:effectLst/>
                          <a:latin typeface="+mn-lt"/>
                          <a:ea typeface="Times New Roman" panose="02020603050405020304" pitchFamily="18" charset="0"/>
                        </a:rPr>
                        <a:t>Quantidade (t)</a:t>
                      </a:r>
                      <a:endParaRPr lang="pt-BR" sz="1600">
                        <a:effectLst/>
                        <a:latin typeface="+mn-lt"/>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3895723"/>
                  </a:ext>
                </a:extLst>
              </a:tr>
              <a:tr h="182880">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Belo Horizonte</a:t>
                      </a:r>
                      <a:endParaRPr lang="pt-BR" sz="1600">
                        <a:effectLst/>
                        <a:latin typeface="+mn-lt"/>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14.870,01</a:t>
                      </a:r>
                      <a:endParaRPr lang="pt-BR" sz="1600">
                        <a:effectLst/>
                        <a:latin typeface="+mn-lt"/>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30666674"/>
                  </a:ext>
                </a:extLst>
              </a:tr>
              <a:tr h="182880">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Betim</a:t>
                      </a:r>
                      <a:endParaRPr lang="pt-BR" sz="1600">
                        <a:effectLst/>
                        <a:latin typeface="+mn-lt"/>
                        <a:ea typeface="Times New Roman" panose="02020603050405020304" pitchFamily="18" charset="0"/>
                      </a:endParaRPr>
                    </a:p>
                  </a:txBody>
                  <a:tcPr marL="44450" marR="44450" marT="0" marB="0" anchor="b">
                    <a:lnL>
                      <a:noFill/>
                    </a:lnL>
                    <a:lnR>
                      <a:noFill/>
                    </a:lnR>
                    <a:lnT>
                      <a:noFill/>
                    </a:lnT>
                    <a:lnB>
                      <a:noFill/>
                    </a:lnB>
                    <a:noFill/>
                  </a:tcPr>
                </a:tc>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1.633,24</a:t>
                      </a:r>
                      <a:endParaRPr lang="pt-BR" sz="1600">
                        <a:effectLst/>
                        <a:latin typeface="+mn-lt"/>
                        <a:ea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1171919881"/>
                  </a:ext>
                </a:extLst>
              </a:tr>
              <a:tr h="182880">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Contagem</a:t>
                      </a:r>
                      <a:endParaRPr lang="pt-BR" sz="1600">
                        <a:effectLst/>
                        <a:latin typeface="+mn-lt"/>
                        <a:ea typeface="Times New Roman" panose="02020603050405020304" pitchFamily="18" charset="0"/>
                      </a:endParaRPr>
                    </a:p>
                  </a:txBody>
                  <a:tcPr marL="44450" marR="44450" marT="0" marB="0" anchor="b">
                    <a:lnL>
                      <a:noFill/>
                    </a:lnL>
                    <a:lnR>
                      <a:noFill/>
                    </a:lnR>
                    <a:lnT>
                      <a:noFill/>
                    </a:lnT>
                    <a:lnB>
                      <a:noFill/>
                    </a:lnB>
                    <a:noFill/>
                  </a:tcPr>
                </a:tc>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981,43</a:t>
                      </a:r>
                      <a:endParaRPr lang="pt-BR" sz="1600">
                        <a:effectLst/>
                        <a:latin typeface="+mn-lt"/>
                        <a:ea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3640608810"/>
                  </a:ext>
                </a:extLst>
              </a:tr>
              <a:tr h="182880">
                <a:tc>
                  <a:txBody>
                    <a:bodyPr/>
                    <a:lstStyle/>
                    <a:p>
                      <a:pPr marL="165735" algn="ctr">
                        <a:lnSpc>
                          <a:spcPct val="150000"/>
                        </a:lnSpc>
                        <a:spcAft>
                          <a:spcPts val="600"/>
                        </a:spcAft>
                        <a:buNone/>
                      </a:pPr>
                      <a:r>
                        <a:rPr lang="pt-BR" sz="1600" dirty="0">
                          <a:solidFill>
                            <a:srgbClr val="000000"/>
                          </a:solidFill>
                          <a:effectLst/>
                          <a:latin typeface="+mn-lt"/>
                          <a:ea typeface="Times New Roman" panose="02020603050405020304" pitchFamily="18" charset="0"/>
                        </a:rPr>
                        <a:t>Juiz de Fora</a:t>
                      </a:r>
                      <a:endParaRPr lang="pt-BR" sz="1600" dirty="0">
                        <a:effectLst/>
                        <a:latin typeface="+mn-lt"/>
                        <a:ea typeface="Times New Roman" panose="02020603050405020304" pitchFamily="18" charset="0"/>
                      </a:endParaRPr>
                    </a:p>
                  </a:txBody>
                  <a:tcPr marL="44450" marR="44450" marT="0" marB="0" anchor="b">
                    <a:lnL>
                      <a:noFill/>
                    </a:lnL>
                    <a:lnR>
                      <a:noFill/>
                    </a:lnR>
                    <a:lnT>
                      <a:noFill/>
                    </a:lnT>
                    <a:lnB>
                      <a:noFill/>
                    </a:lnB>
                    <a:noFill/>
                  </a:tcPr>
                </a:tc>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1.507,31</a:t>
                      </a:r>
                      <a:endParaRPr lang="pt-BR" sz="1600">
                        <a:effectLst/>
                        <a:latin typeface="+mn-lt"/>
                        <a:ea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3228752373"/>
                  </a:ext>
                </a:extLst>
              </a:tr>
              <a:tr h="182880">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Montes Claros</a:t>
                      </a:r>
                      <a:endParaRPr lang="pt-BR" sz="1600">
                        <a:effectLst/>
                        <a:latin typeface="+mn-lt"/>
                        <a:ea typeface="Times New Roman" panose="02020603050405020304" pitchFamily="18" charset="0"/>
                      </a:endParaRPr>
                    </a:p>
                  </a:txBody>
                  <a:tcPr marL="44450" marR="44450" marT="0" marB="0" anchor="b">
                    <a:lnL>
                      <a:noFill/>
                    </a:lnL>
                    <a:lnR>
                      <a:noFill/>
                    </a:lnR>
                    <a:lnT>
                      <a:noFill/>
                    </a:lnT>
                    <a:lnB>
                      <a:noFill/>
                    </a:lnB>
                    <a:noFill/>
                  </a:tcPr>
                </a:tc>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941,36</a:t>
                      </a:r>
                      <a:endParaRPr lang="pt-BR" sz="1600">
                        <a:effectLst/>
                        <a:latin typeface="+mn-lt"/>
                        <a:ea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1549374515"/>
                  </a:ext>
                </a:extLst>
              </a:tr>
              <a:tr h="182880">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Pará de Minas</a:t>
                      </a:r>
                      <a:endParaRPr lang="pt-BR" sz="1600">
                        <a:effectLst/>
                        <a:latin typeface="+mn-lt"/>
                        <a:ea typeface="Times New Roman" panose="02020603050405020304" pitchFamily="18" charset="0"/>
                      </a:endParaRPr>
                    </a:p>
                  </a:txBody>
                  <a:tcPr marL="44450" marR="44450" marT="0" marB="0" anchor="b">
                    <a:lnL>
                      <a:noFill/>
                    </a:lnL>
                    <a:lnR>
                      <a:noFill/>
                    </a:lnR>
                    <a:lnT>
                      <a:noFill/>
                    </a:lnT>
                    <a:lnB>
                      <a:noFill/>
                    </a:lnB>
                    <a:noFill/>
                  </a:tcPr>
                </a:tc>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970,30</a:t>
                      </a:r>
                      <a:endParaRPr lang="pt-BR" sz="1600">
                        <a:effectLst/>
                        <a:latin typeface="+mn-lt"/>
                        <a:ea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1383502768"/>
                  </a:ext>
                </a:extLst>
              </a:tr>
              <a:tr h="182880">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Santa Luzia</a:t>
                      </a:r>
                      <a:endParaRPr lang="pt-BR" sz="1600">
                        <a:effectLst/>
                        <a:latin typeface="+mn-lt"/>
                        <a:ea typeface="Times New Roman" panose="02020603050405020304" pitchFamily="18" charset="0"/>
                      </a:endParaRPr>
                    </a:p>
                  </a:txBody>
                  <a:tcPr marL="44450" marR="44450" marT="0" marB="0" anchor="b">
                    <a:lnL>
                      <a:noFill/>
                    </a:lnL>
                    <a:lnR>
                      <a:noFill/>
                    </a:lnR>
                    <a:lnT>
                      <a:noFill/>
                    </a:lnT>
                    <a:lnB>
                      <a:noFill/>
                    </a:lnB>
                    <a:noFill/>
                  </a:tcPr>
                </a:tc>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807,37</a:t>
                      </a:r>
                      <a:endParaRPr lang="pt-BR" sz="1600">
                        <a:effectLst/>
                        <a:latin typeface="+mn-lt"/>
                        <a:ea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3656984841"/>
                  </a:ext>
                </a:extLst>
              </a:tr>
              <a:tr h="182880">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Sete Lagoas</a:t>
                      </a:r>
                      <a:endParaRPr lang="pt-BR" sz="1600">
                        <a:effectLst/>
                        <a:latin typeface="+mn-lt"/>
                        <a:ea typeface="Times New Roman" panose="02020603050405020304" pitchFamily="18" charset="0"/>
                      </a:endParaRPr>
                    </a:p>
                  </a:txBody>
                  <a:tcPr marL="44450" marR="44450" marT="0" marB="0" anchor="b">
                    <a:lnL>
                      <a:noFill/>
                    </a:lnL>
                    <a:lnR>
                      <a:noFill/>
                    </a:lnR>
                    <a:lnT>
                      <a:noFill/>
                    </a:lnT>
                    <a:lnB>
                      <a:noFill/>
                    </a:lnB>
                    <a:noFill/>
                  </a:tcPr>
                </a:tc>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1.099,25</a:t>
                      </a:r>
                      <a:endParaRPr lang="pt-BR" sz="1600">
                        <a:effectLst/>
                        <a:latin typeface="+mn-lt"/>
                        <a:ea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3813479836"/>
                  </a:ext>
                </a:extLst>
              </a:tr>
              <a:tr h="182880">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Uberlândia</a:t>
                      </a:r>
                      <a:endParaRPr lang="pt-BR" sz="1600">
                        <a:effectLst/>
                        <a:latin typeface="+mn-lt"/>
                        <a:ea typeface="Times New Roman" panose="02020603050405020304" pitchFamily="18" charset="0"/>
                      </a:endParaRPr>
                    </a:p>
                  </a:txBody>
                  <a:tcPr marL="44450" marR="44450" marT="0" marB="0" anchor="b">
                    <a:lnL>
                      <a:noFill/>
                    </a:lnL>
                    <a:lnR>
                      <a:noFill/>
                    </a:lnR>
                    <a:lnT>
                      <a:noFill/>
                    </a:lnT>
                    <a:lnB>
                      <a:noFill/>
                    </a:lnB>
                    <a:noFill/>
                  </a:tcPr>
                </a:tc>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1.650,82</a:t>
                      </a:r>
                      <a:endParaRPr lang="pt-BR" sz="1600">
                        <a:effectLst/>
                        <a:latin typeface="+mn-lt"/>
                        <a:ea typeface="Times New Roman" panose="02020603050405020304" pitchFamily="18" charset="0"/>
                      </a:endParaRPr>
                    </a:p>
                  </a:txBody>
                  <a:tcPr marL="44450" marR="44450" marT="0" marB="0" anchor="b">
                    <a:lnL>
                      <a:noFill/>
                    </a:lnL>
                    <a:lnR>
                      <a:noFill/>
                    </a:lnR>
                    <a:lnT>
                      <a:noFill/>
                    </a:lnT>
                    <a:lnB>
                      <a:noFill/>
                    </a:lnB>
                    <a:noFill/>
                  </a:tcPr>
                </a:tc>
                <a:extLst>
                  <a:ext uri="{0D108BD9-81ED-4DB2-BD59-A6C34878D82A}">
                    <a16:rowId xmlns:a16="http://schemas.microsoft.com/office/drawing/2014/main" val="735476359"/>
                  </a:ext>
                </a:extLst>
              </a:tr>
              <a:tr h="182880">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Vespasiano</a:t>
                      </a:r>
                      <a:endParaRPr lang="pt-BR" sz="1600">
                        <a:effectLst/>
                        <a:latin typeface="+mn-lt"/>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600">
                          <a:solidFill>
                            <a:srgbClr val="000000"/>
                          </a:solidFill>
                          <a:effectLst/>
                          <a:latin typeface="+mn-lt"/>
                          <a:ea typeface="Times New Roman" panose="02020603050405020304" pitchFamily="18" charset="0"/>
                        </a:rPr>
                        <a:t>1.114,04</a:t>
                      </a:r>
                      <a:endParaRPr lang="pt-BR" sz="1600">
                        <a:effectLst/>
                        <a:latin typeface="+mn-lt"/>
                        <a:ea typeface="Times New Roman" panose="02020603050405020304" pitchFamily="18" charset="0"/>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47901337"/>
                  </a:ext>
                </a:extLst>
              </a:tr>
              <a:tr h="182880">
                <a:tc>
                  <a:txBody>
                    <a:bodyPr/>
                    <a:lstStyle/>
                    <a:p>
                      <a:pPr marL="165735" algn="ctr">
                        <a:lnSpc>
                          <a:spcPct val="150000"/>
                        </a:lnSpc>
                        <a:spcAft>
                          <a:spcPts val="600"/>
                        </a:spcAft>
                        <a:buNone/>
                      </a:pPr>
                      <a:r>
                        <a:rPr lang="pt-BR" sz="1600" b="1">
                          <a:solidFill>
                            <a:srgbClr val="000000"/>
                          </a:solidFill>
                          <a:effectLst/>
                          <a:latin typeface="+mn-lt"/>
                          <a:ea typeface="Times New Roman" panose="02020603050405020304" pitchFamily="18" charset="0"/>
                        </a:rPr>
                        <a:t>Quantidade total gerada nesses municípios</a:t>
                      </a:r>
                      <a:endParaRPr lang="pt-BR" sz="1600">
                        <a:effectLst/>
                        <a:latin typeface="+mn-lt"/>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65735" algn="ctr">
                        <a:lnSpc>
                          <a:spcPct val="150000"/>
                        </a:lnSpc>
                        <a:spcAft>
                          <a:spcPts val="600"/>
                        </a:spcAft>
                        <a:buNone/>
                      </a:pPr>
                      <a:r>
                        <a:rPr lang="pt-BR" sz="1600" b="1" dirty="0">
                          <a:solidFill>
                            <a:srgbClr val="000000"/>
                          </a:solidFill>
                          <a:effectLst/>
                          <a:latin typeface="+mn-lt"/>
                          <a:ea typeface="Times New Roman" panose="02020603050405020304" pitchFamily="18" charset="0"/>
                        </a:rPr>
                        <a:t>25.575,14</a:t>
                      </a:r>
                      <a:endParaRPr lang="pt-BR" sz="1600" dirty="0">
                        <a:effectLst/>
                        <a:latin typeface="+mn-lt"/>
                        <a:ea typeface="Times New Roman" panose="02020603050405020304" pitchFamily="18" charset="0"/>
                      </a:endParaRPr>
                    </a:p>
                  </a:txBody>
                  <a:tcPr marL="44450" marR="4445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85523621"/>
                  </a:ext>
                </a:extLst>
              </a:tr>
            </a:tbl>
          </a:graphicData>
        </a:graphic>
      </p:graphicFrame>
      <p:sp>
        <p:nvSpPr>
          <p:cNvPr id="9" name="Espaço Reservado para Conteúdo 2">
            <a:extLst>
              <a:ext uri="{FF2B5EF4-FFF2-40B4-BE49-F238E27FC236}">
                <a16:creationId xmlns:a16="http://schemas.microsoft.com/office/drawing/2014/main" id="{6734497E-368E-B33B-B710-CC31936A62A8}"/>
              </a:ext>
            </a:extLst>
          </p:cNvPr>
          <p:cNvSpPr txBox="1">
            <a:spLocks/>
          </p:cNvSpPr>
          <p:nvPr/>
        </p:nvSpPr>
        <p:spPr bwMode="auto">
          <a:xfrm>
            <a:off x="6468505" y="1993609"/>
            <a:ext cx="5469495" cy="392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Todos os municípios se localizam em Minas Gerais, a maioria na Região Metropolitana de Belo Horizonte</a:t>
            </a: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Destaque também para os maiores municípios do Triângulo Mineiro (Uberlândia), Zona da Mata (Juiz de Fora) e Norte de Minas (Montes Claros). </a:t>
            </a: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O quantitativo gerado nesses dez municípios corresponde a 61,8% do total de RSS movimentado em Minas em 2024.</a:t>
            </a:r>
          </a:p>
        </p:txBody>
      </p:sp>
      <p:sp>
        <p:nvSpPr>
          <p:cNvPr id="11" name="CaixaDeTexto 10">
            <a:extLst>
              <a:ext uri="{FF2B5EF4-FFF2-40B4-BE49-F238E27FC236}">
                <a16:creationId xmlns:a16="http://schemas.microsoft.com/office/drawing/2014/main" id="{19CFD4A2-4AD7-6673-01EA-184951F78937}"/>
              </a:ext>
            </a:extLst>
          </p:cNvPr>
          <p:cNvSpPr txBox="1"/>
          <p:nvPr/>
        </p:nvSpPr>
        <p:spPr>
          <a:xfrm>
            <a:off x="119063" y="1540816"/>
            <a:ext cx="6096000" cy="382092"/>
          </a:xfrm>
          <a:prstGeom prst="rect">
            <a:avLst/>
          </a:prstGeom>
          <a:noFill/>
        </p:spPr>
        <p:txBody>
          <a:bodyPr wrap="square">
            <a:spAutoFit/>
          </a:bodyPr>
          <a:lstStyle/>
          <a:p>
            <a:pPr marL="165735" algn="ctr">
              <a:lnSpc>
                <a:spcPct val="150000"/>
              </a:lnSpc>
              <a:spcAft>
                <a:spcPts val="600"/>
              </a:spcAft>
              <a:buNone/>
            </a:pPr>
            <a:r>
              <a:rPr lang="pt-BR" sz="1400" dirty="0">
                <a:effectLst/>
                <a:latin typeface="+mn-lt"/>
                <a:ea typeface="Times New Roman" panose="02020603050405020304" pitchFamily="18" charset="0"/>
              </a:rPr>
              <a:t>Tabela 10: </a:t>
            </a:r>
            <a:r>
              <a:rPr lang="pt-BR" sz="1400" b="1" dirty="0">
                <a:solidFill>
                  <a:srgbClr val="000000"/>
                </a:solidFill>
                <a:effectLst/>
                <a:latin typeface="+mn-lt"/>
                <a:ea typeface="Times New Roman" panose="02020603050405020304" pitchFamily="18" charset="0"/>
              </a:rPr>
              <a:t> </a:t>
            </a:r>
            <a:r>
              <a:rPr lang="pt-BR" sz="1400" dirty="0">
                <a:solidFill>
                  <a:srgbClr val="000000"/>
                </a:solidFill>
                <a:effectLst/>
                <a:latin typeface="+mn-lt"/>
                <a:ea typeface="Times New Roman" panose="02020603050405020304" pitchFamily="18" charset="0"/>
              </a:rPr>
              <a:t>Dez cidades com a maior geração de RSS no ano-base 2024.</a:t>
            </a:r>
            <a:endParaRPr lang="pt-BR" sz="1400" dirty="0">
              <a:effectLst/>
              <a:latin typeface="+mn-lt"/>
              <a:ea typeface="Times New Roman" panose="02020603050405020304" pitchFamily="18" charset="0"/>
            </a:endParaRPr>
          </a:p>
        </p:txBody>
      </p:sp>
    </p:spTree>
    <p:extLst>
      <p:ext uri="{BB962C8B-B14F-4D97-AF65-F5344CB8AC3E}">
        <p14:creationId xmlns:p14="http://schemas.microsoft.com/office/powerpoint/2010/main" val="207965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F9D07E-BD85-2278-FE1D-A6479E27A106}"/>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1DFBAD02-D522-D134-AE64-48276C991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424AEDD7-3F5A-E0FB-A084-CA6FBFBA08FA}"/>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140A395F-FD39-CB34-4DAC-27677D9F27B6}"/>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742546D6-C7CA-DBA6-B7CC-D8D3E9CA1C5A}"/>
              </a:ext>
            </a:extLst>
          </p:cNvPr>
          <p:cNvSpPr txBox="1">
            <a:spLocks/>
          </p:cNvSpPr>
          <p:nvPr/>
        </p:nvSpPr>
        <p:spPr bwMode="auto">
          <a:xfrm>
            <a:off x="385336" y="1971684"/>
            <a:ext cx="11383667" cy="4372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Os RSS foram destinados em 117 unidades de destinação, das quais 87 (74%) localizadas em Minas Gerais.</a:t>
            </a:r>
          </a:p>
          <a:p>
            <a:pPr marL="342900" indent="-342900" algn="just">
              <a:lnSpc>
                <a:spcPct val="100000"/>
              </a:lnSpc>
              <a:buFont typeface="Arial" panose="020B0604020202020204" pitchFamily="34" charset="0"/>
              <a:buChar char="•"/>
            </a:pPr>
            <a:endParaRPr lang="pt-BR" sz="2300" dirty="0">
              <a:latin typeface="Calibri" pitchFamily="34" charset="0"/>
              <a:cs typeface="Arial" panose="020B0604020202020204" pitchFamily="34" charset="0"/>
            </a:endParaRP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Das 41.409,82075 toneladas movimentadas em 2024, 40.142,0319 toneladas (96,94%) foram recebidas para destinação em unidades localizadas em Minas Gerais.</a:t>
            </a:r>
          </a:p>
          <a:p>
            <a:pPr marL="342900" indent="-342900" algn="just">
              <a:lnSpc>
                <a:spcPct val="100000"/>
              </a:lnSpc>
              <a:buFont typeface="Arial" panose="020B0604020202020204" pitchFamily="34" charset="0"/>
              <a:buChar char="•"/>
            </a:pPr>
            <a:endParaRPr lang="pt-BR" sz="2300" dirty="0">
              <a:latin typeface="Calibri" pitchFamily="34" charset="0"/>
              <a:cs typeface="Arial" panose="020B0604020202020204" pitchFamily="34" charset="0"/>
            </a:endParaRP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Na Tabela 11 serão apresentados os 30 empreendimentos onde foram recebidas as maiores quantidades de RSS em 2024, segundo os MTRs. As quantidades apresentadas foram recebidas em maioria para as destinações apontadas na tabela, mas também houve registro de recebimento de quantidades menores de RSS para outras destinações na maioria dos empreendimentos, com destaque para “Triagem e Transbordo”, especialmente nas empresas de </a:t>
            </a:r>
            <a:r>
              <a:rPr lang="pt-BR" sz="2300" dirty="0" err="1">
                <a:latin typeface="Calibri" pitchFamily="34" charset="0"/>
                <a:cs typeface="Arial" panose="020B0604020202020204" pitchFamily="34" charset="0"/>
              </a:rPr>
              <a:t>autoclavação</a:t>
            </a:r>
            <a:r>
              <a:rPr lang="pt-BR" sz="2300" dirty="0">
                <a:latin typeface="Calibri" pitchFamily="34" charset="0"/>
                <a:cs typeface="Arial" panose="020B0604020202020204" pitchFamily="34" charset="0"/>
              </a:rPr>
              <a:t>.</a:t>
            </a:r>
          </a:p>
          <a:p>
            <a:pPr algn="just">
              <a:lnSpc>
                <a:spcPct val="100000"/>
              </a:lnSpc>
            </a:pPr>
            <a:endParaRPr lang="pt-BR" sz="2300" dirty="0">
              <a:highlight>
                <a:srgbClr val="FFFF00"/>
              </a:highlight>
              <a:latin typeface="Calibri" pitchFamily="34" charset="0"/>
              <a:cs typeface="Arial" panose="020B0604020202020204" pitchFamily="34" charset="0"/>
            </a:endParaRPr>
          </a:p>
        </p:txBody>
      </p:sp>
      <p:sp>
        <p:nvSpPr>
          <p:cNvPr id="4" name="Título 1">
            <a:extLst>
              <a:ext uri="{FF2B5EF4-FFF2-40B4-BE49-F238E27FC236}">
                <a16:creationId xmlns:a16="http://schemas.microsoft.com/office/drawing/2014/main" id="{98E92AB1-5E6B-D1D6-B50F-854107B64C3F}"/>
              </a:ext>
            </a:extLst>
          </p:cNvPr>
          <p:cNvSpPr txBox="1">
            <a:spLocks/>
          </p:cNvSpPr>
          <p:nvPr/>
        </p:nvSpPr>
        <p:spPr>
          <a:xfrm>
            <a:off x="422996" y="126608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400" b="1" dirty="0">
                <a:solidFill>
                  <a:srgbClr val="7030A0"/>
                </a:solidFill>
                <a:latin typeface="+mn-lt"/>
              </a:rPr>
              <a:t>Empreendimentos de destinação</a:t>
            </a:r>
          </a:p>
        </p:txBody>
      </p:sp>
      <p:sp>
        <p:nvSpPr>
          <p:cNvPr id="6" name="Título 1">
            <a:extLst>
              <a:ext uri="{FF2B5EF4-FFF2-40B4-BE49-F238E27FC236}">
                <a16:creationId xmlns:a16="http://schemas.microsoft.com/office/drawing/2014/main" id="{D98FF2F6-3DD7-6B11-A020-62D01ECBA148}"/>
              </a:ext>
            </a:extLst>
          </p:cNvPr>
          <p:cNvSpPr txBox="1">
            <a:spLocks/>
          </p:cNvSpPr>
          <p:nvPr/>
        </p:nvSpPr>
        <p:spPr>
          <a:xfrm>
            <a:off x="422996" y="704850"/>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Tree>
    <p:extLst>
      <p:ext uri="{BB962C8B-B14F-4D97-AF65-F5344CB8AC3E}">
        <p14:creationId xmlns:p14="http://schemas.microsoft.com/office/powerpoint/2010/main" val="217592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69C5F-7B2A-64D3-64D1-9D25791108D9}"/>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E278F048-97FF-DD25-313C-218D24840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2FFF12E6-2225-2CFB-438A-E3F6A181CC70}"/>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B937B361-4351-0869-CBA0-B3CE8701517E}"/>
              </a:ext>
            </a:extLst>
          </p:cNvPr>
          <p:cNvSpPr txBox="1">
            <a:spLocks/>
          </p:cNvSpPr>
          <p:nvPr/>
        </p:nvSpPr>
        <p:spPr>
          <a:xfrm>
            <a:off x="3149829" y="105293"/>
            <a:ext cx="8792794" cy="40166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1800" b="1" dirty="0">
                <a:solidFill>
                  <a:srgbClr val="006666"/>
                </a:solidFill>
                <a:latin typeface="+mn-lt"/>
              </a:rPr>
              <a:t>PANORAMA SOBRE OS RESÍDUOS DE SERVIÇOS DE SAÚDE NO ESTADO DE MINAS GERAIS</a:t>
            </a:r>
          </a:p>
        </p:txBody>
      </p:sp>
      <p:sp>
        <p:nvSpPr>
          <p:cNvPr id="13" name="Retângulo 12">
            <a:extLst>
              <a:ext uri="{FF2B5EF4-FFF2-40B4-BE49-F238E27FC236}">
                <a16:creationId xmlns:a16="http://schemas.microsoft.com/office/drawing/2014/main" id="{320F61D7-11C1-9CB3-609B-50161CC664B5}"/>
              </a:ext>
            </a:extLst>
          </p:cNvPr>
          <p:cNvSpPr/>
          <p:nvPr/>
        </p:nvSpPr>
        <p:spPr>
          <a:xfrm>
            <a:off x="173620" y="105293"/>
            <a:ext cx="2733372" cy="6933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CEE212E4-1488-7C38-7AFC-8B9E826A1F81}"/>
              </a:ext>
            </a:extLst>
          </p:cNvPr>
          <p:cNvSpPr/>
          <p:nvPr/>
        </p:nvSpPr>
        <p:spPr>
          <a:xfrm>
            <a:off x="9330670" y="6124514"/>
            <a:ext cx="2733372" cy="6933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graphicFrame>
        <p:nvGraphicFramePr>
          <p:cNvPr id="12" name="Tabela 11">
            <a:extLst>
              <a:ext uri="{FF2B5EF4-FFF2-40B4-BE49-F238E27FC236}">
                <a16:creationId xmlns:a16="http://schemas.microsoft.com/office/drawing/2014/main" id="{D6961B44-6D6B-0F42-D62D-99A93A50BC87}"/>
              </a:ext>
            </a:extLst>
          </p:cNvPr>
          <p:cNvGraphicFramePr>
            <a:graphicFrameLocks noGrp="1"/>
          </p:cNvGraphicFramePr>
          <p:nvPr>
            <p:extLst>
              <p:ext uri="{D42A27DB-BD31-4B8C-83A1-F6EECF244321}">
                <p14:modId xmlns:p14="http://schemas.microsoft.com/office/powerpoint/2010/main" val="70007929"/>
              </p:ext>
            </p:extLst>
          </p:nvPr>
        </p:nvGraphicFramePr>
        <p:xfrm>
          <a:off x="346178" y="776064"/>
          <a:ext cx="11493662" cy="6007968"/>
        </p:xfrm>
        <a:graphic>
          <a:graphicData uri="http://schemas.openxmlformats.org/drawingml/2006/table">
            <a:tbl>
              <a:tblPr/>
              <a:tblGrid>
                <a:gridCol w="3755635">
                  <a:extLst>
                    <a:ext uri="{9D8B030D-6E8A-4147-A177-3AD203B41FA5}">
                      <a16:colId xmlns:a16="http://schemas.microsoft.com/office/drawing/2014/main" val="2004328870"/>
                    </a:ext>
                  </a:extLst>
                </a:gridCol>
                <a:gridCol w="1587289">
                  <a:extLst>
                    <a:ext uri="{9D8B030D-6E8A-4147-A177-3AD203B41FA5}">
                      <a16:colId xmlns:a16="http://schemas.microsoft.com/office/drawing/2014/main" val="1044704664"/>
                    </a:ext>
                  </a:extLst>
                </a:gridCol>
                <a:gridCol w="3599742">
                  <a:extLst>
                    <a:ext uri="{9D8B030D-6E8A-4147-A177-3AD203B41FA5}">
                      <a16:colId xmlns:a16="http://schemas.microsoft.com/office/drawing/2014/main" val="3447371714"/>
                    </a:ext>
                  </a:extLst>
                </a:gridCol>
                <a:gridCol w="1601459">
                  <a:extLst>
                    <a:ext uri="{9D8B030D-6E8A-4147-A177-3AD203B41FA5}">
                      <a16:colId xmlns:a16="http://schemas.microsoft.com/office/drawing/2014/main" val="2587059206"/>
                    </a:ext>
                  </a:extLst>
                </a:gridCol>
                <a:gridCol w="949537">
                  <a:extLst>
                    <a:ext uri="{9D8B030D-6E8A-4147-A177-3AD203B41FA5}">
                      <a16:colId xmlns:a16="http://schemas.microsoft.com/office/drawing/2014/main" val="1169191570"/>
                    </a:ext>
                  </a:extLst>
                </a:gridCol>
              </a:tblGrid>
              <a:tr h="284492">
                <a:tc>
                  <a:txBody>
                    <a:bodyPr/>
                    <a:lstStyle/>
                    <a:p>
                      <a:pPr algn="ctr" fontAlgn="ctr">
                        <a:buNone/>
                      </a:pPr>
                      <a:r>
                        <a:rPr lang="pt-BR" sz="1200" b="1" i="0" u="none" strike="noStrike">
                          <a:solidFill>
                            <a:srgbClr val="000000"/>
                          </a:solidFill>
                          <a:effectLst/>
                          <a:latin typeface="Calibri" panose="020F0502020204030204" pitchFamily="34" charset="0"/>
                        </a:rPr>
                        <a:t>Unidade de destinação</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pt-BR" sz="1200" b="1" i="0" u="none" strike="noStrike">
                          <a:solidFill>
                            <a:srgbClr val="000000"/>
                          </a:solidFill>
                          <a:effectLst/>
                          <a:latin typeface="Calibri" panose="020F0502020204030204" pitchFamily="34" charset="0"/>
                        </a:rPr>
                        <a:t>Quantidade recebida em 2024 (toneladas)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pt-BR" sz="1200" b="1" i="0" u="none" strike="noStrike" dirty="0">
                          <a:solidFill>
                            <a:srgbClr val="000000"/>
                          </a:solidFill>
                          <a:effectLst/>
                          <a:latin typeface="Calibri" panose="020F0502020204030204" pitchFamily="34" charset="0"/>
                        </a:rPr>
                        <a:t>Principais formas de destinação executadas no empreendimento de acordo com os MTRs</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pt-BR" sz="1200" b="1" i="0" u="none" strike="noStrike">
                          <a:solidFill>
                            <a:srgbClr val="000000"/>
                          </a:solidFill>
                          <a:effectLst/>
                          <a:latin typeface="Calibri" panose="020F0502020204030204" pitchFamily="34" charset="0"/>
                        </a:rPr>
                        <a:t>Município</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pt-BR" sz="1200" b="1" i="0" u="none" strike="noStrike">
                          <a:solidFill>
                            <a:srgbClr val="000000"/>
                          </a:solidFill>
                          <a:effectLst/>
                          <a:latin typeface="Calibri" panose="020F0502020204030204" pitchFamily="34" charset="0"/>
                        </a:rPr>
                        <a:t>Estado</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88757058"/>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VITAL ENGENHARIA AMBIENTAL SA</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5.139,029</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Aterro Classe II</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Sabará</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49308482"/>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Viasolo Engenharia Ambiental S.A.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4.837,540</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Autoclave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Betim</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2536141336"/>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SERQUIP TRATAMENTO DE RESÍDUOS MG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3.964,783</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Autoclave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Santa Luzia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3221986322"/>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AMBIENTEC SOLUCOES EM RESíDUOS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3.607,450</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Autoclave e Incineração</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Iguatama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2485334740"/>
                  </a:ext>
                </a:extLst>
              </a:tr>
              <a:tr h="142246">
                <a:tc>
                  <a:txBody>
                    <a:bodyPr/>
                    <a:lstStyle/>
                    <a:p>
                      <a:pPr algn="l" fontAlgn="b">
                        <a:buNone/>
                      </a:pPr>
                      <a:r>
                        <a:rPr lang="pt-BR" sz="1200" b="0" i="0" u="none" strike="noStrike" dirty="0" err="1">
                          <a:solidFill>
                            <a:srgbClr val="000000"/>
                          </a:solidFill>
                          <a:effectLst/>
                          <a:latin typeface="Calibri" panose="020F0502020204030204" pitchFamily="34" charset="0"/>
                        </a:rPr>
                        <a:t>Essencis</a:t>
                      </a:r>
                      <a:r>
                        <a:rPr lang="pt-BR" sz="1200" b="0" i="0" u="none" strike="noStrike" dirty="0">
                          <a:solidFill>
                            <a:srgbClr val="000000"/>
                          </a:solidFill>
                          <a:effectLst/>
                          <a:latin typeface="Calibri" panose="020F0502020204030204" pitchFamily="34" charset="0"/>
                        </a:rPr>
                        <a:t> MG Soluções Ambientais</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3.096,806</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Aterro Classe I e Aterro Classe II</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Betim</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1126800728"/>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SERQUIP - TRATAMENTO DE RESIDUOS MG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2.692,862</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Incineração</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Montes Claros</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1022910309"/>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Pró-Ambiental Tecnologia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2.280,962</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Incineração</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Lavras</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1237901235"/>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AGIT SOLUÇÕES AMBIENTAIS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1.849,823</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Autoclave e Incineração</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Itajubá</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391408883"/>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VT Ambiental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1.678,970</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Autoclave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Belo Horizonte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735958498"/>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Ecosust Solucões Ambientais Ltda </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1.613,355</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Aterro Classe I, Aterro Classe II e Incineração</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Campo Belo</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1499429145"/>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SERQUIP TRATAMENTO DE RESIDUOS MG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1.463,054</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Autoclave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Nepomuceno</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1776420548"/>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SERQUIP - TRATAMENTO DE RESIDUOS MG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1.129,345</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Autoclave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Uberlândia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884093263"/>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VITAL ENGENHARIA AMBIENTAL S/A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792,598</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Aterro Classe II</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Juiz de Fora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4169870056"/>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INCA Incineração e Controle Ambiental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781,877</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Incineração</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Uberaba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1963111721"/>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Salto Soluções Ambientais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588,345</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Aterro Classe I e Aterro Classe II</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Uberlândia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2951712359"/>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OXIGÁS RESÍDUOS ESPECIAIS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556,873</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Autoclave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Contagem</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196847474"/>
                  </a:ext>
                </a:extLst>
              </a:tr>
              <a:tr h="260784">
                <a:tc>
                  <a:txBody>
                    <a:bodyPr/>
                    <a:lstStyle/>
                    <a:p>
                      <a:pPr algn="l" fontAlgn="b">
                        <a:buNone/>
                      </a:pPr>
                      <a:r>
                        <a:rPr lang="pt-BR" sz="1200" b="0" i="0" u="none" strike="noStrike" dirty="0">
                          <a:solidFill>
                            <a:srgbClr val="000000"/>
                          </a:solidFill>
                          <a:effectLst/>
                          <a:latin typeface="Calibri" panose="020F0502020204030204" pitchFamily="34" charset="0"/>
                        </a:rPr>
                        <a:t>B-GREEN GESTAO AMBIENTAL LTDA - Mogi Mirim 1000 </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539,254</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Autoclave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Mogi Mirim</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São Paulo</a:t>
                      </a:r>
                    </a:p>
                  </a:txBody>
                  <a:tcPr marL="0" marR="0" marT="0" marB="0" anchor="b">
                    <a:lnL>
                      <a:noFill/>
                    </a:lnL>
                    <a:lnR>
                      <a:noFill/>
                    </a:lnR>
                    <a:lnT>
                      <a:noFill/>
                    </a:lnT>
                    <a:lnB>
                      <a:noFill/>
                    </a:lnB>
                    <a:noFill/>
                  </a:tcPr>
                </a:tc>
                <a:extLst>
                  <a:ext uri="{0D108BD9-81ED-4DB2-BD59-A6C34878D82A}">
                    <a16:rowId xmlns:a16="http://schemas.microsoft.com/office/drawing/2014/main" val="4227975007"/>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Ecofire Tratamento de Resíduos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479,383</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Incineração</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Simão Pereira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2559542359"/>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ORBIS AMBIENTAL S.A.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461,303</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Aterro Classe II e Autoclave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Santana do Paraíso</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1342574297"/>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MIL SOLUCOES AMBIENTAIS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455,960</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Autoclave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Monte Alegre de Minas</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1557088473"/>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ECOLIFE SOLUCOES AMBIENTAIS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444,263</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Autoclave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Martins Soares</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3809484146"/>
                  </a:ext>
                </a:extLst>
              </a:tr>
              <a:tr h="260784">
                <a:tc>
                  <a:txBody>
                    <a:bodyPr/>
                    <a:lstStyle/>
                    <a:p>
                      <a:pPr algn="l" fontAlgn="b">
                        <a:buNone/>
                      </a:pPr>
                      <a:r>
                        <a:rPr lang="pt-BR" sz="1200" b="0" i="0" u="none" strike="noStrike" dirty="0">
                          <a:solidFill>
                            <a:srgbClr val="000000"/>
                          </a:solidFill>
                          <a:effectLst/>
                          <a:latin typeface="Calibri" panose="020F0502020204030204" pitchFamily="34" charset="0"/>
                        </a:rPr>
                        <a:t>CTR SANTA LUZIA TRATAMENTO E DISPOSICAO DE RESIDUOS </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368,193</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Aterro Classe II</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Santa Luzia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172415684"/>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SERVIOESTE SOLUÇÕES AMBIENTAIS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314,843</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Autoclave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Patos de Minas</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1177296993"/>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Limpim Servicos Ambientais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282,618</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Autoclave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Itambacuri</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1630653459"/>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RCR RIO REPRESENTACOES E SERVICOS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179,910</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Coprocessamento, Incineração</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Resende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Rio de Janeiro</a:t>
                      </a:r>
                    </a:p>
                  </a:txBody>
                  <a:tcPr marL="0" marR="0" marT="0" marB="0" anchor="b">
                    <a:lnL>
                      <a:noFill/>
                    </a:lnL>
                    <a:lnR>
                      <a:noFill/>
                    </a:lnR>
                    <a:lnT>
                      <a:noFill/>
                    </a:lnT>
                    <a:lnB>
                      <a:noFill/>
                    </a:lnB>
                    <a:noFill/>
                  </a:tcPr>
                </a:tc>
                <a:extLst>
                  <a:ext uri="{0D108BD9-81ED-4DB2-BD59-A6C34878D82A}">
                    <a16:rowId xmlns:a16="http://schemas.microsoft.com/office/drawing/2014/main" val="3443900578"/>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ECOTGA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163,931</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Autoclave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Uberaba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269653565"/>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MAFRA AMBIENTAL COLETA DE RESÍDUOS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143,567</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Autoclave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Barretos</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834762361"/>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BIOTRANS ECO AMBIENTAL LTDA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128,068</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Autoclave</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Uberaba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1965569588"/>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Essencis MG Soluções Ambientais</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124,252</a:t>
                      </a:r>
                    </a:p>
                  </a:txBody>
                  <a:tcPr marL="0" marR="0" marT="0" marB="0" anchor="b">
                    <a:lnL>
                      <a:noFill/>
                    </a:lnL>
                    <a:lnR>
                      <a:noFill/>
                    </a:lnR>
                    <a:lnT>
                      <a:noFill/>
                    </a:lnT>
                    <a:lnB>
                      <a:noFill/>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Aterro Classe I</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Juiz de Fora</a:t>
                      </a:r>
                    </a:p>
                  </a:txBody>
                  <a:tcPr marL="0" marR="0" marT="0" marB="0" anchor="b">
                    <a:lnL>
                      <a:noFill/>
                    </a:lnL>
                    <a:lnR>
                      <a:noFill/>
                    </a:lnR>
                    <a:lnT>
                      <a:noFill/>
                    </a:lnT>
                    <a:lnB>
                      <a:noFill/>
                    </a:lnB>
                    <a:noFill/>
                  </a:tcPr>
                </a:tc>
                <a:tc>
                  <a:txBody>
                    <a:bodyPr/>
                    <a:lstStyle/>
                    <a:p>
                      <a:pPr algn="ctr" fontAlgn="b">
                        <a:buNone/>
                      </a:pPr>
                      <a:r>
                        <a:rPr lang="pt-BR" sz="1200" b="0" i="0" u="none" strike="noStrike">
                          <a:solidFill>
                            <a:srgbClr val="000000"/>
                          </a:solidFill>
                          <a:effectLst/>
                          <a:latin typeface="Calibri" panose="020F0502020204030204" pitchFamily="34" charset="0"/>
                        </a:rPr>
                        <a:t>Minas Gerais</a:t>
                      </a:r>
                    </a:p>
                  </a:txBody>
                  <a:tcPr marL="0" marR="0" marT="0" marB="0" anchor="b">
                    <a:lnL>
                      <a:noFill/>
                    </a:lnL>
                    <a:lnR>
                      <a:noFill/>
                    </a:lnR>
                    <a:lnT>
                      <a:noFill/>
                    </a:lnT>
                    <a:lnB>
                      <a:noFill/>
                    </a:lnB>
                    <a:noFill/>
                  </a:tcPr>
                </a:tc>
                <a:extLst>
                  <a:ext uri="{0D108BD9-81ED-4DB2-BD59-A6C34878D82A}">
                    <a16:rowId xmlns:a16="http://schemas.microsoft.com/office/drawing/2014/main" val="3783763077"/>
                  </a:ext>
                </a:extLst>
              </a:tr>
              <a:tr h="142246">
                <a:tc>
                  <a:txBody>
                    <a:bodyPr/>
                    <a:lstStyle/>
                    <a:p>
                      <a:pPr algn="l" fontAlgn="b">
                        <a:buNone/>
                      </a:pPr>
                      <a:r>
                        <a:rPr lang="pt-BR" sz="1200" b="0" i="0" u="none" strike="noStrike">
                          <a:solidFill>
                            <a:srgbClr val="000000"/>
                          </a:solidFill>
                          <a:effectLst/>
                          <a:latin typeface="Calibri" panose="020F0502020204030204" pitchFamily="34" charset="0"/>
                        </a:rPr>
                        <a:t>Neotech Soluções Ambientais LTDA</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pt-BR" sz="1200" b="0" i="0" u="none" strike="noStrike">
                          <a:solidFill>
                            <a:srgbClr val="000000"/>
                          </a:solidFill>
                          <a:effectLst/>
                          <a:latin typeface="Calibri" panose="020F0502020204030204" pitchFamily="34" charset="0"/>
                        </a:rPr>
                        <a:t>123,068</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pt-BR" sz="1200" b="0" i="0" u="none" strike="noStrike">
                          <a:solidFill>
                            <a:srgbClr val="000000"/>
                          </a:solidFill>
                          <a:effectLst/>
                          <a:latin typeface="Calibri" panose="020F0502020204030204" pitchFamily="34" charset="0"/>
                        </a:rPr>
                        <a:t>Incineração</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pt-BR" sz="1200" b="0" i="0" u="none" strike="noStrike">
                          <a:solidFill>
                            <a:srgbClr val="000000"/>
                          </a:solidFill>
                          <a:effectLst/>
                          <a:latin typeface="Calibri" panose="020F0502020204030204" pitchFamily="34" charset="0"/>
                        </a:rPr>
                        <a:t>Uberaba</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pt-BR" sz="1200" b="0" i="0" u="none" strike="noStrike" dirty="0">
                          <a:solidFill>
                            <a:srgbClr val="000000"/>
                          </a:solidFill>
                          <a:effectLst/>
                          <a:latin typeface="Calibri" panose="020F0502020204030204" pitchFamily="34" charset="0"/>
                        </a:rPr>
                        <a:t>Minas Gerais</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69025294"/>
                  </a:ext>
                </a:extLst>
              </a:tr>
            </a:tbl>
          </a:graphicData>
        </a:graphic>
      </p:graphicFrame>
      <p:sp>
        <p:nvSpPr>
          <p:cNvPr id="16" name="CaixaDeTexto 15">
            <a:extLst>
              <a:ext uri="{FF2B5EF4-FFF2-40B4-BE49-F238E27FC236}">
                <a16:creationId xmlns:a16="http://schemas.microsoft.com/office/drawing/2014/main" id="{467A853D-0929-9DE2-D94C-24494E48E749}"/>
              </a:ext>
            </a:extLst>
          </p:cNvPr>
          <p:cNvSpPr txBox="1"/>
          <p:nvPr/>
        </p:nvSpPr>
        <p:spPr>
          <a:xfrm>
            <a:off x="346178" y="506958"/>
            <a:ext cx="11493662" cy="307777"/>
          </a:xfrm>
          <a:prstGeom prst="rect">
            <a:avLst/>
          </a:prstGeom>
          <a:noFill/>
        </p:spPr>
        <p:txBody>
          <a:bodyPr wrap="square">
            <a:spAutoFit/>
          </a:bodyPr>
          <a:lstStyle/>
          <a:p>
            <a:r>
              <a:rPr lang="pt-BR" sz="1400" dirty="0">
                <a:latin typeface="Calibri" panose="020F0502020204030204" pitchFamily="34" charset="0"/>
                <a:ea typeface="Calibri" panose="020F0502020204030204" pitchFamily="34" charset="0"/>
                <a:cs typeface="Calibri" panose="020F0502020204030204" pitchFamily="34" charset="0"/>
              </a:rPr>
              <a:t>Tabela 11: Trinta empreendimentos onde foram recebidas as maiores quantidades de RSS em 2024, segundo dados dos MTRs recebidos pelos destinadores.</a:t>
            </a:r>
          </a:p>
        </p:txBody>
      </p:sp>
    </p:spTree>
    <p:extLst>
      <p:ext uri="{BB962C8B-B14F-4D97-AF65-F5344CB8AC3E}">
        <p14:creationId xmlns:p14="http://schemas.microsoft.com/office/powerpoint/2010/main" val="2434780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D92E88-ABC1-1117-4A7C-14859C400C9E}"/>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B5040FBE-01EF-4146-AA5C-D202AEE1C7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E3C6EB8E-F960-AE56-56F5-D2644BB550A4}"/>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10303954-AE2D-B4E8-6513-88709E883D5E}"/>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4" name="Retângulo 3">
            <a:extLst>
              <a:ext uri="{FF2B5EF4-FFF2-40B4-BE49-F238E27FC236}">
                <a16:creationId xmlns:a16="http://schemas.microsoft.com/office/drawing/2014/main" id="{05A4CBC5-60C1-092E-4AFA-2A0364FE7C9C}"/>
              </a:ext>
            </a:extLst>
          </p:cNvPr>
          <p:cNvSpPr>
            <a:spLocks noChangeArrowheads="1"/>
          </p:cNvSpPr>
          <p:nvPr/>
        </p:nvSpPr>
        <p:spPr bwMode="auto">
          <a:xfrm>
            <a:off x="238990" y="1605022"/>
            <a:ext cx="11530013" cy="4970591"/>
          </a:xfrm>
          <a:prstGeom prst="rect">
            <a:avLst/>
          </a:prstGeom>
          <a:noFill/>
          <a:ln>
            <a:noFill/>
          </a:ln>
        </p:spPr>
        <p:txBody>
          <a:bodyPr wrap="square">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285750" indent="-285750" eaLnBrk="0" hangingPunct="0">
              <a:spcBef>
                <a:spcPct val="20000"/>
              </a:spcBef>
              <a:buFont typeface="Arial" charset="0"/>
              <a:buChar char="–"/>
              <a:defRPr sz="2800">
                <a:solidFill>
                  <a:schemeClr val="tx1"/>
                </a:solidFill>
                <a:latin typeface="Calibri" pitchFamily="34" charset="0"/>
              </a:defRPr>
            </a:lvl2pPr>
            <a:lvl3pPr marL="800100" indent="-3429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lgn="just" eaLnBrk="1" hangingPunct="1">
              <a:spcBef>
                <a:spcPts val="600"/>
              </a:spcBef>
              <a:spcAft>
                <a:spcPts val="600"/>
              </a:spcAft>
              <a:buFont typeface="Arial" charset="0"/>
              <a:buChar char="•"/>
              <a:defRPr/>
            </a:pPr>
            <a:r>
              <a:rPr lang="pt-BR" sz="2100" dirty="0"/>
              <a:t>Apresentar um panorama sobre os resíduos de serviços de saúde (RSS) movimentados no estado de Minas Gerais com base nos dados declarados pelos usuários no Sistema MTR-MG, para o período de 1° de janeiro a 31 de dezembro de 2024. </a:t>
            </a:r>
          </a:p>
          <a:p>
            <a:pPr marL="542925" lvl="1" algn="just" eaLnBrk="1" hangingPunct="1">
              <a:spcBef>
                <a:spcPts val="600"/>
              </a:spcBef>
              <a:spcAft>
                <a:spcPts val="600"/>
              </a:spcAft>
              <a:buFont typeface="Arial" charset="0"/>
              <a:buChar char="•"/>
              <a:defRPr/>
            </a:pPr>
            <a:r>
              <a:rPr lang="pt-BR" sz="1900" dirty="0">
                <a:solidFill>
                  <a:srgbClr val="008080"/>
                </a:solidFill>
              </a:rPr>
              <a:t>Quantificação dos RSS movimentados e gerados no estado, destacando diferenças entre os grupos;</a:t>
            </a:r>
          </a:p>
          <a:p>
            <a:pPr marL="542925" lvl="1" algn="just" eaLnBrk="1" hangingPunct="1">
              <a:spcBef>
                <a:spcPts val="600"/>
              </a:spcBef>
              <a:spcAft>
                <a:spcPts val="600"/>
              </a:spcAft>
              <a:buFont typeface="Arial" charset="0"/>
              <a:buChar char="•"/>
              <a:defRPr/>
            </a:pPr>
            <a:r>
              <a:rPr lang="pt-BR" sz="1900" dirty="0">
                <a:solidFill>
                  <a:srgbClr val="008080"/>
                </a:solidFill>
              </a:rPr>
              <a:t>Apresentação das tecnologias de destinação dos RSS e das quantidades destinadas a cada uma, total e por grupos;</a:t>
            </a:r>
          </a:p>
          <a:p>
            <a:pPr marL="542925" lvl="1" algn="just" eaLnBrk="1" hangingPunct="1">
              <a:spcBef>
                <a:spcPts val="600"/>
              </a:spcBef>
              <a:spcAft>
                <a:spcPts val="600"/>
              </a:spcAft>
              <a:buFont typeface="Arial" charset="0"/>
              <a:buChar char="•"/>
              <a:defRPr/>
            </a:pPr>
            <a:r>
              <a:rPr lang="pt-BR" sz="1900" dirty="0">
                <a:solidFill>
                  <a:srgbClr val="008080"/>
                </a:solidFill>
              </a:rPr>
              <a:t>Identificação dos estados de origem dos RSS que são movimentados no território mineiro e dos municípios em que são geradas maiores quantidades de RSS;</a:t>
            </a:r>
          </a:p>
          <a:p>
            <a:pPr marL="542925" lvl="1" algn="just" eaLnBrk="1" hangingPunct="1">
              <a:spcBef>
                <a:spcPts val="600"/>
              </a:spcBef>
              <a:spcAft>
                <a:spcPts val="600"/>
              </a:spcAft>
              <a:buFont typeface="Arial" charset="0"/>
              <a:buChar char="•"/>
              <a:defRPr/>
            </a:pPr>
            <a:r>
              <a:rPr lang="pt-BR" sz="1900" dirty="0">
                <a:solidFill>
                  <a:srgbClr val="008080"/>
                </a:solidFill>
              </a:rPr>
              <a:t>Comparações dos dados do ano-base 2024 com resultados de panoramas anteriores;</a:t>
            </a:r>
          </a:p>
          <a:p>
            <a:pPr marL="542925" lvl="1" algn="just" eaLnBrk="1" hangingPunct="1">
              <a:spcBef>
                <a:spcPts val="600"/>
              </a:spcBef>
              <a:spcAft>
                <a:spcPts val="600"/>
              </a:spcAft>
              <a:buFont typeface="Arial" charset="0"/>
              <a:buChar char="•"/>
              <a:defRPr/>
            </a:pPr>
            <a:r>
              <a:rPr lang="pt-BR" sz="1900" dirty="0">
                <a:solidFill>
                  <a:srgbClr val="008080"/>
                </a:solidFill>
              </a:rPr>
              <a:t>Discussão dos dados apresentados, apontando considerações, possíveis justificativas e ressalvas em relação às informações constantes no sistema e suas relações.</a:t>
            </a:r>
          </a:p>
          <a:p>
            <a:pPr lvl="1" algn="just" eaLnBrk="1" hangingPunct="1">
              <a:spcBef>
                <a:spcPts val="600"/>
              </a:spcBef>
              <a:spcAft>
                <a:spcPts val="600"/>
              </a:spcAft>
              <a:buFont typeface="Arial" charset="0"/>
              <a:buChar char="•"/>
              <a:defRPr/>
            </a:pPr>
            <a:r>
              <a:rPr lang="pt-BR" sz="2100" dirty="0"/>
              <a:t>Apresentar dados gerais sobre os principais empreendimentos de destinação de RSS localizados no estado de Minas Gerais.</a:t>
            </a:r>
          </a:p>
        </p:txBody>
      </p:sp>
      <p:sp>
        <p:nvSpPr>
          <p:cNvPr id="6" name="Título 1">
            <a:extLst>
              <a:ext uri="{FF2B5EF4-FFF2-40B4-BE49-F238E27FC236}">
                <a16:creationId xmlns:a16="http://schemas.microsoft.com/office/drawing/2014/main" id="{95C46587-2786-278B-E9BF-19C1216F6E63}"/>
              </a:ext>
            </a:extLst>
          </p:cNvPr>
          <p:cNvSpPr txBox="1">
            <a:spLocks/>
          </p:cNvSpPr>
          <p:nvPr/>
        </p:nvSpPr>
        <p:spPr>
          <a:xfrm>
            <a:off x="385336" y="822731"/>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Objetivos</a:t>
            </a:r>
          </a:p>
        </p:txBody>
      </p:sp>
    </p:spTree>
    <p:extLst>
      <p:ext uri="{BB962C8B-B14F-4D97-AF65-F5344CB8AC3E}">
        <p14:creationId xmlns:p14="http://schemas.microsoft.com/office/powerpoint/2010/main" val="38628620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34470-C1E3-721F-5541-6A94937EFCDC}"/>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72BA68E5-7E00-3670-DA96-91523E49E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356D42CF-5D9C-D93D-D8FE-F16E3B5FD43A}"/>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28F6508A-BC29-D1CD-251B-93D860F8C5B6}"/>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7" name="Título 1">
            <a:extLst>
              <a:ext uri="{FF2B5EF4-FFF2-40B4-BE49-F238E27FC236}">
                <a16:creationId xmlns:a16="http://schemas.microsoft.com/office/drawing/2014/main" id="{996286F7-36AD-73D8-949B-27203741DA32}"/>
              </a:ext>
            </a:extLst>
          </p:cNvPr>
          <p:cNvSpPr txBox="1">
            <a:spLocks/>
          </p:cNvSpPr>
          <p:nvPr/>
        </p:nvSpPr>
        <p:spPr>
          <a:xfrm>
            <a:off x="385336" y="777298"/>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8" name="Espaço Reservado para Conteúdo 2">
            <a:extLst>
              <a:ext uri="{FF2B5EF4-FFF2-40B4-BE49-F238E27FC236}">
                <a16:creationId xmlns:a16="http://schemas.microsoft.com/office/drawing/2014/main" id="{DC527EA4-CFA1-5209-26CF-AAAF3E9DF715}"/>
              </a:ext>
            </a:extLst>
          </p:cNvPr>
          <p:cNvSpPr txBox="1">
            <a:spLocks/>
          </p:cNvSpPr>
          <p:nvPr/>
        </p:nvSpPr>
        <p:spPr bwMode="auto">
          <a:xfrm>
            <a:off x="318401" y="1554261"/>
            <a:ext cx="11383667" cy="508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As quantidades recebidas nos </a:t>
            </a:r>
            <a:r>
              <a:rPr lang="pt-BR" sz="2300" b="1" dirty="0">
                <a:latin typeface="Calibri" pitchFamily="34" charset="0"/>
                <a:cs typeface="Arial" panose="020B0604020202020204" pitchFamily="34" charset="0"/>
              </a:rPr>
              <a:t>trinta empreendimentos </a:t>
            </a:r>
            <a:r>
              <a:rPr lang="pt-BR" sz="2300" dirty="0">
                <a:latin typeface="Calibri" pitchFamily="34" charset="0"/>
                <a:cs typeface="Arial" panose="020B0604020202020204" pitchFamily="34" charset="0"/>
              </a:rPr>
              <a:t>destinadores de maior destaque somam 40.282,285 toneladas, que representam </a:t>
            </a:r>
            <a:r>
              <a:rPr lang="pt-BR" sz="2300" b="1" dirty="0">
                <a:latin typeface="Calibri" pitchFamily="34" charset="0"/>
                <a:cs typeface="Arial" panose="020B0604020202020204" pitchFamily="34" charset="0"/>
              </a:rPr>
              <a:t>97,28% da quantidade de RSS </a:t>
            </a:r>
            <a:r>
              <a:rPr lang="pt-BR" sz="2300" dirty="0">
                <a:latin typeface="Calibri" pitchFamily="34" charset="0"/>
                <a:cs typeface="Arial" panose="020B0604020202020204" pitchFamily="34" charset="0"/>
              </a:rPr>
              <a:t>movimentados no estado de Minas Gerais em 2024.</a:t>
            </a:r>
          </a:p>
          <a:p>
            <a:pPr marL="342900" indent="-342900" algn="just">
              <a:lnSpc>
                <a:spcPct val="100000"/>
              </a:lnSpc>
              <a:buFont typeface="Arial" panose="020B0604020202020204" pitchFamily="34" charset="0"/>
              <a:buChar char="•"/>
            </a:pPr>
            <a:r>
              <a:rPr lang="pt-BR" sz="2300" dirty="0">
                <a:latin typeface="Calibri" pitchFamily="34" charset="0"/>
                <a:cs typeface="Arial" panose="020B0604020202020204" pitchFamily="34" charset="0"/>
              </a:rPr>
              <a:t>Desses 30 empreendimentos, 28 empreendimentos localizam-se em Minas Gerais.</a:t>
            </a:r>
          </a:p>
          <a:p>
            <a:pPr marL="342900" indent="-342900" algn="just">
              <a:lnSpc>
                <a:spcPct val="100000"/>
              </a:lnSpc>
              <a:buFont typeface="Arial" panose="020B0604020202020204" pitchFamily="34" charset="0"/>
              <a:buChar char="•"/>
            </a:pPr>
            <a:r>
              <a:rPr lang="pt-BR" sz="2300" dirty="0"/>
              <a:t>O empreendimento que recebeu a maior quantidade de RSS em 2024 foi um aterro de resíduos classe II, sendo a totalidade dessas mais de 5 toneladas identificadas como sendo de grupo D. Outros seis empreendimentos da lista possuem aterro de resíduos classe II.</a:t>
            </a:r>
          </a:p>
          <a:p>
            <a:pPr marL="342900" indent="-342900" algn="just">
              <a:lnSpc>
                <a:spcPct val="100000"/>
              </a:lnSpc>
              <a:buFont typeface="Arial" panose="020B0604020202020204" pitchFamily="34" charset="0"/>
              <a:buChar char="•"/>
            </a:pPr>
            <a:r>
              <a:rPr lang="pt-BR" sz="2300" dirty="0"/>
              <a:t>Em consonância com os demais resultados apresentados, a maioria dos empreendimentos realizam tratamento em autoclave (17) e/ou incineração (9).</a:t>
            </a:r>
          </a:p>
          <a:p>
            <a:pPr marL="342900" indent="-342900" algn="just">
              <a:lnSpc>
                <a:spcPct val="100000"/>
              </a:lnSpc>
              <a:buFont typeface="Arial" panose="020B0604020202020204" pitchFamily="34" charset="0"/>
              <a:buChar char="•"/>
            </a:pPr>
            <a:r>
              <a:rPr lang="pt-BR" sz="2300" dirty="0"/>
              <a:t>Quatro empreendimentos possuem aterro de resíduos perigosos.</a:t>
            </a:r>
          </a:p>
          <a:p>
            <a:pPr marL="342900" indent="-342900" algn="just">
              <a:lnSpc>
                <a:spcPct val="100000"/>
              </a:lnSpc>
              <a:buFont typeface="Arial" panose="020B0604020202020204" pitchFamily="34" charset="0"/>
              <a:buChar char="•"/>
            </a:pPr>
            <a:r>
              <a:rPr lang="pt-BR" sz="2300" dirty="0"/>
              <a:t>O município com maior número de empreendimentos de destaque foi Uberaba (4 unidades).</a:t>
            </a:r>
          </a:p>
          <a:p>
            <a:pPr marL="342900" indent="-342900" algn="just">
              <a:lnSpc>
                <a:spcPct val="100000"/>
              </a:lnSpc>
              <a:buFont typeface="Arial" panose="020B0604020202020204" pitchFamily="34" charset="0"/>
              <a:buChar char="•"/>
            </a:pPr>
            <a:endParaRPr lang="pt-BR" sz="2300" dirty="0"/>
          </a:p>
          <a:p>
            <a:pPr marL="342900" indent="-342900" algn="just">
              <a:lnSpc>
                <a:spcPct val="100000"/>
              </a:lnSpc>
              <a:buFont typeface="Arial" panose="020B0604020202020204" pitchFamily="34" charset="0"/>
              <a:buChar char="•"/>
            </a:pPr>
            <a:endParaRPr lang="pt-BR" sz="2300" dirty="0"/>
          </a:p>
          <a:p>
            <a:pPr marL="342900" indent="-342900" algn="just">
              <a:lnSpc>
                <a:spcPct val="100000"/>
              </a:lnSpc>
              <a:buFont typeface="Arial" panose="020B0604020202020204" pitchFamily="34" charset="0"/>
              <a:buChar char="•"/>
            </a:pPr>
            <a:endParaRPr lang="pt-BR" sz="2300" dirty="0"/>
          </a:p>
          <a:p>
            <a:pPr marL="342900" indent="-342900" algn="just">
              <a:lnSpc>
                <a:spcPct val="100000"/>
              </a:lnSpc>
              <a:buFont typeface="Arial" panose="020B0604020202020204" pitchFamily="34" charset="0"/>
              <a:buChar char="•"/>
            </a:pPr>
            <a:endParaRPr lang="pt-BR" sz="2300" dirty="0">
              <a:latin typeface="Calibri" pitchFamily="34" charset="0"/>
              <a:cs typeface="Arial" panose="020B0604020202020204" pitchFamily="34" charset="0"/>
            </a:endParaRPr>
          </a:p>
          <a:p>
            <a:pPr algn="just">
              <a:lnSpc>
                <a:spcPct val="100000"/>
              </a:lnSpc>
            </a:pPr>
            <a:endParaRPr lang="pt-BR" sz="2300" dirty="0">
              <a:highlight>
                <a:srgbClr val="FFFF00"/>
              </a:highlight>
              <a:latin typeface="Calibri" pitchFamily="34" charset="0"/>
              <a:cs typeface="Arial" panose="020B0604020202020204" pitchFamily="34" charset="0"/>
            </a:endParaRPr>
          </a:p>
        </p:txBody>
      </p:sp>
    </p:spTree>
    <p:extLst>
      <p:ext uri="{BB962C8B-B14F-4D97-AF65-F5344CB8AC3E}">
        <p14:creationId xmlns:p14="http://schemas.microsoft.com/office/powerpoint/2010/main" val="93896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3" end="3"/>
                                            </p:txEl>
                                          </p:spTgt>
                                        </p:tgtEl>
                                        <p:attrNameLst>
                                          <p:attrName>style.visibility</p:attrName>
                                        </p:attrNameLst>
                                      </p:cBhvr>
                                      <p:to>
                                        <p:strVal val="visible"/>
                                      </p:to>
                                    </p:set>
                                    <p:animEffect transition="in" filter="fade">
                                      <p:cBhvr>
                                        <p:cTn id="14" dur="1000"/>
                                        <p:tgtEl>
                                          <p:spTgt spid="8">
                                            <p:txEl>
                                              <p:pRg st="3" end="3"/>
                                            </p:txEl>
                                          </p:spTgt>
                                        </p:tgtEl>
                                      </p:cBhvr>
                                    </p:animEffect>
                                    <p:anim calcmode="lin" valueType="num">
                                      <p:cBhvr>
                                        <p:cTn id="15"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1000"/>
                                        <p:tgtEl>
                                          <p:spTgt spid="8">
                                            <p:txEl>
                                              <p:pRg st="4" end="4"/>
                                            </p:txEl>
                                          </p:spTgt>
                                        </p:tgtEl>
                                      </p:cBhvr>
                                    </p:animEffect>
                                    <p:anim calcmode="lin" valueType="num">
                                      <p:cBhvr>
                                        <p:cTn id="2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1000"/>
                                        <p:tgtEl>
                                          <p:spTgt spid="8">
                                            <p:txEl>
                                              <p:pRg st="5" end="5"/>
                                            </p:txEl>
                                          </p:spTgt>
                                        </p:tgtEl>
                                      </p:cBhvr>
                                    </p:animEffect>
                                    <p:anim calcmode="lin" valueType="num">
                                      <p:cBhvr>
                                        <p:cTn id="2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41D28-AFFA-4624-2DF8-6BDC07282B85}"/>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4CF3BA43-7E2B-8929-A34C-61A145265F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DDBFB000-3A67-7DD2-BF43-7AE7BBAB28C5}"/>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307FA714-A5AB-D57A-C527-97673971966A}"/>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021BB129-72D7-4857-34B1-67FF93FF452F}"/>
              </a:ext>
            </a:extLst>
          </p:cNvPr>
          <p:cNvSpPr txBox="1">
            <a:spLocks/>
          </p:cNvSpPr>
          <p:nvPr/>
        </p:nvSpPr>
        <p:spPr bwMode="auto">
          <a:xfrm>
            <a:off x="6291204" y="2108618"/>
            <a:ext cx="5477799" cy="336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fontAlgn="ctr">
              <a:buFont typeface="Arial" panose="020B0604020202020204" pitchFamily="34" charset="0"/>
              <a:buChar char="•"/>
            </a:pPr>
            <a:r>
              <a:rPr lang="pt-BR" sz="2300" dirty="0">
                <a:solidFill>
                  <a:srgbClr val="000000"/>
                </a:solidFill>
                <a:latin typeface="Calibri" panose="020F0502020204030204" pitchFamily="34" charset="0"/>
              </a:rPr>
              <a:t>As dez cidades nas quais foram recebidas as maiores quantidades de RSS em 2024 localizam-se em Minas Gerais, quatro delas na RMBH.</a:t>
            </a:r>
          </a:p>
          <a:p>
            <a:pPr marL="342900" indent="-342900" algn="just" fontAlgn="ctr">
              <a:buFont typeface="Arial" panose="020B0604020202020204" pitchFamily="34" charset="0"/>
              <a:buChar char="•"/>
            </a:pPr>
            <a:endParaRPr lang="pt-BR" sz="2300" dirty="0">
              <a:solidFill>
                <a:srgbClr val="000000"/>
              </a:solidFill>
              <a:latin typeface="Calibri" panose="020F0502020204030204" pitchFamily="34" charset="0"/>
            </a:endParaRPr>
          </a:p>
          <a:p>
            <a:pPr marL="342900" indent="-342900" algn="just" fontAlgn="ctr">
              <a:buFont typeface="Arial" panose="020B0604020202020204" pitchFamily="34" charset="0"/>
              <a:buChar char="•"/>
            </a:pPr>
            <a:r>
              <a:rPr lang="pt-BR" sz="2300" dirty="0">
                <a:solidFill>
                  <a:srgbClr val="000000"/>
                </a:solidFill>
                <a:latin typeface="Calibri" panose="020F0502020204030204" pitchFamily="34" charset="0"/>
              </a:rPr>
              <a:t>As quantidades recebidas apenas nos empreendimentos desses dez municípios representam 80,13% da massa total de RSS movimentada em 2024.</a:t>
            </a:r>
          </a:p>
        </p:txBody>
      </p:sp>
      <p:graphicFrame>
        <p:nvGraphicFramePr>
          <p:cNvPr id="6" name="Tabela 5">
            <a:extLst>
              <a:ext uri="{FF2B5EF4-FFF2-40B4-BE49-F238E27FC236}">
                <a16:creationId xmlns:a16="http://schemas.microsoft.com/office/drawing/2014/main" id="{F5F0BB0F-86C1-EBB5-2B56-D4897AE023F7}"/>
              </a:ext>
            </a:extLst>
          </p:cNvPr>
          <p:cNvGraphicFramePr>
            <a:graphicFrameLocks noGrp="1"/>
          </p:cNvGraphicFramePr>
          <p:nvPr>
            <p:extLst>
              <p:ext uri="{D42A27DB-BD31-4B8C-83A1-F6EECF244321}">
                <p14:modId xmlns:p14="http://schemas.microsoft.com/office/powerpoint/2010/main" val="3285353808"/>
              </p:ext>
            </p:extLst>
          </p:nvPr>
        </p:nvGraphicFramePr>
        <p:xfrm>
          <a:off x="532436" y="2169579"/>
          <a:ext cx="5477799" cy="3413760"/>
        </p:xfrm>
        <a:graphic>
          <a:graphicData uri="http://schemas.openxmlformats.org/drawingml/2006/table">
            <a:tbl>
              <a:tblPr/>
              <a:tblGrid>
                <a:gridCol w="3938720">
                  <a:extLst>
                    <a:ext uri="{9D8B030D-6E8A-4147-A177-3AD203B41FA5}">
                      <a16:colId xmlns:a16="http://schemas.microsoft.com/office/drawing/2014/main" val="2289900699"/>
                    </a:ext>
                  </a:extLst>
                </a:gridCol>
                <a:gridCol w="1539079">
                  <a:extLst>
                    <a:ext uri="{9D8B030D-6E8A-4147-A177-3AD203B41FA5}">
                      <a16:colId xmlns:a16="http://schemas.microsoft.com/office/drawing/2014/main" val="2089923497"/>
                    </a:ext>
                  </a:extLst>
                </a:gridCol>
              </a:tblGrid>
              <a:tr h="484755">
                <a:tc>
                  <a:txBody>
                    <a:bodyPr/>
                    <a:lstStyle/>
                    <a:p>
                      <a:pPr algn="ctr" fontAlgn="ctr">
                        <a:buNone/>
                      </a:pPr>
                      <a:r>
                        <a:rPr lang="pt-BR" sz="1600" b="1" i="0" u="none" strike="noStrike" dirty="0">
                          <a:solidFill>
                            <a:srgbClr val="000000"/>
                          </a:solidFill>
                          <a:effectLst/>
                          <a:latin typeface="Calibri" panose="020F0502020204030204" pitchFamily="34" charset="0"/>
                        </a:rPr>
                        <a:t>Cidades nas quais foram recebidas as maiores quantidades de RSS em 2024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pt-BR" sz="1600" b="1" i="0" u="none" strike="noStrike">
                          <a:solidFill>
                            <a:srgbClr val="000000"/>
                          </a:solidFill>
                          <a:effectLst/>
                          <a:latin typeface="Calibri" panose="020F0502020204030204" pitchFamily="34" charset="0"/>
                        </a:rPr>
                        <a:t>Quantidade (t)</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5318872"/>
                  </a:ext>
                </a:extLst>
              </a:tr>
              <a:tr h="242377">
                <a:tc>
                  <a:txBody>
                    <a:bodyPr/>
                    <a:lstStyle/>
                    <a:p>
                      <a:pPr algn="ctr" fontAlgn="b">
                        <a:buNone/>
                      </a:pPr>
                      <a:r>
                        <a:rPr lang="pt-BR" sz="1600" b="0" i="0" u="none" strike="noStrike">
                          <a:solidFill>
                            <a:srgbClr val="000000"/>
                          </a:solidFill>
                          <a:effectLst/>
                          <a:latin typeface="Calibri" panose="020F0502020204030204" pitchFamily="34" charset="0"/>
                        </a:rPr>
                        <a:t>Betim</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pt-BR" sz="1600" b="0" i="0" u="none" strike="noStrike">
                          <a:solidFill>
                            <a:srgbClr val="000000"/>
                          </a:solidFill>
                          <a:effectLst/>
                          <a:latin typeface="Calibri" panose="020F0502020204030204" pitchFamily="34" charset="0"/>
                        </a:rPr>
                        <a:t>7.934,446</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755539208"/>
                  </a:ext>
                </a:extLst>
              </a:tr>
              <a:tr h="242377">
                <a:tc>
                  <a:txBody>
                    <a:bodyPr/>
                    <a:lstStyle/>
                    <a:p>
                      <a:pPr algn="ctr" fontAlgn="b">
                        <a:buNone/>
                      </a:pPr>
                      <a:r>
                        <a:rPr lang="pt-BR" sz="1600" b="0" i="0" u="none" strike="noStrike">
                          <a:solidFill>
                            <a:srgbClr val="000000"/>
                          </a:solidFill>
                          <a:effectLst/>
                          <a:latin typeface="Calibri" panose="020F0502020204030204" pitchFamily="34" charset="0"/>
                        </a:rPr>
                        <a:t>Sabará</a:t>
                      </a:r>
                    </a:p>
                  </a:txBody>
                  <a:tcPr marL="0" marR="0" marT="0" marB="0" anchor="b">
                    <a:lnL>
                      <a:noFill/>
                    </a:lnL>
                    <a:lnR>
                      <a:noFill/>
                    </a:lnR>
                    <a:lnT>
                      <a:noFill/>
                    </a:lnT>
                    <a:lnB>
                      <a:noFill/>
                    </a:lnB>
                    <a:noFill/>
                  </a:tcPr>
                </a:tc>
                <a:tc>
                  <a:txBody>
                    <a:bodyPr/>
                    <a:lstStyle/>
                    <a:p>
                      <a:pPr algn="ctr" fontAlgn="b">
                        <a:buNone/>
                      </a:pPr>
                      <a:r>
                        <a:rPr lang="pt-BR" sz="1600" b="0" i="0" u="none" strike="noStrike">
                          <a:solidFill>
                            <a:srgbClr val="000000"/>
                          </a:solidFill>
                          <a:effectLst/>
                          <a:latin typeface="Calibri" panose="020F0502020204030204" pitchFamily="34" charset="0"/>
                        </a:rPr>
                        <a:t>5.139,029</a:t>
                      </a:r>
                    </a:p>
                  </a:txBody>
                  <a:tcPr marL="0" marR="0" marT="0" marB="0" anchor="b">
                    <a:lnL>
                      <a:noFill/>
                    </a:lnL>
                    <a:lnR>
                      <a:noFill/>
                    </a:lnR>
                    <a:lnT>
                      <a:noFill/>
                    </a:lnT>
                    <a:lnB>
                      <a:noFill/>
                    </a:lnB>
                    <a:noFill/>
                  </a:tcPr>
                </a:tc>
                <a:extLst>
                  <a:ext uri="{0D108BD9-81ED-4DB2-BD59-A6C34878D82A}">
                    <a16:rowId xmlns:a16="http://schemas.microsoft.com/office/drawing/2014/main" val="3438287234"/>
                  </a:ext>
                </a:extLst>
              </a:tr>
              <a:tr h="242377">
                <a:tc>
                  <a:txBody>
                    <a:bodyPr/>
                    <a:lstStyle/>
                    <a:p>
                      <a:pPr algn="ctr" fontAlgn="b">
                        <a:buNone/>
                      </a:pPr>
                      <a:r>
                        <a:rPr lang="pt-BR" sz="1600" b="0" i="0" u="none" strike="noStrike">
                          <a:solidFill>
                            <a:srgbClr val="000000"/>
                          </a:solidFill>
                          <a:effectLst/>
                          <a:latin typeface="Calibri" panose="020F0502020204030204" pitchFamily="34" charset="0"/>
                        </a:rPr>
                        <a:t>Santa Luzia</a:t>
                      </a:r>
                    </a:p>
                  </a:txBody>
                  <a:tcPr marL="0" marR="0" marT="0" marB="0" anchor="b">
                    <a:lnL>
                      <a:noFill/>
                    </a:lnL>
                    <a:lnR>
                      <a:noFill/>
                    </a:lnR>
                    <a:lnT>
                      <a:noFill/>
                    </a:lnT>
                    <a:lnB>
                      <a:noFill/>
                    </a:lnB>
                    <a:noFill/>
                  </a:tcPr>
                </a:tc>
                <a:tc>
                  <a:txBody>
                    <a:bodyPr/>
                    <a:lstStyle/>
                    <a:p>
                      <a:pPr algn="ctr" fontAlgn="b">
                        <a:buNone/>
                      </a:pPr>
                      <a:r>
                        <a:rPr lang="pt-BR" sz="1600" b="0" i="0" u="none" strike="noStrike">
                          <a:solidFill>
                            <a:srgbClr val="000000"/>
                          </a:solidFill>
                          <a:effectLst/>
                          <a:latin typeface="Calibri" panose="020F0502020204030204" pitchFamily="34" charset="0"/>
                        </a:rPr>
                        <a:t>4.345,018</a:t>
                      </a:r>
                    </a:p>
                  </a:txBody>
                  <a:tcPr marL="0" marR="0" marT="0" marB="0" anchor="b">
                    <a:lnL>
                      <a:noFill/>
                    </a:lnL>
                    <a:lnR>
                      <a:noFill/>
                    </a:lnR>
                    <a:lnT>
                      <a:noFill/>
                    </a:lnT>
                    <a:lnB>
                      <a:noFill/>
                    </a:lnB>
                    <a:noFill/>
                  </a:tcPr>
                </a:tc>
                <a:extLst>
                  <a:ext uri="{0D108BD9-81ED-4DB2-BD59-A6C34878D82A}">
                    <a16:rowId xmlns:a16="http://schemas.microsoft.com/office/drawing/2014/main" val="1214005153"/>
                  </a:ext>
                </a:extLst>
              </a:tr>
              <a:tr h="242377">
                <a:tc>
                  <a:txBody>
                    <a:bodyPr/>
                    <a:lstStyle/>
                    <a:p>
                      <a:pPr algn="ctr" fontAlgn="b">
                        <a:buNone/>
                      </a:pPr>
                      <a:r>
                        <a:rPr lang="pt-BR" sz="1600" b="0" i="0" u="none" strike="noStrike">
                          <a:solidFill>
                            <a:srgbClr val="000000"/>
                          </a:solidFill>
                          <a:effectLst/>
                          <a:latin typeface="Calibri" panose="020F0502020204030204" pitchFamily="34" charset="0"/>
                        </a:rPr>
                        <a:t>Iguatama</a:t>
                      </a:r>
                    </a:p>
                  </a:txBody>
                  <a:tcPr marL="0" marR="0" marT="0" marB="0" anchor="b">
                    <a:lnL>
                      <a:noFill/>
                    </a:lnL>
                    <a:lnR>
                      <a:noFill/>
                    </a:lnR>
                    <a:lnT>
                      <a:noFill/>
                    </a:lnT>
                    <a:lnB>
                      <a:noFill/>
                    </a:lnB>
                    <a:noFill/>
                  </a:tcPr>
                </a:tc>
                <a:tc>
                  <a:txBody>
                    <a:bodyPr/>
                    <a:lstStyle/>
                    <a:p>
                      <a:pPr algn="ctr" fontAlgn="b">
                        <a:buNone/>
                      </a:pPr>
                      <a:r>
                        <a:rPr lang="pt-BR" sz="1600" b="0" i="0" u="none" strike="noStrike">
                          <a:solidFill>
                            <a:srgbClr val="000000"/>
                          </a:solidFill>
                          <a:effectLst/>
                          <a:latin typeface="Calibri" panose="020F0502020204030204" pitchFamily="34" charset="0"/>
                        </a:rPr>
                        <a:t>3.607,450</a:t>
                      </a:r>
                    </a:p>
                  </a:txBody>
                  <a:tcPr marL="0" marR="0" marT="0" marB="0" anchor="b">
                    <a:lnL>
                      <a:noFill/>
                    </a:lnL>
                    <a:lnR>
                      <a:noFill/>
                    </a:lnR>
                    <a:lnT>
                      <a:noFill/>
                    </a:lnT>
                    <a:lnB>
                      <a:noFill/>
                    </a:lnB>
                    <a:noFill/>
                  </a:tcPr>
                </a:tc>
                <a:extLst>
                  <a:ext uri="{0D108BD9-81ED-4DB2-BD59-A6C34878D82A}">
                    <a16:rowId xmlns:a16="http://schemas.microsoft.com/office/drawing/2014/main" val="545205146"/>
                  </a:ext>
                </a:extLst>
              </a:tr>
              <a:tr h="242377">
                <a:tc>
                  <a:txBody>
                    <a:bodyPr/>
                    <a:lstStyle/>
                    <a:p>
                      <a:pPr algn="ctr" fontAlgn="b">
                        <a:buNone/>
                      </a:pPr>
                      <a:r>
                        <a:rPr lang="pt-BR" sz="1600" b="0" i="0" u="none" strike="noStrike">
                          <a:solidFill>
                            <a:srgbClr val="000000"/>
                          </a:solidFill>
                          <a:effectLst/>
                          <a:latin typeface="Calibri" panose="020F0502020204030204" pitchFamily="34" charset="0"/>
                        </a:rPr>
                        <a:t>Montes Claros</a:t>
                      </a:r>
                    </a:p>
                  </a:txBody>
                  <a:tcPr marL="0" marR="0" marT="0" marB="0" anchor="b">
                    <a:lnL>
                      <a:noFill/>
                    </a:lnL>
                    <a:lnR>
                      <a:noFill/>
                    </a:lnR>
                    <a:lnT>
                      <a:noFill/>
                    </a:lnT>
                    <a:lnB>
                      <a:noFill/>
                    </a:lnB>
                    <a:noFill/>
                  </a:tcPr>
                </a:tc>
                <a:tc>
                  <a:txBody>
                    <a:bodyPr/>
                    <a:lstStyle/>
                    <a:p>
                      <a:pPr algn="ctr" fontAlgn="b">
                        <a:buNone/>
                      </a:pPr>
                      <a:r>
                        <a:rPr lang="pt-BR" sz="1600" b="0" i="0" u="none" strike="noStrike">
                          <a:solidFill>
                            <a:srgbClr val="000000"/>
                          </a:solidFill>
                          <a:effectLst/>
                          <a:latin typeface="Calibri" panose="020F0502020204030204" pitchFamily="34" charset="0"/>
                        </a:rPr>
                        <a:t>2.781,725</a:t>
                      </a:r>
                    </a:p>
                  </a:txBody>
                  <a:tcPr marL="0" marR="0" marT="0" marB="0" anchor="b">
                    <a:lnL>
                      <a:noFill/>
                    </a:lnL>
                    <a:lnR>
                      <a:noFill/>
                    </a:lnR>
                    <a:lnT>
                      <a:noFill/>
                    </a:lnT>
                    <a:lnB>
                      <a:noFill/>
                    </a:lnB>
                    <a:noFill/>
                  </a:tcPr>
                </a:tc>
                <a:extLst>
                  <a:ext uri="{0D108BD9-81ED-4DB2-BD59-A6C34878D82A}">
                    <a16:rowId xmlns:a16="http://schemas.microsoft.com/office/drawing/2014/main" val="1396555629"/>
                  </a:ext>
                </a:extLst>
              </a:tr>
              <a:tr h="242377">
                <a:tc>
                  <a:txBody>
                    <a:bodyPr/>
                    <a:lstStyle/>
                    <a:p>
                      <a:pPr algn="ctr" fontAlgn="b">
                        <a:buNone/>
                      </a:pPr>
                      <a:r>
                        <a:rPr lang="pt-BR" sz="1600" b="0" i="0" u="none" strike="noStrike">
                          <a:solidFill>
                            <a:srgbClr val="000000"/>
                          </a:solidFill>
                          <a:effectLst/>
                          <a:latin typeface="Calibri" panose="020F0502020204030204" pitchFamily="34" charset="0"/>
                        </a:rPr>
                        <a:t>Lavras</a:t>
                      </a:r>
                    </a:p>
                  </a:txBody>
                  <a:tcPr marL="0" marR="0" marT="0" marB="0" anchor="b">
                    <a:lnL>
                      <a:noFill/>
                    </a:lnL>
                    <a:lnR>
                      <a:noFill/>
                    </a:lnR>
                    <a:lnT>
                      <a:noFill/>
                    </a:lnT>
                    <a:lnB>
                      <a:noFill/>
                    </a:lnB>
                    <a:noFill/>
                  </a:tcPr>
                </a:tc>
                <a:tc>
                  <a:txBody>
                    <a:bodyPr/>
                    <a:lstStyle/>
                    <a:p>
                      <a:pPr algn="ctr" fontAlgn="b">
                        <a:buNone/>
                      </a:pPr>
                      <a:r>
                        <a:rPr lang="pt-BR" sz="1600" b="0" i="0" u="none" strike="noStrike">
                          <a:solidFill>
                            <a:srgbClr val="000000"/>
                          </a:solidFill>
                          <a:effectLst/>
                          <a:latin typeface="Calibri" panose="020F0502020204030204" pitchFamily="34" charset="0"/>
                        </a:rPr>
                        <a:t>2.280,962</a:t>
                      </a:r>
                    </a:p>
                  </a:txBody>
                  <a:tcPr marL="0" marR="0" marT="0" marB="0" anchor="b">
                    <a:lnL>
                      <a:noFill/>
                    </a:lnL>
                    <a:lnR>
                      <a:noFill/>
                    </a:lnR>
                    <a:lnT>
                      <a:noFill/>
                    </a:lnT>
                    <a:lnB>
                      <a:noFill/>
                    </a:lnB>
                    <a:noFill/>
                  </a:tcPr>
                </a:tc>
                <a:extLst>
                  <a:ext uri="{0D108BD9-81ED-4DB2-BD59-A6C34878D82A}">
                    <a16:rowId xmlns:a16="http://schemas.microsoft.com/office/drawing/2014/main" val="748723436"/>
                  </a:ext>
                </a:extLst>
              </a:tr>
              <a:tr h="242377">
                <a:tc>
                  <a:txBody>
                    <a:bodyPr/>
                    <a:lstStyle/>
                    <a:p>
                      <a:pPr algn="ctr" fontAlgn="b">
                        <a:buNone/>
                      </a:pPr>
                      <a:r>
                        <a:rPr lang="pt-BR" sz="1600" b="0" i="0" u="none" strike="noStrike">
                          <a:solidFill>
                            <a:srgbClr val="000000"/>
                          </a:solidFill>
                          <a:effectLst/>
                          <a:latin typeface="Calibri" panose="020F0502020204030204" pitchFamily="34" charset="0"/>
                        </a:rPr>
                        <a:t>Uberlândia</a:t>
                      </a:r>
                    </a:p>
                  </a:txBody>
                  <a:tcPr marL="0" marR="0" marT="0" marB="0" anchor="b">
                    <a:lnL>
                      <a:noFill/>
                    </a:lnL>
                    <a:lnR>
                      <a:noFill/>
                    </a:lnR>
                    <a:lnT>
                      <a:noFill/>
                    </a:lnT>
                    <a:lnB>
                      <a:noFill/>
                    </a:lnB>
                    <a:noFill/>
                  </a:tcPr>
                </a:tc>
                <a:tc>
                  <a:txBody>
                    <a:bodyPr/>
                    <a:lstStyle/>
                    <a:p>
                      <a:pPr algn="ctr" fontAlgn="b">
                        <a:buNone/>
                      </a:pPr>
                      <a:r>
                        <a:rPr lang="pt-BR" sz="1600" b="0" i="0" u="none" strike="noStrike">
                          <a:solidFill>
                            <a:srgbClr val="000000"/>
                          </a:solidFill>
                          <a:effectLst/>
                          <a:latin typeface="Calibri" panose="020F0502020204030204" pitchFamily="34" charset="0"/>
                        </a:rPr>
                        <a:t>1.904,490</a:t>
                      </a:r>
                    </a:p>
                  </a:txBody>
                  <a:tcPr marL="0" marR="0" marT="0" marB="0" anchor="b">
                    <a:lnL>
                      <a:noFill/>
                    </a:lnL>
                    <a:lnR>
                      <a:noFill/>
                    </a:lnR>
                    <a:lnT>
                      <a:noFill/>
                    </a:lnT>
                    <a:lnB>
                      <a:noFill/>
                    </a:lnB>
                    <a:noFill/>
                  </a:tcPr>
                </a:tc>
                <a:extLst>
                  <a:ext uri="{0D108BD9-81ED-4DB2-BD59-A6C34878D82A}">
                    <a16:rowId xmlns:a16="http://schemas.microsoft.com/office/drawing/2014/main" val="1494291564"/>
                  </a:ext>
                </a:extLst>
              </a:tr>
              <a:tr h="242377">
                <a:tc>
                  <a:txBody>
                    <a:bodyPr/>
                    <a:lstStyle/>
                    <a:p>
                      <a:pPr algn="ctr" fontAlgn="b">
                        <a:buNone/>
                      </a:pPr>
                      <a:r>
                        <a:rPr lang="pt-BR" sz="1600" b="0" i="0" u="none" strike="noStrike">
                          <a:solidFill>
                            <a:srgbClr val="000000"/>
                          </a:solidFill>
                          <a:effectLst/>
                          <a:latin typeface="Calibri" panose="020F0502020204030204" pitchFamily="34" charset="0"/>
                        </a:rPr>
                        <a:t>Itajubá</a:t>
                      </a:r>
                    </a:p>
                  </a:txBody>
                  <a:tcPr marL="0" marR="0" marT="0" marB="0" anchor="b">
                    <a:lnL>
                      <a:noFill/>
                    </a:lnL>
                    <a:lnR>
                      <a:noFill/>
                    </a:lnR>
                    <a:lnT>
                      <a:noFill/>
                    </a:lnT>
                    <a:lnB>
                      <a:noFill/>
                    </a:lnB>
                    <a:noFill/>
                  </a:tcPr>
                </a:tc>
                <a:tc>
                  <a:txBody>
                    <a:bodyPr/>
                    <a:lstStyle/>
                    <a:p>
                      <a:pPr algn="ctr" fontAlgn="b">
                        <a:buNone/>
                      </a:pPr>
                      <a:r>
                        <a:rPr lang="pt-BR" sz="1600" b="0" i="0" u="none" strike="noStrike">
                          <a:solidFill>
                            <a:srgbClr val="000000"/>
                          </a:solidFill>
                          <a:effectLst/>
                          <a:latin typeface="Calibri" panose="020F0502020204030204" pitchFamily="34" charset="0"/>
                        </a:rPr>
                        <a:t>1.849,823</a:t>
                      </a:r>
                    </a:p>
                  </a:txBody>
                  <a:tcPr marL="0" marR="0" marT="0" marB="0" anchor="b">
                    <a:lnL>
                      <a:noFill/>
                    </a:lnL>
                    <a:lnR>
                      <a:noFill/>
                    </a:lnR>
                    <a:lnT>
                      <a:noFill/>
                    </a:lnT>
                    <a:lnB>
                      <a:noFill/>
                    </a:lnB>
                    <a:noFill/>
                  </a:tcPr>
                </a:tc>
                <a:extLst>
                  <a:ext uri="{0D108BD9-81ED-4DB2-BD59-A6C34878D82A}">
                    <a16:rowId xmlns:a16="http://schemas.microsoft.com/office/drawing/2014/main" val="4075229049"/>
                  </a:ext>
                </a:extLst>
              </a:tr>
              <a:tr h="242377">
                <a:tc>
                  <a:txBody>
                    <a:bodyPr/>
                    <a:lstStyle/>
                    <a:p>
                      <a:pPr algn="ctr" fontAlgn="b">
                        <a:buNone/>
                      </a:pPr>
                      <a:r>
                        <a:rPr lang="pt-BR" sz="1600" b="0" i="0" u="none" strike="noStrike">
                          <a:solidFill>
                            <a:srgbClr val="000000"/>
                          </a:solidFill>
                          <a:effectLst/>
                          <a:latin typeface="Calibri" panose="020F0502020204030204" pitchFamily="34" charset="0"/>
                        </a:rPr>
                        <a:t>Belo Horizonte</a:t>
                      </a:r>
                    </a:p>
                  </a:txBody>
                  <a:tcPr marL="0" marR="0" marT="0" marB="0" anchor="b">
                    <a:lnL>
                      <a:noFill/>
                    </a:lnL>
                    <a:lnR>
                      <a:noFill/>
                    </a:lnR>
                    <a:lnT>
                      <a:noFill/>
                    </a:lnT>
                    <a:lnB>
                      <a:noFill/>
                    </a:lnB>
                    <a:noFill/>
                  </a:tcPr>
                </a:tc>
                <a:tc>
                  <a:txBody>
                    <a:bodyPr/>
                    <a:lstStyle/>
                    <a:p>
                      <a:pPr algn="ctr" fontAlgn="b">
                        <a:buNone/>
                      </a:pPr>
                      <a:r>
                        <a:rPr lang="pt-BR" sz="1600" b="0" i="0" u="none" strike="noStrike">
                          <a:solidFill>
                            <a:srgbClr val="000000"/>
                          </a:solidFill>
                          <a:effectLst/>
                          <a:latin typeface="Calibri" panose="020F0502020204030204" pitchFamily="34" charset="0"/>
                        </a:rPr>
                        <a:t>1.726,745</a:t>
                      </a:r>
                    </a:p>
                  </a:txBody>
                  <a:tcPr marL="0" marR="0" marT="0" marB="0" anchor="b">
                    <a:lnL>
                      <a:noFill/>
                    </a:lnL>
                    <a:lnR>
                      <a:noFill/>
                    </a:lnR>
                    <a:lnT>
                      <a:noFill/>
                    </a:lnT>
                    <a:lnB>
                      <a:noFill/>
                    </a:lnB>
                    <a:noFill/>
                  </a:tcPr>
                </a:tc>
                <a:extLst>
                  <a:ext uri="{0D108BD9-81ED-4DB2-BD59-A6C34878D82A}">
                    <a16:rowId xmlns:a16="http://schemas.microsoft.com/office/drawing/2014/main" val="538901057"/>
                  </a:ext>
                </a:extLst>
              </a:tr>
              <a:tr h="242377">
                <a:tc>
                  <a:txBody>
                    <a:bodyPr/>
                    <a:lstStyle/>
                    <a:p>
                      <a:pPr algn="ctr" fontAlgn="b">
                        <a:buNone/>
                      </a:pPr>
                      <a:r>
                        <a:rPr lang="pt-BR" sz="1600" b="0" i="0" u="none" strike="noStrike">
                          <a:solidFill>
                            <a:srgbClr val="000000"/>
                          </a:solidFill>
                          <a:effectLst/>
                          <a:latin typeface="Calibri" panose="020F0502020204030204" pitchFamily="34" charset="0"/>
                        </a:rPr>
                        <a:t>Campo Belo</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pt-BR" sz="1600" b="0" i="0" u="none" strike="noStrike">
                          <a:solidFill>
                            <a:srgbClr val="000000"/>
                          </a:solidFill>
                          <a:effectLst/>
                          <a:latin typeface="Calibri" panose="020F0502020204030204" pitchFamily="34" charset="0"/>
                        </a:rPr>
                        <a:t>1.613,355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2556946"/>
                  </a:ext>
                </a:extLst>
              </a:tr>
              <a:tr h="484755">
                <a:tc>
                  <a:txBody>
                    <a:bodyPr/>
                    <a:lstStyle/>
                    <a:p>
                      <a:pPr algn="ctr" fontAlgn="b">
                        <a:buNone/>
                      </a:pPr>
                      <a:r>
                        <a:rPr lang="pt-BR" sz="1600" b="1" i="0" u="none" strike="noStrike" dirty="0">
                          <a:solidFill>
                            <a:srgbClr val="000000"/>
                          </a:solidFill>
                          <a:effectLst/>
                          <a:latin typeface="Calibri" panose="020F0502020204030204" pitchFamily="34" charset="0"/>
                        </a:rPr>
                        <a:t>Quantidade destinada em empreendimentos desses municípios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pt-BR" sz="1600" b="1" i="0" u="none" strike="noStrike" dirty="0">
                          <a:solidFill>
                            <a:srgbClr val="000000"/>
                          </a:solidFill>
                          <a:effectLst/>
                          <a:latin typeface="Calibri" panose="020F0502020204030204" pitchFamily="34" charset="0"/>
                        </a:rPr>
                        <a:t>33.183,044</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8949694"/>
                  </a:ext>
                </a:extLst>
              </a:tr>
            </a:tbl>
          </a:graphicData>
        </a:graphic>
      </p:graphicFrame>
      <p:sp>
        <p:nvSpPr>
          <p:cNvPr id="7" name="Título 1">
            <a:extLst>
              <a:ext uri="{FF2B5EF4-FFF2-40B4-BE49-F238E27FC236}">
                <a16:creationId xmlns:a16="http://schemas.microsoft.com/office/drawing/2014/main" id="{9B21A8CB-E9C7-758A-6966-48E81250B5D6}"/>
              </a:ext>
            </a:extLst>
          </p:cNvPr>
          <p:cNvSpPr txBox="1">
            <a:spLocks/>
          </p:cNvSpPr>
          <p:nvPr/>
        </p:nvSpPr>
        <p:spPr>
          <a:xfrm>
            <a:off x="385336" y="777298"/>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Resultados e discussões</a:t>
            </a:r>
          </a:p>
        </p:txBody>
      </p:sp>
      <p:sp>
        <p:nvSpPr>
          <p:cNvPr id="10" name="CaixaDeTexto 9">
            <a:extLst>
              <a:ext uri="{FF2B5EF4-FFF2-40B4-BE49-F238E27FC236}">
                <a16:creationId xmlns:a16="http://schemas.microsoft.com/office/drawing/2014/main" id="{ED5BB1AB-7DE2-1CF4-7C60-954F67479F9E}"/>
              </a:ext>
            </a:extLst>
          </p:cNvPr>
          <p:cNvSpPr txBox="1"/>
          <p:nvPr/>
        </p:nvSpPr>
        <p:spPr>
          <a:xfrm>
            <a:off x="-124369" y="1816230"/>
            <a:ext cx="6540500" cy="292388"/>
          </a:xfrm>
          <a:prstGeom prst="rect">
            <a:avLst/>
          </a:prstGeom>
          <a:noFill/>
        </p:spPr>
        <p:txBody>
          <a:bodyPr wrap="square">
            <a:spAutoFit/>
          </a:bodyPr>
          <a:lstStyle/>
          <a:p>
            <a:pPr marL="165735" algn="ctr">
              <a:spcAft>
                <a:spcPts val="600"/>
              </a:spcAft>
              <a:buNone/>
            </a:pPr>
            <a:r>
              <a:rPr lang="pt-BR" sz="1300" dirty="0">
                <a:effectLst/>
                <a:latin typeface="+mn-lt"/>
                <a:ea typeface="Times New Roman" panose="02020603050405020304" pitchFamily="18" charset="0"/>
              </a:rPr>
              <a:t>Tabela 12: </a:t>
            </a:r>
            <a:r>
              <a:rPr lang="pt-BR" sz="1300" b="1" dirty="0">
                <a:solidFill>
                  <a:srgbClr val="000000"/>
                </a:solidFill>
                <a:effectLst/>
                <a:latin typeface="+mn-lt"/>
                <a:ea typeface="Times New Roman" panose="02020603050405020304" pitchFamily="18" charset="0"/>
              </a:rPr>
              <a:t> </a:t>
            </a:r>
            <a:r>
              <a:rPr lang="pt-BR" sz="1300" dirty="0">
                <a:solidFill>
                  <a:srgbClr val="000000"/>
                </a:solidFill>
                <a:effectLst/>
                <a:latin typeface="+mn-lt"/>
                <a:ea typeface="Times New Roman" panose="02020603050405020304" pitchFamily="18" charset="0"/>
              </a:rPr>
              <a:t>Dez cidades em que foram recebidas as maiores quantidades de RSS em 2024.</a:t>
            </a:r>
            <a:endParaRPr lang="pt-BR" sz="1300" dirty="0">
              <a:effectLst/>
              <a:latin typeface="+mn-lt"/>
              <a:ea typeface="Times New Roman" panose="02020603050405020304" pitchFamily="18" charset="0"/>
            </a:endParaRPr>
          </a:p>
        </p:txBody>
      </p:sp>
    </p:spTree>
    <p:extLst>
      <p:ext uri="{BB962C8B-B14F-4D97-AF65-F5344CB8AC3E}">
        <p14:creationId xmlns:p14="http://schemas.microsoft.com/office/powerpoint/2010/main" val="258235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91656-102D-2089-BFCD-7A9BEB9A0BAD}"/>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5A4D3F38-DD8E-334E-0186-A3BDF4C671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D16142C0-0D46-3A6A-B677-9C87387930A0}"/>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4" name="Título 1">
            <a:extLst>
              <a:ext uri="{FF2B5EF4-FFF2-40B4-BE49-F238E27FC236}">
                <a16:creationId xmlns:a16="http://schemas.microsoft.com/office/drawing/2014/main" id="{C23CC0DF-DED6-D225-AB72-9F8F9FA3B6DD}"/>
              </a:ext>
            </a:extLst>
          </p:cNvPr>
          <p:cNvSpPr txBox="1">
            <a:spLocks/>
          </p:cNvSpPr>
          <p:nvPr/>
        </p:nvSpPr>
        <p:spPr>
          <a:xfrm>
            <a:off x="385336" y="7348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Considerações finais</a:t>
            </a:r>
          </a:p>
        </p:txBody>
      </p:sp>
      <p:pic>
        <p:nvPicPr>
          <p:cNvPr id="7" name="Imagem 6" descr="Interface gráfica do usuário, Texto, Aplicativo, Site&#10;&#10;O conteúdo gerado por IA pode estar incorreto.">
            <a:extLst>
              <a:ext uri="{FF2B5EF4-FFF2-40B4-BE49-F238E27FC236}">
                <a16:creationId xmlns:a16="http://schemas.microsoft.com/office/drawing/2014/main" id="{3F98F140-0D65-F907-8EC0-B307D8A7C465}"/>
              </a:ext>
            </a:extLst>
          </p:cNvPr>
          <p:cNvPicPr>
            <a:picLocks noChangeAspect="1"/>
          </p:cNvPicPr>
          <p:nvPr/>
        </p:nvPicPr>
        <p:blipFill>
          <a:blip r:embed="rId4"/>
          <a:srcRect r="23646"/>
          <a:stretch>
            <a:fillRect/>
          </a:stretch>
        </p:blipFill>
        <p:spPr>
          <a:xfrm>
            <a:off x="0" y="551873"/>
            <a:ext cx="9309100" cy="5754254"/>
          </a:xfrm>
          <a:prstGeom prst="rect">
            <a:avLst/>
          </a:prstGeom>
        </p:spPr>
      </p:pic>
      <p:sp>
        <p:nvSpPr>
          <p:cNvPr id="8" name="Retângulo: Único Canto Arredondado 7">
            <a:extLst>
              <a:ext uri="{FF2B5EF4-FFF2-40B4-BE49-F238E27FC236}">
                <a16:creationId xmlns:a16="http://schemas.microsoft.com/office/drawing/2014/main" id="{EE412B9C-3C2B-BC2D-BE38-244572A26E74}"/>
              </a:ext>
            </a:extLst>
          </p:cNvPr>
          <p:cNvSpPr/>
          <p:nvPr/>
        </p:nvSpPr>
        <p:spPr>
          <a:xfrm>
            <a:off x="6438900" y="1778000"/>
            <a:ext cx="1651000" cy="827087"/>
          </a:xfrm>
          <a:prstGeom prst="round1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sp>
        <p:nvSpPr>
          <p:cNvPr id="9" name="Retângulo: Único Canto Arredondado 8">
            <a:extLst>
              <a:ext uri="{FF2B5EF4-FFF2-40B4-BE49-F238E27FC236}">
                <a16:creationId xmlns:a16="http://schemas.microsoft.com/office/drawing/2014/main" id="{9C551B72-556E-7992-C07F-C60278FC4245}"/>
              </a:ext>
            </a:extLst>
          </p:cNvPr>
          <p:cNvSpPr/>
          <p:nvPr/>
        </p:nvSpPr>
        <p:spPr>
          <a:xfrm>
            <a:off x="6438900" y="1778000"/>
            <a:ext cx="1752600" cy="965200"/>
          </a:xfrm>
          <a:prstGeom prst="round1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10" name="AutoShape 2">
            <a:extLst>
              <a:ext uri="{FF2B5EF4-FFF2-40B4-BE49-F238E27FC236}">
                <a16:creationId xmlns:a16="http://schemas.microsoft.com/office/drawing/2014/main" id="{3775C175-3258-D734-D084-D389534D18A1}"/>
              </a:ext>
            </a:extLst>
          </p:cNvPr>
          <p:cNvSpPr>
            <a:spLocks noChangeAspect="1" noChangeArrowheads="1"/>
          </p:cNvSpPr>
          <p:nvPr/>
        </p:nvSpPr>
        <p:spPr bwMode="auto">
          <a:xfrm>
            <a:off x="10386651" y="2438400"/>
            <a:ext cx="1346200" cy="1346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13" name="CaixaDeTexto 12">
            <a:extLst>
              <a:ext uri="{FF2B5EF4-FFF2-40B4-BE49-F238E27FC236}">
                <a16:creationId xmlns:a16="http://schemas.microsoft.com/office/drawing/2014/main" id="{C0501854-6F98-6E89-899F-B532FA55A151}"/>
              </a:ext>
            </a:extLst>
          </p:cNvPr>
          <p:cNvSpPr txBox="1"/>
          <p:nvPr/>
        </p:nvSpPr>
        <p:spPr>
          <a:xfrm>
            <a:off x="9661429" y="2709981"/>
            <a:ext cx="2171700" cy="830997"/>
          </a:xfrm>
          <a:prstGeom prst="rect">
            <a:avLst/>
          </a:prstGeom>
          <a:noFill/>
        </p:spPr>
        <p:txBody>
          <a:bodyPr wrap="square" rtlCol="0">
            <a:spAutoFit/>
          </a:bodyPr>
          <a:lstStyle/>
          <a:p>
            <a:pPr algn="ctr"/>
            <a:r>
              <a:rPr lang="pt-BR" sz="1600" dirty="0">
                <a:latin typeface="+mn-lt"/>
              </a:rPr>
              <a:t>Acesse nosso conteúdo no site da SEMAD por meio do QRcode </a:t>
            </a:r>
          </a:p>
        </p:txBody>
      </p:sp>
      <p:sp>
        <p:nvSpPr>
          <p:cNvPr id="17" name="CaixaDeTexto 16">
            <a:extLst>
              <a:ext uri="{FF2B5EF4-FFF2-40B4-BE49-F238E27FC236}">
                <a16:creationId xmlns:a16="http://schemas.microsoft.com/office/drawing/2014/main" id="{990665AE-608F-000A-BBDB-8941C32D1EBB}"/>
              </a:ext>
            </a:extLst>
          </p:cNvPr>
          <p:cNvSpPr txBox="1"/>
          <p:nvPr/>
        </p:nvSpPr>
        <p:spPr>
          <a:xfrm>
            <a:off x="533400" y="6410460"/>
            <a:ext cx="6096000" cy="369332"/>
          </a:xfrm>
          <a:prstGeom prst="rect">
            <a:avLst/>
          </a:prstGeom>
          <a:noFill/>
        </p:spPr>
        <p:txBody>
          <a:bodyPr wrap="square">
            <a:spAutoFit/>
          </a:bodyPr>
          <a:lstStyle/>
          <a:p>
            <a:r>
              <a:rPr lang="pt-BR" dirty="0"/>
              <a:t>Disponível em </a:t>
            </a:r>
            <a:r>
              <a:rPr lang="pt-BR" dirty="0">
                <a:hlinkClick r:id="rId5"/>
              </a:rPr>
              <a:t>https://meioambiente.mg.gov.br/</a:t>
            </a:r>
            <a:endParaRPr lang="pt-BR" dirty="0"/>
          </a:p>
        </p:txBody>
      </p:sp>
      <p:pic>
        <p:nvPicPr>
          <p:cNvPr id="3" name="Imagem 2" descr="Código QR&#10;&#10;O conteúdo gerado por IA pode estar incorreto.">
            <a:extLst>
              <a:ext uri="{FF2B5EF4-FFF2-40B4-BE49-F238E27FC236}">
                <a16:creationId xmlns:a16="http://schemas.microsoft.com/office/drawing/2014/main" id="{5929BC59-28D6-2A3E-C34A-A7E4C6C91C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75525" y="766473"/>
            <a:ext cx="1943508" cy="1943508"/>
          </a:xfrm>
          <a:prstGeom prst="rect">
            <a:avLst/>
          </a:prstGeom>
        </p:spPr>
      </p:pic>
    </p:spTree>
    <p:extLst>
      <p:ext uri="{BB962C8B-B14F-4D97-AF65-F5344CB8AC3E}">
        <p14:creationId xmlns:p14="http://schemas.microsoft.com/office/powerpoint/2010/main" val="117884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6DA08-2C5B-9024-D60D-1824824CDE46}"/>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D3F64116-2E89-206B-0706-5DA5EFA2C0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288145C1-DCF3-1DF7-7A80-6A5549306BB6}"/>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29042692-A513-8805-9680-93B1C570361E}"/>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PANORAMAS SOBRE OS RESÍDUOS DE SERVIÇOS DE SAÚDE NO ESTADO DE MINAS GERAIS</a:t>
            </a:r>
          </a:p>
        </p:txBody>
      </p:sp>
      <p:pic>
        <p:nvPicPr>
          <p:cNvPr id="7" name="Imagem 6" descr="Interface gráfica do usuário, Texto, Aplicativo, Email&#10;&#10;O conteúdo gerado por IA pode estar incorreto.">
            <a:extLst>
              <a:ext uri="{FF2B5EF4-FFF2-40B4-BE49-F238E27FC236}">
                <a16:creationId xmlns:a16="http://schemas.microsoft.com/office/drawing/2014/main" id="{C14A5C7B-B58A-6E69-0C9B-1C816994DCBF}"/>
              </a:ext>
            </a:extLst>
          </p:cNvPr>
          <p:cNvPicPr>
            <a:picLocks noChangeAspect="1"/>
          </p:cNvPicPr>
          <p:nvPr/>
        </p:nvPicPr>
        <p:blipFill>
          <a:blip r:embed="rId4"/>
          <a:stretch>
            <a:fillRect/>
          </a:stretch>
        </p:blipFill>
        <p:spPr>
          <a:xfrm>
            <a:off x="514254" y="1166369"/>
            <a:ext cx="7888066" cy="4934237"/>
          </a:xfrm>
          <a:prstGeom prst="rect">
            <a:avLst/>
          </a:prstGeom>
        </p:spPr>
      </p:pic>
      <p:sp>
        <p:nvSpPr>
          <p:cNvPr id="8" name="Retângulo 7">
            <a:extLst>
              <a:ext uri="{FF2B5EF4-FFF2-40B4-BE49-F238E27FC236}">
                <a16:creationId xmlns:a16="http://schemas.microsoft.com/office/drawing/2014/main" id="{A2A6F49E-AFEA-D1EA-5E9C-7FE27DD49678}"/>
              </a:ext>
            </a:extLst>
          </p:cNvPr>
          <p:cNvSpPr/>
          <p:nvPr/>
        </p:nvSpPr>
        <p:spPr>
          <a:xfrm>
            <a:off x="453294" y="1163117"/>
            <a:ext cx="1985106" cy="18816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8ABEDFFB-9EB7-DD22-2F72-88B4E06158EF}"/>
              </a:ext>
            </a:extLst>
          </p:cNvPr>
          <p:cNvSpPr/>
          <p:nvPr/>
        </p:nvSpPr>
        <p:spPr>
          <a:xfrm>
            <a:off x="4805680" y="4866640"/>
            <a:ext cx="3393440" cy="71120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Imagem 12" descr="Interface gráfica do usuário, Texto, Aplicativo&#10;&#10;O conteúdo gerado por IA pode estar incorreto.">
            <a:extLst>
              <a:ext uri="{FF2B5EF4-FFF2-40B4-BE49-F238E27FC236}">
                <a16:creationId xmlns:a16="http://schemas.microsoft.com/office/drawing/2014/main" id="{F8C0A311-568D-8735-6EFD-3A45C7B6533F}"/>
              </a:ext>
            </a:extLst>
          </p:cNvPr>
          <p:cNvPicPr>
            <a:picLocks noChangeAspect="1"/>
          </p:cNvPicPr>
          <p:nvPr/>
        </p:nvPicPr>
        <p:blipFill>
          <a:blip r:embed="rId5"/>
          <a:stretch>
            <a:fillRect/>
          </a:stretch>
        </p:blipFill>
        <p:spPr>
          <a:xfrm>
            <a:off x="422997" y="899376"/>
            <a:ext cx="10952480" cy="5646889"/>
          </a:xfrm>
          <a:prstGeom prst="rect">
            <a:avLst/>
          </a:prstGeom>
        </p:spPr>
      </p:pic>
    </p:spTree>
    <p:extLst>
      <p:ext uri="{BB962C8B-B14F-4D97-AF65-F5344CB8AC3E}">
        <p14:creationId xmlns:p14="http://schemas.microsoft.com/office/powerpoint/2010/main" val="592993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7DB54-09D3-C55B-0FB1-3C4F8804BD69}"/>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600DAA14-B342-7A54-0A1A-EFA108CB9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A14224BC-7950-79CD-76D6-98AFC4AFFBC5}"/>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9" name="CaixaDeTexto 10">
            <a:extLst>
              <a:ext uri="{FF2B5EF4-FFF2-40B4-BE49-F238E27FC236}">
                <a16:creationId xmlns:a16="http://schemas.microsoft.com/office/drawing/2014/main" id="{88E1CFE9-8A02-F97D-F181-419107DD2B96}"/>
              </a:ext>
            </a:extLst>
          </p:cNvPr>
          <p:cNvSpPr txBox="1">
            <a:spLocks noChangeArrowheads="1"/>
          </p:cNvSpPr>
          <p:nvPr/>
        </p:nvSpPr>
        <p:spPr bwMode="auto">
          <a:xfrm>
            <a:off x="1248160" y="1511208"/>
            <a:ext cx="9493892"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7300">
                <a:solidFill>
                  <a:schemeClr val="tx1"/>
                </a:solidFill>
                <a:latin typeface="Arial" panose="020B0604020202020204" pitchFamily="34" charset="0"/>
                <a:ea typeface="MS PGothic" panose="020B0600070205080204" pitchFamily="34" charset="-128"/>
              </a:defRPr>
            </a:lvl1pPr>
            <a:lvl2pPr marL="742950" indent="-285750">
              <a:defRPr sz="7300">
                <a:solidFill>
                  <a:schemeClr val="tx1"/>
                </a:solidFill>
                <a:latin typeface="Arial" panose="020B0604020202020204" pitchFamily="34" charset="0"/>
                <a:ea typeface="MS PGothic" panose="020B0600070205080204" pitchFamily="34" charset="-128"/>
              </a:defRPr>
            </a:lvl2pPr>
            <a:lvl3pPr marL="1143000" indent="-228600">
              <a:defRPr sz="7300">
                <a:solidFill>
                  <a:schemeClr val="tx1"/>
                </a:solidFill>
                <a:latin typeface="Arial" panose="020B0604020202020204" pitchFamily="34" charset="0"/>
                <a:ea typeface="MS PGothic" panose="020B0600070205080204" pitchFamily="34" charset="-128"/>
              </a:defRPr>
            </a:lvl3pPr>
            <a:lvl4pPr marL="1600200" indent="-228600">
              <a:defRPr sz="7300">
                <a:solidFill>
                  <a:schemeClr val="tx1"/>
                </a:solidFill>
                <a:latin typeface="Arial" panose="020B0604020202020204" pitchFamily="34" charset="0"/>
                <a:ea typeface="MS PGothic" panose="020B0600070205080204" pitchFamily="34" charset="-128"/>
              </a:defRPr>
            </a:lvl4pPr>
            <a:lvl5pPr marL="2057400" indent="-228600">
              <a:defRPr sz="7300">
                <a:solidFill>
                  <a:schemeClr val="tx1"/>
                </a:solidFill>
                <a:latin typeface="Arial" panose="020B0604020202020204" pitchFamily="34" charset="0"/>
                <a:ea typeface="MS PGothic" panose="020B0600070205080204" pitchFamily="34" charset="-128"/>
              </a:defRPr>
            </a:lvl5pPr>
            <a:lvl6pPr marL="2514600" indent="-228600" defTabSz="3702050" eaLnBrk="0" fontAlgn="base" hangingPunct="0">
              <a:spcBef>
                <a:spcPct val="0"/>
              </a:spcBef>
              <a:spcAft>
                <a:spcPct val="0"/>
              </a:spcAft>
              <a:defRPr sz="7300">
                <a:solidFill>
                  <a:schemeClr val="tx1"/>
                </a:solidFill>
                <a:latin typeface="Arial" panose="020B0604020202020204" pitchFamily="34" charset="0"/>
                <a:ea typeface="MS PGothic" panose="020B0600070205080204" pitchFamily="34" charset="-128"/>
              </a:defRPr>
            </a:lvl6pPr>
            <a:lvl7pPr marL="2971800" indent="-228600" defTabSz="3702050" eaLnBrk="0" fontAlgn="base" hangingPunct="0">
              <a:spcBef>
                <a:spcPct val="0"/>
              </a:spcBef>
              <a:spcAft>
                <a:spcPct val="0"/>
              </a:spcAft>
              <a:defRPr sz="7300">
                <a:solidFill>
                  <a:schemeClr val="tx1"/>
                </a:solidFill>
                <a:latin typeface="Arial" panose="020B0604020202020204" pitchFamily="34" charset="0"/>
                <a:ea typeface="MS PGothic" panose="020B0600070205080204" pitchFamily="34" charset="-128"/>
              </a:defRPr>
            </a:lvl7pPr>
            <a:lvl8pPr marL="3429000" indent="-228600" defTabSz="3702050" eaLnBrk="0" fontAlgn="base" hangingPunct="0">
              <a:spcBef>
                <a:spcPct val="0"/>
              </a:spcBef>
              <a:spcAft>
                <a:spcPct val="0"/>
              </a:spcAft>
              <a:defRPr sz="7300">
                <a:solidFill>
                  <a:schemeClr val="tx1"/>
                </a:solidFill>
                <a:latin typeface="Arial" panose="020B0604020202020204" pitchFamily="34" charset="0"/>
                <a:ea typeface="MS PGothic" panose="020B0600070205080204" pitchFamily="34" charset="-128"/>
              </a:defRPr>
            </a:lvl8pPr>
            <a:lvl9pPr marL="3886200" indent="-228600" defTabSz="3702050" eaLnBrk="0" fontAlgn="base" hangingPunct="0">
              <a:spcBef>
                <a:spcPct val="0"/>
              </a:spcBef>
              <a:spcAft>
                <a:spcPct val="0"/>
              </a:spcAft>
              <a:defRPr sz="7300">
                <a:solidFill>
                  <a:schemeClr val="tx1"/>
                </a:solidFill>
                <a:latin typeface="Arial" panose="020B0604020202020204" pitchFamily="34" charset="0"/>
                <a:ea typeface="MS PGothic" panose="020B0600070205080204" pitchFamily="34" charset="-128"/>
              </a:defRPr>
            </a:lvl9pPr>
          </a:lstStyle>
          <a:p>
            <a:pPr algn="ctr" eaLnBrk="1" hangingPunct="1"/>
            <a:r>
              <a:rPr lang="pt-BR" altLang="pt-BR" sz="2800" dirty="0">
                <a:solidFill>
                  <a:srgbClr val="006699"/>
                </a:solidFill>
                <a:latin typeface="+mn-lt"/>
                <a:cs typeface="Arial" panose="020B0604020202020204" pitchFamily="34" charset="0"/>
              </a:rPr>
              <a:t>Obrigada!</a:t>
            </a:r>
          </a:p>
          <a:p>
            <a:pPr algn="ctr" eaLnBrk="1" hangingPunct="1"/>
            <a:br>
              <a:rPr lang="pt-BR" altLang="pt-BR" sz="2000" dirty="0">
                <a:latin typeface="+mn-lt"/>
                <a:cs typeface="Arial" panose="020B0604020202020204" pitchFamily="34" charset="0"/>
              </a:rPr>
            </a:br>
            <a:endParaRPr lang="pt-BR" altLang="pt-BR" sz="2000" dirty="0">
              <a:latin typeface="+mn-lt"/>
              <a:cs typeface="Arial" panose="020B0604020202020204" pitchFamily="34" charset="0"/>
            </a:endParaRPr>
          </a:p>
          <a:p>
            <a:pPr algn="ctr"/>
            <a:r>
              <a:rPr lang="pt-BR" altLang="pt-BR" sz="2400" b="1" dirty="0">
                <a:solidFill>
                  <a:srgbClr val="008080"/>
                </a:solidFill>
                <a:latin typeface="+mn-lt"/>
                <a:cs typeface="Arial" panose="020B0604020202020204" pitchFamily="34" charset="0"/>
              </a:rPr>
              <a:t>Diretoria de Resíduos Especiais e Industriais</a:t>
            </a:r>
            <a:endParaRPr lang="pt-BR" altLang="pt-BR" sz="2400" b="1" i="1" dirty="0">
              <a:solidFill>
                <a:srgbClr val="008080"/>
              </a:solidFill>
              <a:latin typeface="+mn-lt"/>
              <a:cs typeface="Arial" panose="020B0604020202020204" pitchFamily="34" charset="0"/>
            </a:endParaRPr>
          </a:p>
          <a:p>
            <a:pPr algn="ctr"/>
            <a:br>
              <a:rPr lang="pt-BR" altLang="pt-BR" sz="2400" dirty="0">
                <a:latin typeface="+mn-lt"/>
                <a:cs typeface="Arial" panose="020B0604020202020204" pitchFamily="34" charset="0"/>
              </a:rPr>
            </a:br>
            <a:endParaRPr lang="pt-BR" altLang="pt-BR" sz="2400" dirty="0">
              <a:latin typeface="+mn-lt"/>
              <a:cs typeface="Arial" panose="020B0604020202020204" pitchFamily="34" charset="0"/>
            </a:endParaRPr>
          </a:p>
          <a:p>
            <a:pPr algn="ctr"/>
            <a:r>
              <a:rPr lang="pt-BR" altLang="pt-BR" sz="2200" dirty="0">
                <a:latin typeface="+mn-lt"/>
                <a:cs typeface="Arial" panose="020B0604020202020204" pitchFamily="34" charset="0"/>
              </a:rPr>
              <a:t>Karine Dias da Silva Prata Marques – Diretora de Resíduos Especiais e Industriais</a:t>
            </a:r>
            <a:br>
              <a:rPr lang="pt-BR" altLang="pt-BR" sz="2200" dirty="0">
                <a:latin typeface="+mn-lt"/>
                <a:cs typeface="Arial" panose="020B0604020202020204" pitchFamily="34" charset="0"/>
              </a:rPr>
            </a:br>
            <a:r>
              <a:rPr lang="pt-BR" altLang="pt-BR" sz="2200" dirty="0">
                <a:latin typeface="+mn-lt"/>
                <a:cs typeface="Arial" panose="020B0604020202020204" pitchFamily="34" charset="0"/>
                <a:hlinkClick r:id="rId4"/>
              </a:rPr>
              <a:t>karine.marques@meioambiente.mg.gov.br</a:t>
            </a:r>
            <a:r>
              <a:rPr lang="pt-BR" altLang="pt-BR" sz="2200" dirty="0">
                <a:latin typeface="+mn-lt"/>
                <a:cs typeface="Arial" panose="020B0604020202020204" pitchFamily="34" charset="0"/>
              </a:rPr>
              <a:t> </a:t>
            </a:r>
          </a:p>
          <a:p>
            <a:pPr algn="ctr" eaLnBrk="1" hangingPunct="1"/>
            <a:endParaRPr lang="pt-BR" altLang="pt-BR" sz="2000" dirty="0">
              <a:latin typeface="+mn-lt"/>
              <a:cs typeface="Arial" panose="020B0604020202020204" pitchFamily="34" charset="0"/>
            </a:endParaRPr>
          </a:p>
          <a:p>
            <a:pPr eaLnBrk="1" hangingPunct="1"/>
            <a:endParaRPr lang="pt-BR" altLang="pt-BR" sz="2000" i="1" dirty="0">
              <a:latin typeface="+mn-lt"/>
              <a:cs typeface="Arial" panose="020B0604020202020204" pitchFamily="34" charset="0"/>
            </a:endParaRPr>
          </a:p>
          <a:p>
            <a:pPr eaLnBrk="1" hangingPunct="1"/>
            <a:r>
              <a:rPr lang="pt-BR" altLang="pt-BR" sz="2000" dirty="0">
                <a:latin typeface="+mn-lt"/>
                <a:cs typeface="Arial" panose="020B0604020202020204" pitchFamily="34" charset="0"/>
              </a:rPr>
              <a:t> </a:t>
            </a:r>
          </a:p>
        </p:txBody>
      </p:sp>
    </p:spTree>
    <p:extLst>
      <p:ext uri="{BB962C8B-B14F-4D97-AF65-F5344CB8AC3E}">
        <p14:creationId xmlns:p14="http://schemas.microsoft.com/office/powerpoint/2010/main" val="719860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0711B-7BC8-117B-9EC9-FBCC039D0B2F}"/>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77AC3B51-BB45-6B90-BE81-5B7525D36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1BCCBB70-3C17-96F7-4D2B-89BD72C4DAF1}"/>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8B4F41FD-0430-08CC-3FD1-9C98657E90A4}"/>
              </a:ext>
            </a:extLst>
          </p:cNvPr>
          <p:cNvSpPr txBox="1">
            <a:spLocks/>
          </p:cNvSpPr>
          <p:nvPr/>
        </p:nvSpPr>
        <p:spPr>
          <a:xfrm>
            <a:off x="2976209" y="223101"/>
            <a:ext cx="8792794"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PRINCIPAIS REFERÊNCIAS BIBLIOGRÁFICAS</a:t>
            </a:r>
          </a:p>
        </p:txBody>
      </p:sp>
      <p:sp>
        <p:nvSpPr>
          <p:cNvPr id="6" name="Espaço Reservado para Conteúdo 2">
            <a:extLst>
              <a:ext uri="{FF2B5EF4-FFF2-40B4-BE49-F238E27FC236}">
                <a16:creationId xmlns:a16="http://schemas.microsoft.com/office/drawing/2014/main" id="{17608A84-2710-237F-9F51-A37A70F91349}"/>
              </a:ext>
            </a:extLst>
          </p:cNvPr>
          <p:cNvSpPr txBox="1">
            <a:spLocks/>
          </p:cNvSpPr>
          <p:nvPr/>
        </p:nvSpPr>
        <p:spPr>
          <a:xfrm>
            <a:off x="269725" y="1075904"/>
            <a:ext cx="11646568" cy="57132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1900" dirty="0"/>
              <a:t>AGÊNCIA NACIONAL DE VIGILÂNCIA SANITÁRIA (Brasil) - ANVISA. </a:t>
            </a:r>
            <a:r>
              <a:rPr lang="pt-BR" sz="1900" b="1" dirty="0"/>
              <a:t>Resolução da Diretoria Colegiada nº 222, de 28 de março de 2018.</a:t>
            </a:r>
            <a:r>
              <a:rPr lang="pt-BR" sz="1900" dirty="0"/>
              <a:t> Regulamenta as boas práticas de gerenciamento dos resíduos de serviços 80 de saúde e dá outras providências. Disponível em: </a:t>
            </a:r>
            <a:r>
              <a:rPr lang="pt-BR" sz="1900" dirty="0">
                <a:hlinkClick r:id="rId4"/>
              </a:rPr>
              <a:t>http://antigo.anvisa.gov.br/</a:t>
            </a:r>
            <a:r>
              <a:rPr lang="pt-BR" sz="1900" dirty="0" err="1">
                <a:hlinkClick r:id="rId4"/>
              </a:rPr>
              <a:t>documents</a:t>
            </a:r>
            <a:r>
              <a:rPr lang="pt-BR" sz="1900" dirty="0">
                <a:hlinkClick r:id="rId4"/>
              </a:rPr>
              <a:t>/10181/3427425/%282%29RDC_222_2018_.pdf/679fc9a2-21ca-450f-a6cd-6a6c1cb7bd0b</a:t>
            </a:r>
            <a:r>
              <a:rPr lang="pt-BR" sz="1900" dirty="0"/>
              <a:t>. Acesso em: 10 jul. 2023.</a:t>
            </a:r>
          </a:p>
          <a:p>
            <a:pPr algn="l"/>
            <a:r>
              <a:rPr lang="pt-BR" sz="1900" dirty="0"/>
              <a:t>AGÊNCIA NACIONAL DE VIGILÂNCIA SANITÁRIA (Brasil) - ANVISA. </a:t>
            </a:r>
            <a:r>
              <a:rPr lang="pt-BR" sz="1900" b="1" dirty="0"/>
              <a:t>Nota Técnica GVIMS/GGTES/ANVISA nº 04/2020.</a:t>
            </a:r>
            <a:r>
              <a:rPr lang="pt-BR" sz="1900" dirty="0"/>
              <a:t> Orientações para serviços de saúde: medidas de prevenção e controle que devem ser adotadas durante a assistência aos casos suspeitos ou confirmados de infecção pelo novo coronavírus (SARS-CoV-2) – atualizada em 25/02/2021. Brasília, 25 de fevereiro de 2021. Agência Nacional de Vigilância Sanitária. Disponível em: </a:t>
            </a:r>
            <a:r>
              <a:rPr lang="pt-BR" sz="1900" dirty="0">
                <a:hlinkClick r:id="rId5"/>
              </a:rPr>
              <a:t>https://www.gov.br/</a:t>
            </a:r>
            <a:r>
              <a:rPr lang="pt-BR" sz="1900" dirty="0" err="1">
                <a:hlinkClick r:id="rId5"/>
              </a:rPr>
              <a:t>anvisa</a:t>
            </a:r>
            <a:r>
              <a:rPr lang="pt-BR" sz="1900" dirty="0">
                <a:hlinkClick r:id="rId5"/>
              </a:rPr>
              <a:t>/</a:t>
            </a:r>
            <a:r>
              <a:rPr lang="pt-BR" sz="1900" dirty="0" err="1">
                <a:hlinkClick r:id="rId5"/>
              </a:rPr>
              <a:t>pt-br</a:t>
            </a:r>
            <a:r>
              <a:rPr lang="pt-BR" sz="1900" dirty="0">
                <a:hlinkClick r:id="rId5"/>
              </a:rPr>
              <a:t>/</a:t>
            </a:r>
            <a:r>
              <a:rPr lang="pt-BR" sz="1900" dirty="0" err="1">
                <a:hlinkClick r:id="rId5"/>
              </a:rPr>
              <a:t>centraisdeconteudo</a:t>
            </a:r>
            <a:r>
              <a:rPr lang="pt-BR" sz="1900" dirty="0">
                <a:hlinkClick r:id="rId5"/>
              </a:rPr>
              <a:t>/</a:t>
            </a:r>
            <a:r>
              <a:rPr lang="pt-BR" sz="1900" dirty="0" err="1">
                <a:hlinkClick r:id="rId5"/>
              </a:rPr>
              <a:t>publicacoes</a:t>
            </a:r>
            <a:r>
              <a:rPr lang="pt-BR" sz="1900" dirty="0">
                <a:hlinkClick r:id="rId5"/>
              </a:rPr>
              <a:t>/</a:t>
            </a:r>
            <a:r>
              <a:rPr lang="pt-BR" sz="1900" dirty="0" err="1">
                <a:hlinkClick r:id="rId5"/>
              </a:rPr>
              <a:t>servicosdesaude</a:t>
            </a:r>
            <a:r>
              <a:rPr lang="pt-BR" sz="1900" dirty="0">
                <a:hlinkClick r:id="rId5"/>
              </a:rPr>
              <a:t>/notas-</a:t>
            </a:r>
            <a:r>
              <a:rPr lang="pt-BR" sz="1900" dirty="0" err="1">
                <a:hlinkClick r:id="rId5"/>
              </a:rPr>
              <a:t>tecnicas</a:t>
            </a:r>
            <a:r>
              <a:rPr lang="pt-BR" sz="1900" dirty="0">
                <a:hlinkClick r:id="rId5"/>
              </a:rPr>
              <a:t>/2020/nota-tecnica-gvims_ggtes_anvisa-04_2020-25-02-para-o-site.pdf</a:t>
            </a:r>
            <a:r>
              <a:rPr lang="pt-BR" sz="1900" dirty="0"/>
              <a:t>. Acesso em: 2 jul. 2023.</a:t>
            </a:r>
          </a:p>
          <a:p>
            <a:pPr algn="l"/>
            <a:r>
              <a:rPr lang="pt-BR" sz="1900" dirty="0"/>
              <a:t>ASSOCIAÇÃO BRASILEIRA DE NORMAS TÉCNICAS - ABNT. </a:t>
            </a:r>
            <a:r>
              <a:rPr lang="pt-BR" sz="1900" b="1" dirty="0"/>
              <a:t>NBR 10.004: Resíduos sólidos – classificação</a:t>
            </a:r>
            <a:r>
              <a:rPr lang="pt-BR" sz="1900" dirty="0"/>
              <a:t>. Rio de Janeiro-RJ, 2004. 71p. </a:t>
            </a:r>
          </a:p>
          <a:p>
            <a:pPr algn="l"/>
            <a:r>
              <a:rPr lang="pt-BR" sz="1900" dirty="0"/>
              <a:t>BRASIL. </a:t>
            </a:r>
            <a:r>
              <a:rPr lang="pt-BR" sz="1900" b="1" dirty="0"/>
              <a:t>Lei nº 12.305, de 02 de agosto de 2010</a:t>
            </a:r>
            <a:r>
              <a:rPr lang="pt-BR" sz="1900" dirty="0"/>
              <a:t>. Institui a Política Nacional de Resíduos Sólidos; altera a Lei no 9.605, de 12 de fevereiro de 1998; e dá outras providências. Brasília, DF: Diário Oficial da União, 03 de agosto de 2010. Disponível em: </a:t>
            </a:r>
            <a:r>
              <a:rPr lang="pt-BR" sz="1900" dirty="0">
                <a:hlinkClick r:id="rId6"/>
              </a:rPr>
              <a:t>https://www.planalto.gov.br/ccivil_03/_ato2007-2010/2010/lei/l12305.htm</a:t>
            </a:r>
            <a:r>
              <a:rPr lang="pt-BR" sz="1900" dirty="0"/>
              <a:t>. Acesso em: 31 jul. 2023.</a:t>
            </a:r>
          </a:p>
          <a:p>
            <a:pPr algn="l"/>
            <a:r>
              <a:rPr lang="pt-BR" sz="1900" dirty="0"/>
              <a:t>CONSELHO ESTADUAL DE POLÍTICA AMBIENTAL (Minas Gerais). </a:t>
            </a:r>
            <a:r>
              <a:rPr lang="pt-BR" sz="1900" b="1" dirty="0"/>
              <a:t>Deliberação Normativa COPAM nº 154, de 25 de agosto de 2010.</a:t>
            </a:r>
            <a:r>
              <a:rPr lang="pt-BR" sz="1900" dirty="0"/>
              <a:t> Dispõe sobre o Coprocessamento de resíduos em fornos de clínquer. Disponível em: </a:t>
            </a:r>
            <a:r>
              <a:rPr lang="pt-BR" sz="1900" dirty="0">
                <a:hlinkClick r:id="rId7"/>
              </a:rPr>
              <a:t>http://www.siam.mg.gov.br/</a:t>
            </a:r>
            <a:r>
              <a:rPr lang="pt-BR" sz="1900" dirty="0" err="1">
                <a:hlinkClick r:id="rId7"/>
              </a:rPr>
              <a:t>sla</a:t>
            </a:r>
            <a:r>
              <a:rPr lang="pt-BR" sz="1900" dirty="0">
                <a:hlinkClick r:id="rId7"/>
              </a:rPr>
              <a:t>/</a:t>
            </a:r>
            <a:r>
              <a:rPr lang="pt-BR" sz="1900" dirty="0" err="1">
                <a:hlinkClick r:id="rId7"/>
              </a:rPr>
              <a:t>download.pdf?idNorma</a:t>
            </a:r>
            <a:r>
              <a:rPr lang="pt-BR" sz="1900" dirty="0">
                <a:hlinkClick r:id="rId7"/>
              </a:rPr>
              <a:t>=14613</a:t>
            </a:r>
            <a:r>
              <a:rPr lang="pt-BR" sz="1900" dirty="0"/>
              <a:t>. Acesso em: 29 jul. 2023.</a:t>
            </a:r>
          </a:p>
          <a:p>
            <a:pPr algn="l"/>
            <a:endParaRPr lang="pt-BR" sz="1900" dirty="0"/>
          </a:p>
          <a:p>
            <a:pPr algn="l"/>
            <a:r>
              <a:rPr lang="pt-BR" sz="1900" dirty="0"/>
              <a:t> </a:t>
            </a:r>
          </a:p>
          <a:p>
            <a:pPr algn="l"/>
            <a:endParaRPr lang="pt-BR" sz="1900" dirty="0"/>
          </a:p>
        </p:txBody>
      </p:sp>
    </p:spTree>
    <p:extLst>
      <p:ext uri="{BB962C8B-B14F-4D97-AF65-F5344CB8AC3E}">
        <p14:creationId xmlns:p14="http://schemas.microsoft.com/office/powerpoint/2010/main" val="948719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C54C8-63E1-E820-88C5-BC28D50A1FAA}"/>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239782B4-B5EE-400B-D2A0-4D603E8B81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F3DE44EB-B01A-6CBD-6DA5-F46F9D0B1F8B}"/>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7963B0B1-4203-474C-BF03-949E30602AD9}"/>
              </a:ext>
            </a:extLst>
          </p:cNvPr>
          <p:cNvSpPr txBox="1">
            <a:spLocks/>
          </p:cNvSpPr>
          <p:nvPr/>
        </p:nvSpPr>
        <p:spPr>
          <a:xfrm>
            <a:off x="2976209" y="223101"/>
            <a:ext cx="8792794"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PRINCIPAIS REFERÊNCIAS BIBLIOGRÁFICAS</a:t>
            </a:r>
          </a:p>
        </p:txBody>
      </p:sp>
      <p:sp>
        <p:nvSpPr>
          <p:cNvPr id="6" name="Espaço Reservado para Conteúdo 2">
            <a:extLst>
              <a:ext uri="{FF2B5EF4-FFF2-40B4-BE49-F238E27FC236}">
                <a16:creationId xmlns:a16="http://schemas.microsoft.com/office/drawing/2014/main" id="{17B244DC-AF30-B9B0-ADE2-F571018D6DD0}"/>
              </a:ext>
            </a:extLst>
          </p:cNvPr>
          <p:cNvSpPr txBox="1">
            <a:spLocks/>
          </p:cNvSpPr>
          <p:nvPr/>
        </p:nvSpPr>
        <p:spPr>
          <a:xfrm>
            <a:off x="269724" y="1089156"/>
            <a:ext cx="11915736" cy="57132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1900" dirty="0"/>
              <a:t>CONSELHO ESTADUAL DE POLÍTICA AMBIENTAL (Minas Gerais). </a:t>
            </a:r>
            <a:r>
              <a:rPr lang="pt-BR" sz="1900" b="1" dirty="0"/>
              <a:t>Deliberação Normativa COPAM nº 217, de 06 de dezembro de 2017</a:t>
            </a:r>
            <a:r>
              <a:rPr lang="pt-BR" sz="1900" dirty="0"/>
              <a:t>. Estabelece critérios para classificação, segundo o porte e potencial poluidor, bem como os critérios locacionais a serem utilizados para definição das modalidades de licenciamento ambiental de empreendimentos e atividades utilizadores de recursos ambientais no Estado de Minas Gerais e dá outras providências. Disponível em: </a:t>
            </a:r>
            <a:r>
              <a:rPr lang="pt-BR" sz="1900" dirty="0">
                <a:hlinkClick r:id="rId4"/>
              </a:rPr>
              <a:t>https://www.siam.mg.gov.br/</a:t>
            </a:r>
            <a:r>
              <a:rPr lang="pt-BR" sz="1900" dirty="0" err="1">
                <a:hlinkClick r:id="rId4"/>
              </a:rPr>
              <a:t>sla</a:t>
            </a:r>
            <a:r>
              <a:rPr lang="pt-BR" sz="1900" dirty="0">
                <a:hlinkClick r:id="rId4"/>
              </a:rPr>
              <a:t>/</a:t>
            </a:r>
            <a:r>
              <a:rPr lang="pt-BR" sz="1900" dirty="0" err="1">
                <a:hlinkClick r:id="rId4"/>
              </a:rPr>
              <a:t>download.pdf?idNorma</a:t>
            </a:r>
            <a:r>
              <a:rPr lang="pt-BR" sz="1900" dirty="0">
                <a:hlinkClick r:id="rId4"/>
              </a:rPr>
              <a:t>=45558</a:t>
            </a:r>
            <a:r>
              <a:rPr lang="pt-BR" sz="1900" dirty="0"/>
              <a:t>. Acesso em: 05 dez. 2025.</a:t>
            </a:r>
          </a:p>
          <a:p>
            <a:pPr algn="l"/>
            <a:r>
              <a:rPr lang="pt-BR" sz="1900" dirty="0"/>
              <a:t>CONSELHO ESTADUAL DE POLÍTICA AMBIENTAL (Minas Gerais). </a:t>
            </a:r>
            <a:r>
              <a:rPr lang="pt-BR" sz="1900" b="1" dirty="0"/>
              <a:t>Deliberação Normativa COPAM nº 171, de 22 de dezembro de 2011</a:t>
            </a:r>
            <a:r>
              <a:rPr lang="pt-BR" sz="1900" dirty="0"/>
              <a:t>. Estabelece diretrizes para sistemas de tratamento e disposição final adequada dos resíduos de serviços de saúde no Estado de Minas Gerais, altera o anexo da Deliberação Normativa COPAM nº 74, de 09 de setembro de 2004, e dá outras providências. Belo Horizonte, MG: Imprensa Oficial de Minas Gerais, 2011.  Disponível em: </a:t>
            </a:r>
            <a:r>
              <a:rPr lang="pt-BR" sz="1900" dirty="0">
                <a:hlinkClick r:id="rId5"/>
              </a:rPr>
              <a:t>http://www.siam.mg.gov.br/</a:t>
            </a:r>
            <a:r>
              <a:rPr lang="pt-BR" sz="1900" dirty="0" err="1">
                <a:hlinkClick r:id="rId5"/>
              </a:rPr>
              <a:t>sla</a:t>
            </a:r>
            <a:r>
              <a:rPr lang="pt-BR" sz="1900" dirty="0">
                <a:hlinkClick r:id="rId5"/>
              </a:rPr>
              <a:t>/</a:t>
            </a:r>
            <a:r>
              <a:rPr lang="pt-BR" sz="1900" dirty="0" err="1">
                <a:hlinkClick r:id="rId5"/>
              </a:rPr>
              <a:t>download.pdf?idNorma</a:t>
            </a:r>
            <a:r>
              <a:rPr lang="pt-BR" sz="1900" dirty="0">
                <a:hlinkClick r:id="rId5"/>
              </a:rPr>
              <a:t>=20095</a:t>
            </a:r>
            <a:r>
              <a:rPr lang="pt-BR" sz="1900" dirty="0"/>
              <a:t>. Acesso em: 29 jul. 2023.</a:t>
            </a:r>
          </a:p>
          <a:p>
            <a:pPr algn="l"/>
            <a:r>
              <a:rPr lang="pt-BR" sz="1900" dirty="0"/>
              <a:t>CONSELHO ESTADUAL DE POLÍTICA AMBIENTAL (Minas Gerais). </a:t>
            </a:r>
            <a:r>
              <a:rPr lang="pt-BR" sz="1900" b="1" dirty="0"/>
              <a:t>Deliberação Normativa COPAM nº 232, de 27 de fevereiro de 2019</a:t>
            </a:r>
            <a:r>
              <a:rPr lang="pt-BR" sz="1900" dirty="0"/>
              <a:t>. Institui o Sistema Estadual de Manifesto de Transporte de Resíduos e estabelece procedimentos para o controle de movimentação e destinação de resíduos sólidos e rejeitos no estado de Minas Gerais e dá outras providências. Belo Horizonte, MG: Imprensa Oficial de Minas Gerais, 09 de março de 2019. Disponível em </a:t>
            </a:r>
            <a:r>
              <a:rPr lang="pt-BR" sz="1900" dirty="0">
                <a:hlinkClick r:id="rId6"/>
              </a:rPr>
              <a:t>http://www.siam.mg.gov.br/</a:t>
            </a:r>
            <a:r>
              <a:rPr lang="pt-BR" sz="1900" dirty="0" err="1">
                <a:hlinkClick r:id="rId6"/>
              </a:rPr>
              <a:t>sla</a:t>
            </a:r>
            <a:r>
              <a:rPr lang="pt-BR" sz="1900" dirty="0">
                <a:hlinkClick r:id="rId6"/>
              </a:rPr>
              <a:t>/</a:t>
            </a:r>
            <a:r>
              <a:rPr lang="pt-BR" sz="1900" dirty="0" err="1">
                <a:hlinkClick r:id="rId6"/>
              </a:rPr>
              <a:t>download.pdf?idNorma</a:t>
            </a:r>
            <a:r>
              <a:rPr lang="pt-BR" sz="1900" dirty="0">
                <a:hlinkClick r:id="rId6"/>
              </a:rPr>
              <a:t>=47998</a:t>
            </a:r>
            <a:r>
              <a:rPr lang="pt-BR" sz="1900" dirty="0"/>
              <a:t>. Acesso em: 20 fev. 2024.</a:t>
            </a:r>
          </a:p>
          <a:p>
            <a:pPr algn="l"/>
            <a:r>
              <a:rPr lang="pt-BR" sz="1900" dirty="0"/>
              <a:t>CONSELHO NACIONAL DO MEIO AMBIENTE (Brasil). </a:t>
            </a:r>
            <a:r>
              <a:rPr lang="pt-BR" sz="1900" b="1" dirty="0"/>
              <a:t>Resolução CONAMA n° 499, de 06 de outubro de 2020. </a:t>
            </a:r>
            <a:r>
              <a:rPr lang="pt-BR" sz="1900" dirty="0"/>
              <a:t>Dispõe sobre o licenciamento da atividade de coprocessamento de resíduos em fornos rotativos de produção de clínquer. Brasília, DF: Diário Oficial da União, 08 de outubro de 2017. Disponível em:  </a:t>
            </a:r>
            <a:r>
              <a:rPr lang="pt-BR" sz="1900" dirty="0">
                <a:hlinkClick r:id="rId7"/>
              </a:rPr>
              <a:t>http://conama.mma.gov.br/?</a:t>
            </a:r>
            <a:r>
              <a:rPr lang="pt-BR" sz="1900" dirty="0" err="1">
                <a:hlinkClick r:id="rId7"/>
              </a:rPr>
              <a:t>option</a:t>
            </a:r>
            <a:r>
              <a:rPr lang="pt-BR" sz="1900" dirty="0">
                <a:hlinkClick r:id="rId7"/>
              </a:rPr>
              <a:t>=</a:t>
            </a:r>
            <a:r>
              <a:rPr lang="pt-BR" sz="1900" dirty="0" err="1">
                <a:hlinkClick r:id="rId7"/>
              </a:rPr>
              <a:t>com_sisconama&amp;task</a:t>
            </a:r>
            <a:r>
              <a:rPr lang="pt-BR" sz="1900" dirty="0">
                <a:hlinkClick r:id="rId7"/>
              </a:rPr>
              <a:t>=</a:t>
            </a:r>
            <a:r>
              <a:rPr lang="pt-BR" sz="1900" dirty="0" err="1">
                <a:hlinkClick r:id="rId7"/>
              </a:rPr>
              <a:t>arquivo.download&amp;id</a:t>
            </a:r>
            <a:r>
              <a:rPr lang="pt-BR" sz="1900" dirty="0">
                <a:hlinkClick r:id="rId7"/>
              </a:rPr>
              <a:t>=798</a:t>
            </a:r>
            <a:r>
              <a:rPr lang="pt-BR" sz="1900" dirty="0"/>
              <a:t>. Acesso em: 05 dez. 2025.</a:t>
            </a:r>
          </a:p>
          <a:p>
            <a:pPr algn="l"/>
            <a:r>
              <a:rPr lang="pt-BR" sz="1900" dirty="0"/>
              <a:t> </a:t>
            </a:r>
          </a:p>
          <a:p>
            <a:pPr algn="l"/>
            <a:endParaRPr lang="pt-BR" sz="1900" dirty="0"/>
          </a:p>
        </p:txBody>
      </p:sp>
    </p:spTree>
    <p:extLst>
      <p:ext uri="{BB962C8B-B14F-4D97-AF65-F5344CB8AC3E}">
        <p14:creationId xmlns:p14="http://schemas.microsoft.com/office/powerpoint/2010/main" val="41889966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96E19-560E-349B-F8F7-968095073315}"/>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93E5E464-121A-341D-24B6-B84F68C5C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600C9068-E6D9-AFD3-CA31-F9EE98AB976F}"/>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593A8C11-45BA-BDE5-DBE4-AF250F997EAD}"/>
              </a:ext>
            </a:extLst>
          </p:cNvPr>
          <p:cNvSpPr txBox="1">
            <a:spLocks/>
          </p:cNvSpPr>
          <p:nvPr/>
        </p:nvSpPr>
        <p:spPr>
          <a:xfrm>
            <a:off x="2976209" y="223101"/>
            <a:ext cx="8792794"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PRINCIPAIS REFERÊNCIAS BIBLIOGRÁFICAS</a:t>
            </a:r>
          </a:p>
        </p:txBody>
      </p:sp>
      <p:sp>
        <p:nvSpPr>
          <p:cNvPr id="6" name="Espaço Reservado para Conteúdo 2">
            <a:extLst>
              <a:ext uri="{FF2B5EF4-FFF2-40B4-BE49-F238E27FC236}">
                <a16:creationId xmlns:a16="http://schemas.microsoft.com/office/drawing/2014/main" id="{4DD0F0A4-B47D-C644-6C97-8E4A24BAE0FE}"/>
              </a:ext>
            </a:extLst>
          </p:cNvPr>
          <p:cNvSpPr txBox="1">
            <a:spLocks/>
          </p:cNvSpPr>
          <p:nvPr/>
        </p:nvSpPr>
        <p:spPr>
          <a:xfrm>
            <a:off x="269724" y="1128912"/>
            <a:ext cx="11803006" cy="53381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1900" dirty="0"/>
              <a:t>CONSELHO NACIONAL DO MEIO AMBIENTE (Brasil). </a:t>
            </a:r>
            <a:r>
              <a:rPr lang="pt-BR" sz="1900" b="1" dirty="0"/>
              <a:t>Resolução CONAMA nº 316, de 29 de outubro de 2002.</a:t>
            </a:r>
            <a:r>
              <a:rPr lang="pt-BR" sz="1900" dirty="0"/>
              <a:t> Dispõe sobre procedimentos e critérios para o funcionamento de sistemas de tratamento térmico de resíduos. Brasília, DF: Diário Oficial da União, 20 de novembro de 2002. Disponível em: </a:t>
            </a:r>
            <a:r>
              <a:rPr lang="pt-BR" sz="1900" dirty="0">
                <a:hlinkClick r:id="rId4"/>
              </a:rPr>
              <a:t>https://www.ipaam.am.gov.br/</a:t>
            </a:r>
            <a:r>
              <a:rPr lang="pt-BR" sz="1900" dirty="0" err="1">
                <a:hlinkClick r:id="rId4"/>
              </a:rPr>
              <a:t>wp-content</a:t>
            </a:r>
            <a:r>
              <a:rPr lang="pt-BR" sz="1900" dirty="0">
                <a:hlinkClick r:id="rId4"/>
              </a:rPr>
              <a:t>/uploads/2021/01/Conama-316-02-Tratamento-T%C3%A9rmico-de-Res%C3%ADduos.pdf</a:t>
            </a:r>
            <a:r>
              <a:rPr lang="pt-BR" sz="1900" dirty="0"/>
              <a:t>. Acesso em: 05 dez. 2025.</a:t>
            </a:r>
          </a:p>
          <a:p>
            <a:pPr algn="l"/>
            <a:r>
              <a:rPr lang="pt-BR" sz="1900" dirty="0"/>
              <a:t>INSTITUTO BRASILEIRO DO MEIO AMBIENTE E DOS RECURSOS NATURAIS RENOVÁVEIS - IBAMA. </a:t>
            </a:r>
            <a:r>
              <a:rPr lang="pt-BR" sz="1900" b="1" dirty="0"/>
              <a:t>Instrução Normativa 13, de 18 de dezembro de 2012.</a:t>
            </a:r>
            <a:r>
              <a:rPr lang="pt-BR" sz="1900" dirty="0"/>
              <a:t> Publica a Lista Brasileira de Resíduos Sólidos, a qual será utilizada pelo Cadastro Técnico Federal de Atividades Potencialmente Poluidoras ou Utilizadoras de Recursos Ambientais, pelo Cadastro Técnico Federal de Atividades e Instrumentos de Defesa Ambiental e pelo Cadastro Nacional de Operadores de Resíduos Perigosos, bem como por futuros sistemas informatizados do Ibama que possam vir a tratar de resíduos sólidos. Disponível em: </a:t>
            </a:r>
            <a:r>
              <a:rPr lang="pt-BR" sz="1900" dirty="0">
                <a:hlinkClick r:id="rId5"/>
              </a:rPr>
              <a:t>https://www.ibama.gov.br/</a:t>
            </a:r>
            <a:r>
              <a:rPr lang="pt-BR" sz="1900" dirty="0" err="1">
                <a:hlinkClick r:id="rId5"/>
              </a:rPr>
              <a:t>component</a:t>
            </a:r>
            <a:r>
              <a:rPr lang="pt-BR" sz="1900" dirty="0">
                <a:hlinkClick r:id="rId5"/>
              </a:rPr>
              <a:t>/</a:t>
            </a:r>
            <a:r>
              <a:rPr lang="pt-BR" sz="1900" dirty="0" err="1">
                <a:hlinkClick r:id="rId5"/>
              </a:rPr>
              <a:t>legislacao</a:t>
            </a:r>
            <a:r>
              <a:rPr lang="pt-BR" sz="1900" dirty="0">
                <a:hlinkClick r:id="rId5"/>
              </a:rPr>
              <a:t>/?</a:t>
            </a:r>
            <a:r>
              <a:rPr lang="pt-BR" sz="1900" dirty="0" err="1">
                <a:hlinkClick r:id="rId5"/>
              </a:rPr>
              <a:t>view</a:t>
            </a:r>
            <a:r>
              <a:rPr lang="pt-BR" sz="1900" dirty="0">
                <a:hlinkClick r:id="rId5"/>
              </a:rPr>
              <a:t>=</a:t>
            </a:r>
            <a:r>
              <a:rPr lang="pt-BR" sz="1900" dirty="0" err="1">
                <a:hlinkClick r:id="rId5"/>
              </a:rPr>
              <a:t>legislacao&amp;force</a:t>
            </a:r>
            <a:r>
              <a:rPr lang="pt-BR" sz="1900" dirty="0">
                <a:hlinkClick r:id="rId5"/>
              </a:rPr>
              <a:t>=1&amp;legislacao=128945</a:t>
            </a:r>
            <a:r>
              <a:rPr lang="pt-BR" sz="1900" dirty="0"/>
              <a:t>.</a:t>
            </a:r>
          </a:p>
          <a:p>
            <a:pPr algn="l"/>
            <a:r>
              <a:rPr lang="pt-BR" sz="1900" dirty="0"/>
              <a:t>MINAS GERAIS. </a:t>
            </a:r>
            <a:r>
              <a:rPr lang="pt-BR" sz="1900" b="1" dirty="0"/>
              <a:t>Decreto nº 48.706, de 25/10/2023. </a:t>
            </a:r>
            <a:r>
              <a:rPr lang="pt-BR" sz="1900" dirty="0"/>
              <a:t>Dispõe sobre a organização da Secretaria de Estado de Meio Ambiente e Desenvolvimento Sustentável e dá outras providências. Disponível em: </a:t>
            </a:r>
            <a:r>
              <a:rPr lang="pt-BR" sz="1900" dirty="0">
                <a:hlinkClick r:id="rId6"/>
              </a:rPr>
              <a:t>https://www.almg.gov.br/</a:t>
            </a:r>
            <a:r>
              <a:rPr lang="pt-BR" sz="1900" dirty="0" err="1">
                <a:hlinkClick r:id="rId6"/>
              </a:rPr>
              <a:t>legislacao</a:t>
            </a:r>
            <a:r>
              <a:rPr lang="pt-BR" sz="1900" dirty="0">
                <a:hlinkClick r:id="rId6"/>
              </a:rPr>
              <a:t>-mineira/texto/DEC/48706/2023/</a:t>
            </a:r>
            <a:r>
              <a:rPr lang="pt-BR" sz="1900" dirty="0"/>
              <a:t>. Acesso em: 13 nov. 2023.</a:t>
            </a:r>
          </a:p>
          <a:p>
            <a:pPr algn="l"/>
            <a:r>
              <a:rPr lang="pt-BR" sz="1900" dirty="0"/>
              <a:t>MINAS GERAIS. </a:t>
            </a:r>
            <a:r>
              <a:rPr lang="pt-BR" sz="1900" b="1" dirty="0"/>
              <a:t>Decreto nº 48.707, de 25/10/2023. </a:t>
            </a:r>
            <a:r>
              <a:rPr lang="pt-BR" sz="1900" dirty="0"/>
              <a:t>Contém o Estatuto da Fundação Estadual do Meio Ambiente e dá outras providências. Disponível em: </a:t>
            </a:r>
            <a:r>
              <a:rPr lang="pt-BR" sz="1900" dirty="0">
                <a:hlinkClick r:id="rId7"/>
              </a:rPr>
              <a:t>https://www.almg.gov.br/</a:t>
            </a:r>
            <a:r>
              <a:rPr lang="pt-BR" sz="1900" dirty="0" err="1">
                <a:hlinkClick r:id="rId7"/>
              </a:rPr>
              <a:t>legislacao</a:t>
            </a:r>
            <a:r>
              <a:rPr lang="pt-BR" sz="1900" dirty="0">
                <a:hlinkClick r:id="rId7"/>
              </a:rPr>
              <a:t>-mineira/texto/DEC/48707/2023/</a:t>
            </a:r>
            <a:r>
              <a:rPr lang="pt-BR" sz="1900" dirty="0"/>
              <a:t>. Acesso em: 13 nov. 2023. </a:t>
            </a:r>
          </a:p>
          <a:p>
            <a:pPr algn="l"/>
            <a:endParaRPr lang="pt-BR" sz="1900" dirty="0"/>
          </a:p>
        </p:txBody>
      </p:sp>
    </p:spTree>
    <p:extLst>
      <p:ext uri="{BB962C8B-B14F-4D97-AF65-F5344CB8AC3E}">
        <p14:creationId xmlns:p14="http://schemas.microsoft.com/office/powerpoint/2010/main" val="37411687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D1146-0EF8-B6E5-905E-FBEA49EFA708}"/>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BD16CABC-F01C-B75B-C102-777E3898A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19DF8264-BC99-6DDA-2537-09B882A68989}"/>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3D62AA03-1DD0-A468-1120-5971FC73D413}"/>
              </a:ext>
            </a:extLst>
          </p:cNvPr>
          <p:cNvSpPr txBox="1">
            <a:spLocks/>
          </p:cNvSpPr>
          <p:nvPr/>
        </p:nvSpPr>
        <p:spPr>
          <a:xfrm>
            <a:off x="2976209" y="223101"/>
            <a:ext cx="8792794"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PRINCIPAIS REFERÊNCIAS BIBLIOGRÁFICAS</a:t>
            </a:r>
          </a:p>
        </p:txBody>
      </p:sp>
      <p:sp>
        <p:nvSpPr>
          <p:cNvPr id="6" name="Espaço Reservado para Conteúdo 2">
            <a:extLst>
              <a:ext uri="{FF2B5EF4-FFF2-40B4-BE49-F238E27FC236}">
                <a16:creationId xmlns:a16="http://schemas.microsoft.com/office/drawing/2014/main" id="{D78ED547-1BD2-8FFB-76C1-7D4101F91DFA}"/>
              </a:ext>
            </a:extLst>
          </p:cNvPr>
          <p:cNvSpPr txBox="1">
            <a:spLocks/>
          </p:cNvSpPr>
          <p:nvPr/>
        </p:nvSpPr>
        <p:spPr>
          <a:xfrm>
            <a:off x="269724" y="1155416"/>
            <a:ext cx="11803006" cy="571320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BR" sz="1900" dirty="0"/>
              <a:t>MINAS GERAIS. </a:t>
            </a:r>
            <a:r>
              <a:rPr lang="pt-BR" sz="1900" b="1" dirty="0"/>
              <a:t>Lei nº 18.031, de 12 de janeiro de 2009</a:t>
            </a:r>
            <a:r>
              <a:rPr lang="pt-BR" sz="1900" dirty="0"/>
              <a:t>. Dispõe sobre a Política Estadual Resíduos Sólidos. Disponível em: </a:t>
            </a:r>
            <a:r>
              <a:rPr lang="pt-BR" sz="1900" dirty="0">
                <a:hlinkClick r:id="rId4"/>
              </a:rPr>
              <a:t>https://www.almg.gov.br/</a:t>
            </a:r>
            <a:r>
              <a:rPr lang="pt-BR" sz="1900" dirty="0" err="1">
                <a:hlinkClick r:id="rId4"/>
              </a:rPr>
              <a:t>legislacao</a:t>
            </a:r>
            <a:r>
              <a:rPr lang="pt-BR" sz="1900" dirty="0">
                <a:hlinkClick r:id="rId4"/>
              </a:rPr>
              <a:t>-mineira/LEI/18031/2009/</a:t>
            </a:r>
            <a:r>
              <a:rPr lang="pt-BR" sz="1900" dirty="0"/>
              <a:t>. Acesso em: 05 dez. 2025.</a:t>
            </a:r>
          </a:p>
          <a:p>
            <a:pPr algn="l"/>
            <a:r>
              <a:rPr lang="pt-BR" sz="1900" dirty="0"/>
              <a:t>Ministério da Saúde</a:t>
            </a:r>
            <a:r>
              <a:rPr lang="pt-BR" sz="1900" b="1" dirty="0"/>
              <a:t>. Classificação de risco dos agentes biológicos</a:t>
            </a:r>
            <a:r>
              <a:rPr lang="pt-BR" sz="1900" dirty="0"/>
              <a:t>. 3. ed. Brasília: Ministério da Saúde, 2010. Disponível em: </a:t>
            </a:r>
            <a:r>
              <a:rPr lang="pt-BR" sz="1900" dirty="0">
                <a:hlinkClick r:id="rId5"/>
              </a:rPr>
              <a:t>https://bvsms.saude.gov.br/</a:t>
            </a:r>
            <a:r>
              <a:rPr lang="pt-BR" sz="1900" dirty="0" err="1">
                <a:hlinkClick r:id="rId5"/>
              </a:rPr>
              <a:t>bvs</a:t>
            </a:r>
            <a:r>
              <a:rPr lang="pt-BR" sz="1900" dirty="0">
                <a:hlinkClick r:id="rId5"/>
              </a:rPr>
              <a:t>/</a:t>
            </a:r>
            <a:r>
              <a:rPr lang="pt-BR" sz="1900" dirty="0" err="1">
                <a:hlinkClick r:id="rId5"/>
              </a:rPr>
              <a:t>publicacoes</a:t>
            </a:r>
            <a:r>
              <a:rPr lang="pt-BR" sz="1900" dirty="0">
                <a:hlinkClick r:id="rId5"/>
              </a:rPr>
              <a:t>/classificacao_risco_agentes_biologicos_3ed.pdf</a:t>
            </a:r>
            <a:r>
              <a:rPr lang="pt-BR" sz="1900" dirty="0"/>
              <a:t>. Acesso em: 05 dez. 2025.</a:t>
            </a:r>
          </a:p>
          <a:p>
            <a:pPr algn="l"/>
            <a:r>
              <a:rPr lang="pt-BR" sz="1900" dirty="0"/>
              <a:t>SECRETARIA DE ESTADO DE MEIO AMBIENTE E DESENVOLVIMENTO SUSTENTÁVEL DE MINAS GERAIS - SEMAD. </a:t>
            </a:r>
            <a:r>
              <a:rPr lang="pt-BR" sz="1900" b="1" dirty="0"/>
              <a:t>Panoramas sobre a destinação de resíduos com base do Sistema MTR-MG</a:t>
            </a:r>
            <a:r>
              <a:rPr lang="pt-BR" sz="1900" dirty="0"/>
              <a:t>. Disponível em: </a:t>
            </a:r>
            <a:r>
              <a:rPr lang="pt-BR" sz="1900" dirty="0">
                <a:hlinkClick r:id="rId6"/>
              </a:rPr>
              <a:t>https://meioambiente.mg.gov.br/web/</a:t>
            </a:r>
            <a:r>
              <a:rPr lang="pt-BR" sz="1900" dirty="0" err="1">
                <a:hlinkClick r:id="rId6"/>
              </a:rPr>
              <a:t>semad</a:t>
            </a:r>
            <a:r>
              <a:rPr lang="pt-BR" sz="1900" dirty="0">
                <a:hlinkClick r:id="rId6"/>
              </a:rPr>
              <a:t>/</a:t>
            </a:r>
            <a:r>
              <a:rPr lang="pt-BR" sz="1900" dirty="0" err="1">
                <a:hlinkClick r:id="rId6"/>
              </a:rPr>
              <a:t>relatorios</a:t>
            </a:r>
            <a:r>
              <a:rPr lang="pt-BR" sz="1900" dirty="0">
                <a:hlinkClick r:id="rId6"/>
              </a:rPr>
              <a:t>-</a:t>
            </a:r>
            <a:r>
              <a:rPr lang="pt-BR" sz="1900" dirty="0"/>
              <a:t>. Acesso em: 05 dez. 2025.</a:t>
            </a:r>
          </a:p>
          <a:p>
            <a:pPr algn="l"/>
            <a:r>
              <a:rPr lang="pt-BR" sz="1900" dirty="0"/>
              <a:t>SECRETARIA DE ESTADO DE MEIO AMBIENTE E DESENVOLVIMENTO SUSTENTÁVEL DE MINAS GERAIS - SEMAD. </a:t>
            </a:r>
            <a:r>
              <a:rPr lang="pt-BR" sz="1900" b="1" dirty="0"/>
              <a:t>Comunicado sobre o Sistema MTR-MG nº 32/2021 (14-01-2022)</a:t>
            </a:r>
            <a:r>
              <a:rPr lang="pt-BR" sz="1900" dirty="0"/>
              <a:t>. Belo Horizonte, 14 jan. 2022. Disponível em: </a:t>
            </a:r>
            <a:r>
              <a:rPr lang="pt-BR" sz="1900" dirty="0">
                <a:hlinkClick r:id="rId7">
                  <a:extLst>
                    <a:ext uri="{A12FA001-AC4F-418D-AE19-62706E023703}">
                      <ahyp:hlinkClr xmlns:ahyp="http://schemas.microsoft.com/office/drawing/2018/hyperlinkcolor" val="tx"/>
                    </a:ext>
                  </a:extLst>
                </a:hlinkClick>
              </a:rPr>
              <a:t>https://meioambiente.mg.gov.br/</a:t>
            </a:r>
            <a:r>
              <a:rPr lang="pt-BR" sz="1900" dirty="0" err="1">
                <a:hlinkClick r:id="rId7">
                  <a:extLst>
                    <a:ext uri="{A12FA001-AC4F-418D-AE19-62706E023703}">
                      <ahyp:hlinkClr xmlns:ahyp="http://schemas.microsoft.com/office/drawing/2018/hyperlinkcolor" val="tx"/>
                    </a:ext>
                  </a:extLst>
                </a:hlinkClick>
              </a:rPr>
              <a:t>documents</a:t>
            </a:r>
            <a:r>
              <a:rPr lang="pt-BR" sz="1900" dirty="0">
                <a:hlinkClick r:id="rId7">
                  <a:extLst>
                    <a:ext uri="{A12FA001-AC4F-418D-AE19-62706E023703}">
                      <ahyp:hlinkClr xmlns:ahyp="http://schemas.microsoft.com/office/drawing/2018/hyperlinkcolor" val="tx"/>
                    </a:ext>
                  </a:extLst>
                </a:hlinkClick>
              </a:rPr>
              <a:t>/38374/7317689/Comunicado_32_MTR_-_14-01-2022_-_Erro_ao_informar_Triagem_e_Tranbordo_e_na_verdade_ser_AT/ea4a3b56-cec1-ec00-32f7-27062b32605c</a:t>
            </a:r>
            <a:r>
              <a:rPr lang="pt-BR" sz="1900" dirty="0"/>
              <a:t>. Acesso em: 05 dez. 2025.</a:t>
            </a:r>
          </a:p>
          <a:p>
            <a:pPr algn="l"/>
            <a:r>
              <a:rPr lang="pt-BR" sz="1900" dirty="0"/>
              <a:t> </a:t>
            </a:r>
          </a:p>
          <a:p>
            <a:pPr algn="l"/>
            <a:endParaRPr lang="pt-BR" sz="1900" dirty="0"/>
          </a:p>
        </p:txBody>
      </p:sp>
    </p:spTree>
    <p:extLst>
      <p:ext uri="{BB962C8B-B14F-4D97-AF65-F5344CB8AC3E}">
        <p14:creationId xmlns:p14="http://schemas.microsoft.com/office/powerpoint/2010/main" val="3652470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791F0-AF00-8E60-A060-212852BE5BE9}"/>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E98D5323-CFDB-BE77-B444-FF487DCA9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3BB7065B-E8B4-9B92-1747-173B57E6C620}"/>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27C1F838-EC23-6045-CBA0-F3347F098090}"/>
              </a:ext>
            </a:extLst>
          </p:cNvPr>
          <p:cNvSpPr txBox="1">
            <a:spLocks/>
          </p:cNvSpPr>
          <p:nvPr/>
        </p:nvSpPr>
        <p:spPr>
          <a:xfrm>
            <a:off x="2976209" y="190443"/>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6" name="Título 1">
            <a:extLst>
              <a:ext uri="{FF2B5EF4-FFF2-40B4-BE49-F238E27FC236}">
                <a16:creationId xmlns:a16="http://schemas.microsoft.com/office/drawing/2014/main" id="{9CD94553-6FF0-E4B5-F345-5DCC96D426E2}"/>
              </a:ext>
            </a:extLst>
          </p:cNvPr>
          <p:cNvSpPr txBox="1">
            <a:spLocks/>
          </p:cNvSpPr>
          <p:nvPr/>
        </p:nvSpPr>
        <p:spPr>
          <a:xfrm>
            <a:off x="385336" y="7811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Sistema MTR-MG</a:t>
            </a:r>
          </a:p>
        </p:txBody>
      </p:sp>
      <p:sp>
        <p:nvSpPr>
          <p:cNvPr id="3" name="Espaço Reservado para Conteúdo 2">
            <a:extLst>
              <a:ext uri="{FF2B5EF4-FFF2-40B4-BE49-F238E27FC236}">
                <a16:creationId xmlns:a16="http://schemas.microsoft.com/office/drawing/2014/main" id="{489A248E-FE33-52F6-F8E8-8CFAFE7519C5}"/>
              </a:ext>
            </a:extLst>
          </p:cNvPr>
          <p:cNvSpPr txBox="1">
            <a:spLocks/>
          </p:cNvSpPr>
          <p:nvPr/>
        </p:nvSpPr>
        <p:spPr bwMode="auto">
          <a:xfrm>
            <a:off x="439737" y="1582017"/>
            <a:ext cx="1132926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buFont typeface="Arial" panose="020B0604020202020204" pitchFamily="34" charset="0"/>
              <a:buChar char="•"/>
            </a:pPr>
            <a:r>
              <a:rPr lang="pt-BR" altLang="pt-BR" sz="2200" dirty="0">
                <a:latin typeface="Calibri" pitchFamily="34" charset="0"/>
                <a:cs typeface="Arial" panose="020B0604020202020204" pitchFamily="34" charset="0"/>
              </a:rPr>
              <a:t>Sistema online de uso gratuito que permite o controle do fluxo de resíduos sólidos e de rejeitos no estado de Minas Gerais, desde a geração até a destinação final, pelos órgãos do Sistema Estadual de Meio Ambiente e Recursos Hídricos – </a:t>
            </a:r>
            <a:r>
              <a:rPr lang="pt-BR" altLang="pt-BR" sz="2200" dirty="0" err="1">
                <a:latin typeface="Calibri" pitchFamily="34" charset="0"/>
                <a:cs typeface="Arial" panose="020B0604020202020204" pitchFamily="34" charset="0"/>
              </a:rPr>
              <a:t>Sisema</a:t>
            </a:r>
            <a:r>
              <a:rPr lang="pt-BR" altLang="pt-BR" sz="2200" dirty="0">
                <a:latin typeface="Calibri" pitchFamily="34" charset="0"/>
                <a:cs typeface="Arial" panose="020B0604020202020204" pitchFamily="34" charset="0"/>
              </a:rPr>
              <a:t> e outros órgãos de controle.</a:t>
            </a:r>
          </a:p>
          <a:p>
            <a:pPr marL="342900" indent="-342900" algn="just">
              <a:buFont typeface="Arial" panose="020B0604020202020204" pitchFamily="34" charset="0"/>
              <a:buChar char="•"/>
            </a:pPr>
            <a:r>
              <a:rPr lang="pt-BR" altLang="pt-BR" sz="2200" dirty="0">
                <a:latin typeface="Calibri" pitchFamily="34" charset="0"/>
                <a:cs typeface="Arial" panose="020B0604020202020204" pitchFamily="34" charset="0"/>
              </a:rPr>
              <a:t>Instituído pela Deliberação Normativa (DN) COPAM nº 232, de 27 de fevereiro de 2019.</a:t>
            </a:r>
          </a:p>
          <a:p>
            <a:pPr marL="342900" indent="-342900" algn="just">
              <a:buFont typeface="Arial" panose="020B0604020202020204" pitchFamily="34" charset="0"/>
              <a:buChar char="•"/>
            </a:pPr>
            <a:r>
              <a:rPr lang="pt-BR" altLang="pt-BR" sz="2200" dirty="0">
                <a:latin typeface="Calibri" pitchFamily="34" charset="0"/>
                <a:cs typeface="Arial" panose="020B0604020202020204" pitchFamily="34" charset="0"/>
              </a:rPr>
              <a:t>Documentos emitidos por meio do Sistema MTR:</a:t>
            </a:r>
          </a:p>
          <a:p>
            <a:pPr marL="685800" lvl="1" indent="-342900" algn="just">
              <a:buFontTx/>
              <a:buChar char="-"/>
            </a:pPr>
            <a:r>
              <a:rPr lang="pt-BR" altLang="pt-BR" sz="2000" b="1" dirty="0">
                <a:solidFill>
                  <a:srgbClr val="006666"/>
                </a:solidFill>
                <a:latin typeface="Calibri" panose="020F0502020204030204" pitchFamily="34" charset="0"/>
                <a:ea typeface="Calibri" panose="020F0502020204030204" pitchFamily="34" charset="0"/>
                <a:cs typeface="Calibri" panose="020F0502020204030204" pitchFamily="34" charset="0"/>
              </a:rPr>
              <a:t>Manifesto de Transporte de Resíduos (MTR)</a:t>
            </a:r>
            <a:r>
              <a:rPr lang="pt-BR" altLang="pt-BR" sz="2000" dirty="0">
                <a:latin typeface="Calibri" pitchFamily="34" charset="0"/>
                <a:cs typeface="Arial" panose="020B0604020202020204" pitchFamily="34" charset="0"/>
              </a:rPr>
              <a:t>: documento emitido pelo gerador, no qual são declaradas informações sobre o resíduo ou rejeito, bem como os dados do gerador, do transportador e do destinador – obrigatório seu porte no veículo durante o percurso do resíduo ou do rejeito.</a:t>
            </a:r>
          </a:p>
          <a:p>
            <a:pPr marL="685800" lvl="1" indent="-342900" algn="just">
              <a:buFontTx/>
              <a:buChar char="-"/>
            </a:pPr>
            <a:r>
              <a:rPr lang="pt-BR" altLang="pt-BR" sz="2000" b="1" dirty="0">
                <a:solidFill>
                  <a:srgbClr val="006666"/>
                </a:solidFill>
                <a:latin typeface="Calibri" panose="020F0502020204030204" pitchFamily="34" charset="0"/>
                <a:ea typeface="Calibri" panose="020F0502020204030204" pitchFamily="34" charset="0"/>
                <a:cs typeface="Calibri" panose="020F0502020204030204" pitchFamily="34" charset="0"/>
              </a:rPr>
              <a:t>Certificado de Destinação Final – CDF: </a:t>
            </a:r>
            <a:r>
              <a:rPr lang="pt-BR" altLang="pt-BR" sz="2000" dirty="0">
                <a:latin typeface="Calibri" pitchFamily="34" charset="0"/>
                <a:cs typeface="Arial" panose="020B0604020202020204" pitchFamily="34" charset="0"/>
              </a:rPr>
              <a:t>documento emitido pelo destinador, em nome do gerador, para atestar a destinação, final ou intermediária, dada aos resíduos sólidos ou aos rejeitos recebidos.</a:t>
            </a:r>
          </a:p>
          <a:p>
            <a:pPr marL="685800" lvl="1" indent="-342900" algn="just">
              <a:buFontTx/>
              <a:buChar char="-"/>
            </a:pPr>
            <a:r>
              <a:rPr lang="pt-BR" altLang="pt-BR" sz="2000" b="1" dirty="0">
                <a:solidFill>
                  <a:srgbClr val="006666"/>
                </a:solidFill>
                <a:latin typeface="Calibri" panose="020F0502020204030204" pitchFamily="34" charset="0"/>
                <a:ea typeface="Calibri" panose="020F0502020204030204" pitchFamily="34" charset="0"/>
                <a:cs typeface="Calibri" panose="020F0502020204030204" pitchFamily="34" charset="0"/>
              </a:rPr>
              <a:t>Declaração de Movimentação de Resíduos – DMR: </a:t>
            </a:r>
            <a:r>
              <a:rPr lang="pt-BR" altLang="pt-BR" sz="2000" dirty="0">
                <a:latin typeface="Calibri" pitchFamily="34" charset="0"/>
                <a:cs typeface="Arial" panose="020B0604020202020204" pitchFamily="34" charset="0"/>
              </a:rPr>
              <a:t>documento emitido semestralmente pelos geradores e destinadores, passíveis de licenciamento ambiental e localizados em Minas Gerais, para consolidar o registro das respectivas operações realizadas com resíduos sólidos e rejeitos no período.</a:t>
            </a:r>
          </a:p>
          <a:p>
            <a:pPr lvl="1" algn="just"/>
            <a:endParaRPr lang="pt-BR" altLang="pt-BR" sz="2200" dirty="0">
              <a:latin typeface="Calibri"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80730707-2B10-B800-5489-91ABA3DAF4FF}"/>
              </a:ext>
            </a:extLst>
          </p:cNvPr>
          <p:cNvSpPr txBox="1"/>
          <p:nvPr/>
        </p:nvSpPr>
        <p:spPr>
          <a:xfrm>
            <a:off x="2348348" y="5777345"/>
            <a:ext cx="9840191" cy="769441"/>
          </a:xfrm>
          <a:prstGeom prst="rect">
            <a:avLst/>
          </a:prstGeom>
          <a:noFill/>
        </p:spPr>
        <p:txBody>
          <a:bodyPr wrap="square" rtlCol="0">
            <a:spAutoFit/>
          </a:bodyPr>
          <a:lstStyle/>
          <a:p>
            <a:r>
              <a:rPr lang="pt-BR" sz="2200" b="1" dirty="0">
                <a:solidFill>
                  <a:srgbClr val="008080"/>
                </a:solidFill>
                <a:latin typeface="Calibri" pitchFamily="34" charset="0"/>
              </a:rPr>
              <a:t>Rastreabilidade dos resíduos gerados e/ou destinados no estado e </a:t>
            </a:r>
            <a:r>
              <a:rPr lang="pt-BR" altLang="pt-BR" sz="2200" b="1" dirty="0">
                <a:solidFill>
                  <a:srgbClr val="008080"/>
                </a:solidFill>
                <a:latin typeface="Calibri" pitchFamily="34" charset="0"/>
              </a:rPr>
              <a:t>produção de relatórios gerenciais a partir dos dados inseridos pelos usuários</a:t>
            </a:r>
            <a:endParaRPr lang="pt-BR" sz="2200" b="1" dirty="0">
              <a:solidFill>
                <a:srgbClr val="008080"/>
              </a:solidFill>
              <a:latin typeface="Calibri" pitchFamily="34" charset="0"/>
            </a:endParaRPr>
          </a:p>
        </p:txBody>
      </p:sp>
      <p:sp>
        <p:nvSpPr>
          <p:cNvPr id="13" name="Seta: Dobrada para Cima 12">
            <a:extLst>
              <a:ext uri="{FF2B5EF4-FFF2-40B4-BE49-F238E27FC236}">
                <a16:creationId xmlns:a16="http://schemas.microsoft.com/office/drawing/2014/main" id="{BCD009C0-1427-48FF-1C7D-539E61C2E1FA}"/>
              </a:ext>
            </a:extLst>
          </p:cNvPr>
          <p:cNvSpPr/>
          <p:nvPr/>
        </p:nvSpPr>
        <p:spPr>
          <a:xfrm rot="5400000">
            <a:off x="1589810" y="5860473"/>
            <a:ext cx="452002" cy="514351"/>
          </a:xfrm>
          <a:prstGeom prst="bentUpArrow">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82347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4299B-7B04-B5E2-D9EB-B33B6688D819}"/>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C2F08F3D-6468-D712-6F40-A1C4F2F18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5C53B83F-1337-F4B8-47FD-E4493EC728AF}"/>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1F6BC9BC-149B-00FA-A07C-4ABC3A438549}"/>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D71AF630-D166-6683-E1F5-677E4E6F055C}"/>
              </a:ext>
            </a:extLst>
          </p:cNvPr>
          <p:cNvSpPr txBox="1">
            <a:spLocks/>
          </p:cNvSpPr>
          <p:nvPr/>
        </p:nvSpPr>
        <p:spPr bwMode="auto">
          <a:xfrm>
            <a:off x="439737" y="1582017"/>
            <a:ext cx="1132926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buFont typeface="Arial" panose="020B0604020202020204" pitchFamily="34" charset="0"/>
              <a:buChar char="•"/>
            </a:pPr>
            <a:r>
              <a:rPr lang="pt-BR" sz="2400" dirty="0">
                <a:latin typeface="Calibri" pitchFamily="34" charset="0"/>
                <a:cs typeface="Arial" panose="020B0604020202020204" pitchFamily="34" charset="0"/>
              </a:rPr>
              <a:t>Os relatórios e listagens sobre os resíduos movimentados, produzidos com base nos dados que os usuários informam nos documentos emitidos por meio do sistema, podem ser acessados por uma interface diferente do acesso efetuado pelos usuários de que trata a DN COPAM 232/2019, específica para os servidores da Feam, Semad e técnicos de outros órgãos públicos, como Prefeituras (perfil técnico).</a:t>
            </a:r>
          </a:p>
          <a:p>
            <a:pPr marL="342900" indent="-342900" algn="just">
              <a:buFont typeface="Arial" panose="020B0604020202020204" pitchFamily="34" charset="0"/>
              <a:buChar char="•"/>
            </a:pPr>
            <a:r>
              <a:rPr lang="pt-BR" altLang="pt-BR" sz="2400" dirty="0">
                <a:latin typeface="Calibri" pitchFamily="34" charset="0"/>
                <a:cs typeface="Arial" panose="020B0604020202020204" pitchFamily="34" charset="0"/>
              </a:rPr>
              <a:t>A maioria dos relatórios gerenciais disponíveis no Sistema baseiam-se nas informações inseridas nos MTRs emitidos e recebidos e nas DMRs enviadas pelos usuários, incluindo os dados sobre os resíduos passíveis de emissão de MTR para seu transporte conforme disposto na DN COPAM nº 232/2019. </a:t>
            </a:r>
          </a:p>
          <a:p>
            <a:pPr marL="342900" indent="-342900" algn="just">
              <a:buFont typeface="Arial" panose="020B0604020202020204" pitchFamily="34" charset="0"/>
              <a:buChar char="•"/>
            </a:pPr>
            <a:r>
              <a:rPr lang="pt-BR" altLang="pt-BR" sz="2400" dirty="0">
                <a:latin typeface="Calibri" pitchFamily="34" charset="0"/>
                <a:cs typeface="Arial" panose="020B0604020202020204" pitchFamily="34" charset="0"/>
              </a:rPr>
              <a:t>O sistema possui 40 relatórios que são apresentados em listas e/ou gráficos, podendo o arquivo ser emitido em formato PDF ou em Excel.</a:t>
            </a:r>
          </a:p>
          <a:p>
            <a:pPr marL="342900" indent="-342900" algn="just">
              <a:buFont typeface="Arial" panose="020B0604020202020204" pitchFamily="34" charset="0"/>
              <a:buChar char="•"/>
            </a:pPr>
            <a:r>
              <a:rPr lang="pt-BR" altLang="pt-BR" sz="2400" dirty="0">
                <a:latin typeface="Calibri" pitchFamily="34" charset="0"/>
                <a:cs typeface="Arial" panose="020B0604020202020204" pitchFamily="34" charset="0"/>
              </a:rPr>
              <a:t>Os relatórios são subdivididos em três tipos: “Relatórios MTRs”, “Relatórios DMRs” e “Relatórios Outros”. </a:t>
            </a:r>
          </a:p>
          <a:p>
            <a:pPr lvl="1" algn="just"/>
            <a:endParaRPr lang="pt-BR" altLang="pt-BR" sz="2200" dirty="0">
              <a:latin typeface="Calibri" pitchFamily="34" charset="0"/>
              <a:cs typeface="Arial" panose="020B0604020202020204" pitchFamily="34" charset="0"/>
            </a:endParaRPr>
          </a:p>
        </p:txBody>
      </p:sp>
      <p:sp>
        <p:nvSpPr>
          <p:cNvPr id="4" name="Título 1">
            <a:extLst>
              <a:ext uri="{FF2B5EF4-FFF2-40B4-BE49-F238E27FC236}">
                <a16:creationId xmlns:a16="http://schemas.microsoft.com/office/drawing/2014/main" id="{B2A94F2B-8695-D643-7420-3C708BCF9EAB}"/>
              </a:ext>
            </a:extLst>
          </p:cNvPr>
          <p:cNvSpPr txBox="1">
            <a:spLocks/>
          </p:cNvSpPr>
          <p:nvPr/>
        </p:nvSpPr>
        <p:spPr>
          <a:xfrm>
            <a:off x="385336" y="781167"/>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Sistema MTR-MG</a:t>
            </a:r>
          </a:p>
        </p:txBody>
      </p:sp>
    </p:spTree>
    <p:extLst>
      <p:ext uri="{BB962C8B-B14F-4D97-AF65-F5344CB8AC3E}">
        <p14:creationId xmlns:p14="http://schemas.microsoft.com/office/powerpoint/2010/main" val="1852776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9DF5B-FD98-1FDB-A68C-CD02A18A7A59}"/>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F1748188-B7A4-DE69-49A3-80BFF276F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581C6ABF-AC13-5C74-100D-B22C0D0BB8DC}"/>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2" name="Título 1">
            <a:extLst>
              <a:ext uri="{FF2B5EF4-FFF2-40B4-BE49-F238E27FC236}">
                <a16:creationId xmlns:a16="http://schemas.microsoft.com/office/drawing/2014/main" id="{A91518B4-40E8-A649-671D-6A7CFED3EFC4}"/>
              </a:ext>
            </a:extLst>
          </p:cNvPr>
          <p:cNvSpPr txBox="1">
            <a:spLocks/>
          </p:cNvSpPr>
          <p:nvPr/>
        </p:nvSpPr>
        <p:spPr>
          <a:xfrm>
            <a:off x="2976209" y="223101"/>
            <a:ext cx="8792794" cy="67627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altLang="pt-BR" sz="2800" b="1" dirty="0">
                <a:solidFill>
                  <a:srgbClr val="006666"/>
                </a:solidFill>
                <a:latin typeface="+mn-lt"/>
              </a:rPr>
              <a:t>PANORAMA SOBRE OS RESÍDUOS DE SERVIÇOS DE SAÚDE NO ESTADO DE MINAS GERAIS</a:t>
            </a:r>
          </a:p>
        </p:txBody>
      </p:sp>
      <p:sp>
        <p:nvSpPr>
          <p:cNvPr id="3" name="Espaço Reservado para Conteúdo 2">
            <a:extLst>
              <a:ext uri="{FF2B5EF4-FFF2-40B4-BE49-F238E27FC236}">
                <a16:creationId xmlns:a16="http://schemas.microsoft.com/office/drawing/2014/main" id="{091A0F33-2B5A-A492-532C-1CAACED0D1D9}"/>
              </a:ext>
            </a:extLst>
          </p:cNvPr>
          <p:cNvSpPr txBox="1">
            <a:spLocks/>
          </p:cNvSpPr>
          <p:nvPr/>
        </p:nvSpPr>
        <p:spPr bwMode="auto">
          <a:xfrm>
            <a:off x="439737" y="1515757"/>
            <a:ext cx="11329265"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buFont typeface="Arial" panose="020B0604020202020204" pitchFamily="34" charset="0"/>
              <a:buChar char="•"/>
            </a:pPr>
            <a:r>
              <a:rPr lang="pt-BR" altLang="pt-BR" sz="2300" dirty="0">
                <a:latin typeface="Calibri" pitchFamily="34" charset="0"/>
                <a:cs typeface="Arial" panose="020B0604020202020204" pitchFamily="34" charset="0"/>
              </a:rPr>
              <a:t>Extração dos dados dos RSS movimentados em 2024 com base nos MTRs do Sistema MTR-MG por meio do </a:t>
            </a:r>
            <a:r>
              <a:rPr lang="pt-BR" altLang="pt-BR" sz="2300" b="1" dirty="0">
                <a:latin typeface="Calibri" pitchFamily="34" charset="0"/>
                <a:cs typeface="Arial" panose="020B0604020202020204" pitchFamily="34" charset="0"/>
              </a:rPr>
              <a:t>relatório R31- Relação de Resíduos por Tecnologia de Destinação Final e por Gerador </a:t>
            </a:r>
            <a:r>
              <a:rPr lang="pt-BR" altLang="pt-BR" sz="2300" dirty="0">
                <a:latin typeface="Calibri" pitchFamily="34" charset="0"/>
                <a:cs typeface="Arial" panose="020B0604020202020204" pitchFamily="34" charset="0"/>
              </a:rPr>
              <a:t>, considerando o período de </a:t>
            </a:r>
            <a:r>
              <a:rPr lang="pt-BR" altLang="pt-BR" sz="2300" b="1" dirty="0">
                <a:latin typeface="Calibri" pitchFamily="34" charset="0"/>
                <a:cs typeface="Arial" panose="020B0604020202020204" pitchFamily="34" charset="0"/>
              </a:rPr>
              <a:t>1° de janeiro a 31 de dezembro de 2024</a:t>
            </a:r>
            <a:r>
              <a:rPr lang="pt-BR" altLang="pt-BR" sz="2300" dirty="0">
                <a:latin typeface="Calibri" pitchFamily="34" charset="0"/>
                <a:cs typeface="Arial" panose="020B0604020202020204" pitchFamily="34" charset="0"/>
              </a:rPr>
              <a:t>.</a:t>
            </a:r>
          </a:p>
        </p:txBody>
      </p:sp>
      <p:sp>
        <p:nvSpPr>
          <p:cNvPr id="4" name="Título 1">
            <a:extLst>
              <a:ext uri="{FF2B5EF4-FFF2-40B4-BE49-F238E27FC236}">
                <a16:creationId xmlns:a16="http://schemas.microsoft.com/office/drawing/2014/main" id="{61266429-218E-A195-3479-2F8A839B8E0B}"/>
              </a:ext>
            </a:extLst>
          </p:cNvPr>
          <p:cNvSpPr txBox="1">
            <a:spLocks/>
          </p:cNvSpPr>
          <p:nvPr/>
        </p:nvSpPr>
        <p:spPr>
          <a:xfrm>
            <a:off x="385336" y="728159"/>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Metodologia</a:t>
            </a:r>
          </a:p>
        </p:txBody>
      </p:sp>
      <p:pic>
        <p:nvPicPr>
          <p:cNvPr id="6" name="Imagem 5">
            <a:extLst>
              <a:ext uri="{FF2B5EF4-FFF2-40B4-BE49-F238E27FC236}">
                <a16:creationId xmlns:a16="http://schemas.microsoft.com/office/drawing/2014/main" id="{FB0C1DF4-11A7-EC8A-FBE2-7FD859633D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359" y="2690191"/>
            <a:ext cx="4884143" cy="3957960"/>
          </a:xfrm>
          <a:prstGeom prst="rect">
            <a:avLst/>
          </a:prstGeom>
          <a:ln w="9525">
            <a:solidFill>
              <a:schemeClr val="bg2">
                <a:lumMod val="90000"/>
                <a:lumOff val="10000"/>
              </a:schemeClr>
            </a:solidFill>
            <a:prstDash val="solid"/>
          </a:ln>
        </p:spPr>
      </p:pic>
      <p:sp>
        <p:nvSpPr>
          <p:cNvPr id="7" name="Espaço Reservado para Conteúdo 2">
            <a:extLst>
              <a:ext uri="{FF2B5EF4-FFF2-40B4-BE49-F238E27FC236}">
                <a16:creationId xmlns:a16="http://schemas.microsoft.com/office/drawing/2014/main" id="{32373CA1-5353-7146-8B08-3EDCEC66E7EE}"/>
              </a:ext>
            </a:extLst>
          </p:cNvPr>
          <p:cNvSpPr txBox="1">
            <a:spLocks/>
          </p:cNvSpPr>
          <p:nvPr/>
        </p:nvSpPr>
        <p:spPr bwMode="auto">
          <a:xfrm>
            <a:off x="5975124" y="3094354"/>
            <a:ext cx="5680321" cy="303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buFont typeface="Wingdings" panose="05000000000000000000" pitchFamily="2" charset="2"/>
              <a:buChar char="ü"/>
            </a:pPr>
            <a:r>
              <a:rPr lang="pt-BR" altLang="pt-BR" sz="2300" dirty="0">
                <a:solidFill>
                  <a:schemeClr val="accent1">
                    <a:lumMod val="75000"/>
                  </a:schemeClr>
                </a:solidFill>
                <a:latin typeface="Calibri" pitchFamily="34" charset="0"/>
                <a:cs typeface="Arial" panose="020B0604020202020204" pitchFamily="34" charset="0"/>
              </a:rPr>
              <a:t>Relatório que permite levantamento dos dados para tipos de resíduo específicos, em determinado período, podendo ser inserido um ou mais códigos no campo “Resíduos”.</a:t>
            </a:r>
          </a:p>
          <a:p>
            <a:pPr marL="342900" indent="-342900" algn="just">
              <a:buFont typeface="Wingdings" panose="05000000000000000000" pitchFamily="2" charset="2"/>
              <a:buChar char="ü"/>
            </a:pPr>
            <a:r>
              <a:rPr lang="pt-BR" altLang="pt-BR" sz="2300" dirty="0">
                <a:solidFill>
                  <a:schemeClr val="accent1">
                    <a:lumMod val="75000"/>
                  </a:schemeClr>
                </a:solidFill>
                <a:latin typeface="Calibri" pitchFamily="34" charset="0"/>
                <a:cs typeface="Arial" panose="020B0604020202020204" pitchFamily="34" charset="0"/>
              </a:rPr>
              <a:t>Considera os MTRs efetivamente emitidos e recebidos no período avaliado, portanto desconsiderando MTRs com status de ‘salvo’ e os que foram cancelados.</a:t>
            </a:r>
          </a:p>
        </p:txBody>
      </p:sp>
      <p:pic>
        <p:nvPicPr>
          <p:cNvPr id="11" name="Imagem 10">
            <a:extLst>
              <a:ext uri="{FF2B5EF4-FFF2-40B4-BE49-F238E27FC236}">
                <a16:creationId xmlns:a16="http://schemas.microsoft.com/office/drawing/2014/main" id="{BE9ACA5F-A816-2BA7-9735-9A251BFF7B8C}"/>
              </a:ext>
            </a:extLst>
          </p:cNvPr>
          <p:cNvPicPr>
            <a:picLocks noChangeAspect="1"/>
          </p:cNvPicPr>
          <p:nvPr/>
        </p:nvPicPr>
        <p:blipFill>
          <a:blip r:embed="rId4"/>
          <a:stretch>
            <a:fillRect/>
          </a:stretch>
        </p:blipFill>
        <p:spPr>
          <a:xfrm>
            <a:off x="892811" y="2717169"/>
            <a:ext cx="11021963" cy="4077269"/>
          </a:xfrm>
          <a:prstGeom prst="rect">
            <a:avLst/>
          </a:prstGeom>
        </p:spPr>
      </p:pic>
    </p:spTree>
    <p:extLst>
      <p:ext uri="{BB962C8B-B14F-4D97-AF65-F5344CB8AC3E}">
        <p14:creationId xmlns:p14="http://schemas.microsoft.com/office/powerpoint/2010/main" val="302216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C1632-627F-81FF-9311-5E4FC9C0CD80}"/>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932C870F-46C6-8677-3FCB-A67DE6E5F1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 y="0"/>
            <a:ext cx="12184902" cy="6884126"/>
          </a:xfrm>
          <a:prstGeom prst="rect">
            <a:avLst/>
          </a:prstGeom>
        </p:spPr>
      </p:pic>
      <p:sp>
        <p:nvSpPr>
          <p:cNvPr id="5124" name="Título 3">
            <a:extLst>
              <a:ext uri="{FF2B5EF4-FFF2-40B4-BE49-F238E27FC236}">
                <a16:creationId xmlns:a16="http://schemas.microsoft.com/office/drawing/2014/main" id="{689B79B2-9BB7-25BD-5700-C58C6B1A2E1E}"/>
              </a:ext>
            </a:extLst>
          </p:cNvPr>
          <p:cNvSpPr txBox="1">
            <a:spLocks/>
          </p:cNvSpPr>
          <p:nvPr/>
        </p:nvSpPr>
        <p:spPr bwMode="auto">
          <a:xfrm>
            <a:off x="4387850" y="4649788"/>
            <a:ext cx="5961063"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pt-BR" altLang="pt-BR" sz="2200" b="1">
                <a:solidFill>
                  <a:srgbClr val="006666"/>
                </a:solidFill>
              </a:rPr>
              <a:t>  </a:t>
            </a:r>
            <a:endParaRPr lang="pt-BR" altLang="pt-BR" sz="2200" b="1" dirty="0">
              <a:solidFill>
                <a:srgbClr val="006666"/>
              </a:solidFill>
            </a:endParaRPr>
          </a:p>
        </p:txBody>
      </p:sp>
      <p:sp>
        <p:nvSpPr>
          <p:cNvPr id="3" name="Espaço Reservado para Conteúdo 2">
            <a:extLst>
              <a:ext uri="{FF2B5EF4-FFF2-40B4-BE49-F238E27FC236}">
                <a16:creationId xmlns:a16="http://schemas.microsoft.com/office/drawing/2014/main" id="{510FE5EF-4E42-D2D2-7245-8EE65BC5EC9D}"/>
              </a:ext>
            </a:extLst>
          </p:cNvPr>
          <p:cNvSpPr txBox="1">
            <a:spLocks/>
          </p:cNvSpPr>
          <p:nvPr/>
        </p:nvSpPr>
        <p:spPr bwMode="auto">
          <a:xfrm>
            <a:off x="6695491" y="1515757"/>
            <a:ext cx="5073512"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342900" indent="-342900" algn="just">
              <a:buFont typeface="Arial" panose="020B0604020202020204" pitchFamily="34" charset="0"/>
              <a:buChar char="•"/>
            </a:pPr>
            <a:r>
              <a:rPr lang="pt-BR" sz="2400" dirty="0"/>
              <a:t>Para o levantamento dos RSS movimentados em 2024 foram listados no campo de “Resíduos” todos os grupos e subgrupos definidos da Resolução da Diretoria Colegiada (RDC) ANVISA 222/2018 e os códigos do capítulo 18 da Lista Brasileira de Resíduos (IN 13 2012). </a:t>
            </a:r>
          </a:p>
        </p:txBody>
      </p:sp>
      <p:sp>
        <p:nvSpPr>
          <p:cNvPr id="4" name="Título 1">
            <a:extLst>
              <a:ext uri="{FF2B5EF4-FFF2-40B4-BE49-F238E27FC236}">
                <a16:creationId xmlns:a16="http://schemas.microsoft.com/office/drawing/2014/main" id="{BCA230AF-699A-E9BF-1083-3C0AC800C2BE}"/>
              </a:ext>
            </a:extLst>
          </p:cNvPr>
          <p:cNvSpPr txBox="1">
            <a:spLocks/>
          </p:cNvSpPr>
          <p:nvPr/>
        </p:nvSpPr>
        <p:spPr>
          <a:xfrm>
            <a:off x="385336" y="728159"/>
            <a:ext cx="8516937" cy="6762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BR" altLang="pt-BR" sz="2800" b="1" dirty="0">
                <a:solidFill>
                  <a:srgbClr val="006666"/>
                </a:solidFill>
                <a:latin typeface="+mn-lt"/>
              </a:rPr>
              <a:t>Metodologia</a:t>
            </a:r>
          </a:p>
        </p:txBody>
      </p:sp>
      <p:pic>
        <p:nvPicPr>
          <p:cNvPr id="7" name="Imagem 6">
            <a:extLst>
              <a:ext uri="{FF2B5EF4-FFF2-40B4-BE49-F238E27FC236}">
                <a16:creationId xmlns:a16="http://schemas.microsoft.com/office/drawing/2014/main" id="{450B984B-9102-205A-B582-90A859F865B8}"/>
              </a:ext>
            </a:extLst>
          </p:cNvPr>
          <p:cNvPicPr>
            <a:picLocks noChangeAspect="1"/>
          </p:cNvPicPr>
          <p:nvPr/>
        </p:nvPicPr>
        <p:blipFill>
          <a:blip r:embed="rId3"/>
          <a:stretch>
            <a:fillRect/>
          </a:stretch>
        </p:blipFill>
        <p:spPr>
          <a:xfrm>
            <a:off x="266068" y="45926"/>
            <a:ext cx="5925377" cy="6792273"/>
          </a:xfrm>
          <a:prstGeom prst="rect">
            <a:avLst/>
          </a:prstGeom>
        </p:spPr>
      </p:pic>
    </p:spTree>
    <p:extLst>
      <p:ext uri="{BB962C8B-B14F-4D97-AF65-F5344CB8AC3E}">
        <p14:creationId xmlns:p14="http://schemas.microsoft.com/office/powerpoint/2010/main" val="2423284666"/>
      </p:ext>
    </p:extLst>
  </p:cSld>
  <p:clrMapOvr>
    <a:masterClrMapping/>
  </p:clrMapOvr>
</p:sld>
</file>

<file path=ppt/theme/theme1.xml><?xml version="1.0" encoding="utf-8"?>
<a:theme xmlns:a="http://schemas.openxmlformats.org/drawingml/2006/main" name="Tema1">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C00000"/>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a1" id="{3635D961-792A-4F55-A8C6-D74322CFDD79}" vid="{2383F7D4-7FF0-445D-B79C-6F91D7ED1EF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20b998b-9e5e-4fb9-9ca0-8e2703a9324e"/>
    <lcf76f155ced4ddcb4097134ff3c332f xmlns="390b0e09-6341-40e5-bf71-17c178fe2f8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EEA2BC2E382FC4A8BF178AB7336B35F" ma:contentTypeVersion="13" ma:contentTypeDescription="Crie um novo documento." ma:contentTypeScope="" ma:versionID="9d5909d69afe6256ac978c2c888954df">
  <xsd:schema xmlns:xsd="http://www.w3.org/2001/XMLSchema" xmlns:xs="http://www.w3.org/2001/XMLSchema" xmlns:p="http://schemas.microsoft.com/office/2006/metadata/properties" xmlns:ns2="390b0e09-6341-40e5-bf71-17c178fe2f8c" xmlns:ns3="520b998b-9e5e-4fb9-9ca0-8e2703a9324e" targetNamespace="http://schemas.microsoft.com/office/2006/metadata/properties" ma:root="true" ma:fieldsID="66b4844cdc40794b38e2975a3d4f2332" ns2:_="" ns3:_="">
    <xsd:import namespace="390b0e09-6341-40e5-bf71-17c178fe2f8c"/>
    <xsd:import namespace="520b998b-9e5e-4fb9-9ca0-8e2703a932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0b0e09-6341-40e5-bf71-17c178fe2f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Marcações de imagem" ma:readOnly="false" ma:fieldId="{5cf76f15-5ced-4ddc-b409-7134ff3c332f}" ma:taxonomyMulti="true" ma:sspId="ac9bf8b5-4d3d-40de-81d2-004b03e3f05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0b998b-9e5e-4fb9-9ca0-8e2703a9324e" elementFormDefault="qualified">
    <xsd:import namespace="http://schemas.microsoft.com/office/2006/documentManagement/types"/>
    <xsd:import namespace="http://schemas.microsoft.com/office/infopath/2007/PartnerControls"/>
    <xsd:element name="SharedWithUsers" ma:index="10"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hes de Compartilhado Com" ma:internalName="SharedWithDetails" ma:readOnly="true">
      <xsd:simpleType>
        <xsd:restriction base="dms:Note">
          <xsd:maxLength value="255"/>
        </xsd:restriction>
      </xsd:simpleType>
    </xsd:element>
    <xsd:element name="TaxCatchAll" ma:index="15" nillable="true" ma:displayName="Taxonomy Catch All Column" ma:hidden="true" ma:list="{6908d376-1f7b-4c92-8da5-9d1ad70c14ba}" ma:internalName="TaxCatchAll" ma:showField="CatchAllData" ma:web="520b998b-9e5e-4fb9-9ca0-8e2703a932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030CFE-5443-43E2-9966-55CD73E234A8}">
  <ds:schemaRefs>
    <ds:schemaRef ds:uri="http://purl.org/dc/elements/1.1/"/>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dcmitype/"/>
    <ds:schemaRef ds:uri="520b998b-9e5e-4fb9-9ca0-8e2703a9324e"/>
    <ds:schemaRef ds:uri="http://schemas.openxmlformats.org/package/2006/metadata/core-properties"/>
    <ds:schemaRef ds:uri="390b0e09-6341-40e5-bf71-17c178fe2f8c"/>
    <ds:schemaRef ds:uri="http://www.w3.org/XML/1998/namespace"/>
  </ds:schemaRefs>
</ds:datastoreItem>
</file>

<file path=customXml/itemProps2.xml><?xml version="1.0" encoding="utf-8"?>
<ds:datastoreItem xmlns:ds="http://schemas.openxmlformats.org/officeDocument/2006/customXml" ds:itemID="{50FE0DB1-4CF1-4970-A58D-5ABCCC1EEEA2}">
  <ds:schemaRefs>
    <ds:schemaRef ds:uri="http://schemas.microsoft.com/sharepoint/v3/contenttype/forms"/>
  </ds:schemaRefs>
</ds:datastoreItem>
</file>

<file path=customXml/itemProps3.xml><?xml version="1.0" encoding="utf-8"?>
<ds:datastoreItem xmlns:ds="http://schemas.openxmlformats.org/officeDocument/2006/customXml" ds:itemID="{0D00A22F-803F-482B-8304-12F4419AB0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0b0e09-6341-40e5-bf71-17c178fe2f8c"/>
    <ds:schemaRef ds:uri="520b998b-9e5e-4fb9-9ca0-8e2703a932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Tema1</Template>
  <TotalTime>17585</TotalTime>
  <Words>17253</Words>
  <Application>Microsoft Office PowerPoint</Application>
  <PresentationFormat>Widescreen</PresentationFormat>
  <Paragraphs>1078</Paragraphs>
  <Slides>58</Slides>
  <Notes>49</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2</vt:i4>
      </vt:variant>
      <vt:variant>
        <vt:lpstr>Títulos de slides</vt:lpstr>
      </vt:variant>
      <vt:variant>
        <vt:i4>58</vt:i4>
      </vt:variant>
    </vt:vector>
  </HeadingPairs>
  <TitlesOfParts>
    <vt:vector size="65" baseType="lpstr">
      <vt:lpstr>Arial</vt:lpstr>
      <vt:lpstr>Calibri</vt:lpstr>
      <vt:lpstr>Calibri Light</vt:lpstr>
      <vt:lpstr>Wingdings</vt:lpstr>
      <vt:lpstr>Tema1</vt:lpstr>
      <vt:lpstr>Documento</vt:lpstr>
      <vt:lpstr>Document</vt:lpstr>
      <vt:lpstr>Apresentação do PowerPoint</vt:lpstr>
      <vt:lpstr>Composição da Superintendência de Resíduos da SEMAD</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Luiza Betim</dc:creator>
  <cp:lastModifiedBy>Cássia Torres de Miranda</cp:lastModifiedBy>
  <cp:revision>1069</cp:revision>
  <dcterms:created xsi:type="dcterms:W3CDTF">2016-10-25T12:27:55Z</dcterms:created>
  <dcterms:modified xsi:type="dcterms:W3CDTF">2026-01-07T11:08:49Z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CatchAll">
    <vt:lpwstr/>
  </property>
  <property fmtid="{D5CDD505-2E9C-101B-9397-08002B2CF9AE}" pid="3" name="lcf76f155ced4ddcb4097134ff3c332f">
    <vt:lpwstr/>
  </property>
</Properties>
</file>