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258" r:id="rId7"/>
    <p:sldId id="270" r:id="rId8"/>
    <p:sldId id="271" r:id="rId9"/>
    <p:sldId id="273" r:id="rId10"/>
    <p:sldId id="272" r:id="rId11"/>
    <p:sldId id="274" r:id="rId12"/>
    <p:sldId id="275" r:id="rId13"/>
    <p:sldId id="266" r:id="rId14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501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763cfeb5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g32763cfeb5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763cfeb5f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g32763cfeb5f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2763cfeb5f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32763cfeb5f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763cfeb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2763cfeb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C1F5A55C-EFB0-60A1-888E-94313B79B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763cfeb5f_0_590:notes">
            <a:extLst>
              <a:ext uri="{FF2B5EF4-FFF2-40B4-BE49-F238E27FC236}">
                <a16:creationId xmlns:a16="http://schemas.microsoft.com/office/drawing/2014/main" id="{608062DF-647F-6CA3-F9B8-68B853B0AC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2763cfeb5f_0_590:notes">
            <a:extLst>
              <a:ext uri="{FF2B5EF4-FFF2-40B4-BE49-F238E27FC236}">
                <a16:creationId xmlns:a16="http://schemas.microsoft.com/office/drawing/2014/main" id="{4378D250-D1E8-E729-169B-BC115FC721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56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C1F5A55C-EFB0-60A1-888E-94313B79B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763cfeb5f_0_590:notes">
            <a:extLst>
              <a:ext uri="{FF2B5EF4-FFF2-40B4-BE49-F238E27FC236}">
                <a16:creationId xmlns:a16="http://schemas.microsoft.com/office/drawing/2014/main" id="{608062DF-647F-6CA3-F9B8-68B853B0AC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2763cfeb5f_0_590:notes">
            <a:extLst>
              <a:ext uri="{FF2B5EF4-FFF2-40B4-BE49-F238E27FC236}">
                <a16:creationId xmlns:a16="http://schemas.microsoft.com/office/drawing/2014/main" id="{4378D250-D1E8-E729-169B-BC115FC721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56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C1F5A55C-EFB0-60A1-888E-94313B79B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763cfeb5f_0_590:notes">
            <a:extLst>
              <a:ext uri="{FF2B5EF4-FFF2-40B4-BE49-F238E27FC236}">
                <a16:creationId xmlns:a16="http://schemas.microsoft.com/office/drawing/2014/main" id="{608062DF-647F-6CA3-F9B8-68B853B0AC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2763cfeb5f_0_590:notes">
            <a:extLst>
              <a:ext uri="{FF2B5EF4-FFF2-40B4-BE49-F238E27FC236}">
                <a16:creationId xmlns:a16="http://schemas.microsoft.com/office/drawing/2014/main" id="{4378D250-D1E8-E729-169B-BC115FC721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56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C1F5A55C-EFB0-60A1-888E-94313B79B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763cfeb5f_0_590:notes">
            <a:extLst>
              <a:ext uri="{FF2B5EF4-FFF2-40B4-BE49-F238E27FC236}">
                <a16:creationId xmlns:a16="http://schemas.microsoft.com/office/drawing/2014/main" id="{608062DF-647F-6CA3-F9B8-68B853B0AC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2763cfeb5f_0_590:notes">
            <a:extLst>
              <a:ext uri="{FF2B5EF4-FFF2-40B4-BE49-F238E27FC236}">
                <a16:creationId xmlns:a16="http://schemas.microsoft.com/office/drawing/2014/main" id="{4378D250-D1E8-E729-169B-BC115FC721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56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C1F5A55C-EFB0-60A1-888E-94313B79B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763cfeb5f_0_590:notes">
            <a:extLst>
              <a:ext uri="{FF2B5EF4-FFF2-40B4-BE49-F238E27FC236}">
                <a16:creationId xmlns:a16="http://schemas.microsoft.com/office/drawing/2014/main" id="{608062DF-647F-6CA3-F9B8-68B853B0AC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2763cfeb5f_0_590:notes">
            <a:extLst>
              <a:ext uri="{FF2B5EF4-FFF2-40B4-BE49-F238E27FC236}">
                <a16:creationId xmlns:a16="http://schemas.microsoft.com/office/drawing/2014/main" id="{4378D250-D1E8-E729-169B-BC115FC721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561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2763cfeb5f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32763cfeb5f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rmAutofit/>
          </a:bodyPr>
          <a:lstStyle>
            <a:lvl1pPr marL="457200" lvl="0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–"/>
              <a:defRPr/>
            </a:lvl2pPr>
            <a:lvl3pPr marL="1371600" lvl="2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–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»"/>
              <a:defRPr/>
            </a:lvl5pPr>
            <a:lvl6pPr marL="2743200" lvl="5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2" y="476726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3" y="47672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bit.ly/45lHusy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6927" cy="51395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14392" y="1096024"/>
            <a:ext cx="4464900" cy="1990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825" tIns="71400" rIns="142825" bIns="7140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Do </a:t>
            </a:r>
            <a:r>
              <a:rPr lang="en-US" sz="2400" b="1" dirty="0" err="1">
                <a:solidFill>
                  <a:schemeClr val="bg1"/>
                </a:solidFill>
                <a:latin typeface="Century Gothic"/>
              </a:rPr>
              <a:t>prato</a:t>
            </a: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/>
              </a:rPr>
              <a:t>ao</a:t>
            </a: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 solo: </a:t>
            </a:r>
            <a:r>
              <a:rPr lang="en-US" sz="2400" b="1" dirty="0" err="1">
                <a:solidFill>
                  <a:schemeClr val="bg1"/>
                </a:solidFill>
                <a:latin typeface="Century Gothic"/>
              </a:rPr>
              <a:t>uma</a:t>
            </a: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/>
              </a:rPr>
              <a:t>abordagem</a:t>
            </a: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Century Gothic"/>
              </a:rPr>
              <a:t>economia</a:t>
            </a: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 circular </a:t>
            </a:r>
            <a:r>
              <a:rPr lang="en-US" sz="2400" b="1" dirty="0" err="1">
                <a:solidFill>
                  <a:schemeClr val="bg1"/>
                </a:solidFill>
                <a:latin typeface="Century Gothic"/>
              </a:rPr>
              <a:t>na</a:t>
            </a: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/>
              </a:rPr>
              <a:t>destinação</a:t>
            </a: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Century Gothic"/>
              </a:rPr>
              <a:t>resíduos</a:t>
            </a: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/>
              </a:rPr>
              <a:t>alimentares</a:t>
            </a: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 um hospital de </a:t>
            </a:r>
            <a:r>
              <a:rPr lang="en-US" sz="2400" b="1" dirty="0" err="1">
                <a:solidFill>
                  <a:schemeClr val="bg1"/>
                </a:solidFill>
                <a:latin typeface="Century Gothic"/>
              </a:rPr>
              <a:t>grande</a:t>
            </a: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/>
              </a:rPr>
              <a:t>porte</a:t>
            </a: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57" y="-11"/>
            <a:ext cx="9144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/>
        </p:nvSpPr>
        <p:spPr>
          <a:xfrm>
            <a:off x="1292467" y="2655886"/>
            <a:ext cx="42822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62000" y="1495425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bg1"/>
                </a:solidFill>
              </a:rPr>
              <a:t>OBRIGADO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196" y="0"/>
            <a:ext cx="9144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39912" y="1037305"/>
            <a:ext cx="6291972" cy="374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pt-BR" sz="1700" b="1" i="0" u="none" strike="noStrike" cap="none" dirty="0">
              <a:solidFill>
                <a:srgbClr val="FFFFFF"/>
              </a:solidFill>
              <a:latin typeface="Arial Black"/>
              <a:ea typeface="Arial Black"/>
              <a:cs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lang="pt-BR" sz="1200" b="0" i="0" u="sng" strike="noStrike" cap="none" dirty="0">
              <a:solidFill>
                <a:schemeClr val="hlink"/>
              </a:solidFill>
              <a:latin typeface="Century Gothic"/>
              <a:ea typeface="Century Gothic"/>
              <a:cs typeface="Century Gothic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152399" y="256255"/>
            <a:ext cx="27121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3000"/>
            </a:pPr>
            <a:r>
              <a:rPr lang="pt-BR" dirty="0">
                <a:solidFill>
                  <a:srgbClr val="FF0000"/>
                </a:solidFill>
                <a:latin typeface="Century Gothic" panose="020B0502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Bruno da Silva Lima</a:t>
            </a:r>
          </a:p>
          <a:p>
            <a:pPr lvl="0">
              <a:buSzPts val="3000"/>
            </a:pPr>
            <a:r>
              <a:rPr lang="pt-BR" dirty="0">
                <a:solidFill>
                  <a:srgbClr val="FF0000"/>
                </a:solidFill>
                <a:latin typeface="Century Gothic" panose="020B0502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37 anos</a:t>
            </a:r>
          </a:p>
          <a:p>
            <a:pPr lvl="0">
              <a:buSzPts val="3000"/>
            </a:pPr>
            <a:endParaRPr lang="pt-BR" dirty="0">
              <a:solidFill>
                <a:srgbClr val="3F3F3F"/>
              </a:solidFill>
              <a:latin typeface="Century Gothic" panose="020B0502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  <a:p>
            <a:pPr lvl="0">
              <a:buSzPts val="3000"/>
            </a:pPr>
            <a:r>
              <a:rPr lang="pt-BR" dirty="0">
                <a:solidFill>
                  <a:srgbClr val="3F3F3F"/>
                </a:solidFill>
                <a:latin typeface="Century Gothic" panose="020B0502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Autodescrição:</a:t>
            </a:r>
          </a:p>
          <a:p>
            <a:pPr lvl="0">
              <a:buSzPts val="3000"/>
            </a:pPr>
            <a:r>
              <a:rPr lang="pt-BR" dirty="0">
                <a:solidFill>
                  <a:srgbClr val="3F3F3F"/>
                </a:solidFill>
                <a:latin typeface="Century Gothic" panose="020B0502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1m74 altura, sou magro, cabelos lisos pretos/grisalhos, olhos castanhos escuros, barba aparada, adoro sorrir, as vezes uso óculos, estou vestindo ...</a:t>
            </a:r>
          </a:p>
          <a:p>
            <a:pPr lvl="0">
              <a:buSzPts val="3000"/>
            </a:pPr>
            <a:endParaRPr lang="pt-BR" dirty="0">
              <a:solidFill>
                <a:srgbClr val="3F3F3F"/>
              </a:solidFill>
              <a:latin typeface="Century Gothic" panose="020B0502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  <a:p>
            <a:pPr lvl="0">
              <a:buSzPts val="3000"/>
            </a:pPr>
            <a:r>
              <a:rPr lang="pt-BR" dirty="0">
                <a:solidFill>
                  <a:srgbClr val="3F3F3F"/>
                </a:solidFill>
                <a:latin typeface="Century Gothic" panose="020B0502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Solteiro</a:t>
            </a:r>
          </a:p>
          <a:p>
            <a:pPr lvl="0">
              <a:buSzPts val="3000"/>
            </a:pPr>
            <a:r>
              <a:rPr lang="pt-BR" dirty="0">
                <a:solidFill>
                  <a:srgbClr val="3F3F3F"/>
                </a:solidFill>
                <a:latin typeface="Century Gothic" panose="020B0502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Católico Apostólico Romano </a:t>
            </a:r>
          </a:p>
          <a:p>
            <a:pPr lvl="0">
              <a:buSzPts val="3000"/>
            </a:pPr>
            <a:r>
              <a:rPr lang="pt-BR" dirty="0">
                <a:solidFill>
                  <a:srgbClr val="3F3F3F"/>
                </a:solidFill>
                <a:latin typeface="Century Gothic" panose="020B0502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Técnico em Biotecnologia - 2008</a:t>
            </a:r>
          </a:p>
          <a:p>
            <a:pPr lvl="0">
              <a:buSzPts val="3000"/>
            </a:pPr>
            <a:r>
              <a:rPr lang="pt-BR" dirty="0">
                <a:solidFill>
                  <a:srgbClr val="3F3F3F"/>
                </a:solidFill>
                <a:latin typeface="Century Gothic" panose="020B0502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Engenheiro Ambiental e Sanitarista - 2018</a:t>
            </a:r>
          </a:p>
          <a:p>
            <a:pPr lvl="0">
              <a:buSzPts val="3000"/>
            </a:pPr>
            <a:r>
              <a:rPr lang="pt-BR" dirty="0">
                <a:solidFill>
                  <a:srgbClr val="3F3F3F"/>
                </a:solidFill>
                <a:latin typeface="Century Gothic" panose="020B0502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Paisagista - 2022</a:t>
            </a:r>
          </a:p>
          <a:p>
            <a:pPr>
              <a:buSzPts val="3000"/>
            </a:pPr>
            <a:r>
              <a:rPr lang="pt-BR" dirty="0">
                <a:solidFill>
                  <a:srgbClr val="3F3F3F"/>
                </a:solidFill>
                <a:latin typeface="Century Gothic" panose="020B0502020202020204" pitchFamily="34" charset="0"/>
                <a:ea typeface="Arial Black"/>
                <a:cs typeface="Arial" panose="020B0604020202020204" pitchFamily="34" charset="0"/>
              </a:rPr>
              <a:t>Analista Ambiental do setor de Meio Ambiente e Sustentabilidade da Santa Casa BH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77" y="1037305"/>
            <a:ext cx="2433655" cy="30740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835530" y="730674"/>
            <a:ext cx="5652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90550" y="533400"/>
            <a:ext cx="75057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dirty="0">
                <a:latin typeface="Century Gothic"/>
              </a:rPr>
              <a:t>A gestão de resíduos é um dos maiores desafios em hospitais de grande porte.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endParaRPr lang="pt-BR" sz="2000" dirty="0">
              <a:latin typeface="Century Gothic"/>
            </a:endParaRPr>
          </a:p>
          <a:p>
            <a:pPr marL="342900" indent="-342900">
              <a:buFont typeface="Wingdings"/>
              <a:buChar char="ü"/>
            </a:pPr>
            <a:r>
              <a:rPr lang="pt-BR" sz="2000" dirty="0">
                <a:latin typeface="Century Gothic"/>
              </a:rPr>
              <a:t>A Santa Casa BH, com mais de 1.150 leitos e mais de 10.000 refeições por dia, gera grandes volumes de resíduos alimentares.</a:t>
            </a:r>
          </a:p>
          <a:p>
            <a:endParaRPr lang="pt-BR" sz="2000" dirty="0">
              <a:latin typeface="Century Gothic"/>
            </a:endParaRPr>
          </a:p>
          <a:p>
            <a:pPr marL="342900" indent="-342900">
              <a:buFont typeface="Wingdings"/>
              <a:buChar char="ü"/>
            </a:pPr>
            <a:r>
              <a:rPr lang="pt-BR" sz="2000" dirty="0">
                <a:latin typeface="Century Gothic"/>
              </a:rPr>
              <a:t>Antes: sobras alimentares “limpas” eram destinadas ao aterro sanitário (classificadas como Grupo D).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7A49E4B3-99DE-3413-875D-8DAC419FB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>
            <a:extLst>
              <a:ext uri="{FF2B5EF4-FFF2-40B4-BE49-F238E27FC236}">
                <a16:creationId xmlns:a16="http://schemas.microsoft.com/office/drawing/2014/main" id="{AFF6641A-5762-956E-D45D-8EB21D1E6C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>
            <a:extLst>
              <a:ext uri="{FF2B5EF4-FFF2-40B4-BE49-F238E27FC236}">
                <a16:creationId xmlns:a16="http://schemas.microsoft.com/office/drawing/2014/main" id="{E582ED6F-89B8-92A9-CEFB-25420723CA69}"/>
              </a:ext>
            </a:extLst>
          </p:cNvPr>
          <p:cNvSpPr txBox="1"/>
          <p:nvPr/>
        </p:nvSpPr>
        <p:spPr>
          <a:xfrm>
            <a:off x="835530" y="730674"/>
            <a:ext cx="5652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9575" y="1046274"/>
            <a:ext cx="81248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/>
              <a:buChar char="ü"/>
            </a:pPr>
            <a:r>
              <a:rPr lang="pt-BR" sz="2000" dirty="0">
                <a:latin typeface="Century Gothic"/>
              </a:rPr>
              <a:t>Um modelo de economia circular por meio da compostagem de resíduos orgânicos limpos. </a:t>
            </a:r>
          </a:p>
          <a:p>
            <a:pPr marL="342900" indent="-342900">
              <a:lnSpc>
                <a:spcPct val="200000"/>
              </a:lnSpc>
              <a:buFont typeface="Wingdings"/>
              <a:buChar char="ü"/>
            </a:pPr>
            <a:r>
              <a:rPr lang="pt-BR" sz="2000" dirty="0">
                <a:latin typeface="Century Gothic"/>
              </a:rPr>
              <a:t> Contribuir com práticas sustentáveis, redução de impacto ambiental e alinhamento à Política Nacional de Resíduos Sólidos (Lei 12.305/2010).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5530" y="504825"/>
            <a:ext cx="579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270739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7A49E4B3-99DE-3413-875D-8DAC419FB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>
            <a:extLst>
              <a:ext uri="{FF2B5EF4-FFF2-40B4-BE49-F238E27FC236}">
                <a16:creationId xmlns:a16="http://schemas.microsoft.com/office/drawing/2014/main" id="{AFF6641A-5762-956E-D45D-8EB21D1E6C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>
            <a:extLst>
              <a:ext uri="{FF2B5EF4-FFF2-40B4-BE49-F238E27FC236}">
                <a16:creationId xmlns:a16="http://schemas.microsoft.com/office/drawing/2014/main" id="{E582ED6F-89B8-92A9-CEFB-25420723CA69}"/>
              </a:ext>
            </a:extLst>
          </p:cNvPr>
          <p:cNvSpPr txBox="1"/>
          <p:nvPr/>
        </p:nvSpPr>
        <p:spPr>
          <a:xfrm>
            <a:off x="835530" y="730674"/>
            <a:ext cx="5652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35530" y="909340"/>
            <a:ext cx="7003545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1800" dirty="0">
                <a:latin typeface="Century Gothic"/>
              </a:rPr>
              <a:t>Parceria entre os setores de Meio Ambiente e Serviço de Nutrição e Dietética - SND.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1800" dirty="0">
                <a:latin typeface="Century Gothic"/>
              </a:rPr>
              <a:t> Mapeamento de resíduos "limpos" (cascas, sobras de preparo, </a:t>
            </a:r>
            <a:r>
              <a:rPr lang="pt-BR" sz="1800" dirty="0" err="1">
                <a:latin typeface="Century Gothic"/>
              </a:rPr>
              <a:t>porcionamento</a:t>
            </a:r>
            <a:r>
              <a:rPr lang="pt-BR" sz="1800" dirty="0">
                <a:latin typeface="Century Gothic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1800" dirty="0">
                <a:latin typeface="Century Gothic"/>
              </a:rPr>
              <a:t> Treinamento da equipe do SND.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1800" dirty="0">
                <a:latin typeface="Century Gothic"/>
              </a:rPr>
              <a:t> Adesão a empresa especializada em compostagem - </a:t>
            </a:r>
            <a:r>
              <a:rPr lang="pt-BR" sz="1800" i="1" dirty="0" err="1">
                <a:latin typeface="Century Gothic"/>
              </a:rPr>
              <a:t>Massalas</a:t>
            </a:r>
            <a:r>
              <a:rPr lang="pt-BR" sz="1800" i="1" dirty="0">
                <a:latin typeface="Century Gothic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1800" dirty="0">
                <a:latin typeface="Century Gothic"/>
              </a:rPr>
              <a:t> Implantação de lixeiras e </a:t>
            </a:r>
            <a:r>
              <a:rPr lang="pt-BR" sz="1800" dirty="0" err="1">
                <a:latin typeface="Century Gothic"/>
              </a:rPr>
              <a:t>bombonas</a:t>
            </a:r>
            <a:r>
              <a:rPr lang="pt-BR" sz="1800" dirty="0">
                <a:latin typeface="Century Gothic"/>
              </a:rPr>
              <a:t> específicas.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1800" dirty="0">
                <a:latin typeface="Century Gothic"/>
              </a:rPr>
              <a:t> Coleta terceirizada 6 vezes por semana.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35530" y="438150"/>
            <a:ext cx="625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35112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7A49E4B3-99DE-3413-875D-8DAC419FB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>
            <a:extLst>
              <a:ext uri="{FF2B5EF4-FFF2-40B4-BE49-F238E27FC236}">
                <a16:creationId xmlns:a16="http://schemas.microsoft.com/office/drawing/2014/main" id="{AFF6641A-5762-956E-D45D-8EB21D1E6C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>
            <a:extLst>
              <a:ext uri="{FF2B5EF4-FFF2-40B4-BE49-F238E27FC236}">
                <a16:creationId xmlns:a16="http://schemas.microsoft.com/office/drawing/2014/main" id="{E582ED6F-89B8-92A9-CEFB-25420723CA69}"/>
              </a:ext>
            </a:extLst>
          </p:cNvPr>
          <p:cNvSpPr txBox="1"/>
          <p:nvPr/>
        </p:nvSpPr>
        <p:spPr>
          <a:xfrm>
            <a:off x="835530" y="730674"/>
            <a:ext cx="5652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 descr="Pessoas sentadas ao redor de mesa com cadeira&#10;&#10;O conteúdo gerado por IA pode estar incorreto.">
            <a:extLst>
              <a:ext uri="{FF2B5EF4-FFF2-40B4-BE49-F238E27FC236}">
                <a16:creationId xmlns:a16="http://schemas.microsoft.com/office/drawing/2014/main" id="{ED4C83DF-665D-91C9-08F0-5BE8F4D25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" y="538070"/>
            <a:ext cx="2813061" cy="1722712"/>
          </a:xfrm>
          <a:prstGeom prst="rect">
            <a:avLst/>
          </a:prstGeom>
        </p:spPr>
      </p:pic>
      <p:pic>
        <p:nvPicPr>
          <p:cNvPr id="5" name="Imagem 4" descr="Grupo de pessoas sentadas em cadeiras na rua&#10;&#10;O conteúdo gerado por IA pode estar incorreto.">
            <a:extLst>
              <a:ext uri="{FF2B5EF4-FFF2-40B4-BE49-F238E27FC236}">
                <a16:creationId xmlns:a16="http://schemas.microsoft.com/office/drawing/2014/main" id="{6DACBDBD-C55D-A293-6D0A-3DC2E94D2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38" y="2819401"/>
            <a:ext cx="2842503" cy="1628776"/>
          </a:xfrm>
          <a:prstGeom prst="rect">
            <a:avLst/>
          </a:prstGeom>
        </p:spPr>
      </p:pic>
      <p:pic>
        <p:nvPicPr>
          <p:cNvPr id="7" name="Imagem 6" descr="Uma imagem contendo no interior, pequeno, aberto, comida&#10;&#10;O conteúdo gerado por IA pode estar incorreto.">
            <a:extLst>
              <a:ext uri="{FF2B5EF4-FFF2-40B4-BE49-F238E27FC236}">
                <a16:creationId xmlns:a16="http://schemas.microsoft.com/office/drawing/2014/main" id="{4B26604E-754F-C9E3-71AD-4244892364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1088" r="-695" b="-259"/>
          <a:stretch>
            <a:fillRect/>
          </a:stretch>
        </p:blipFill>
        <p:spPr>
          <a:xfrm>
            <a:off x="3663368" y="538070"/>
            <a:ext cx="1664086" cy="1603267"/>
          </a:xfrm>
          <a:prstGeom prst="rect">
            <a:avLst/>
          </a:prstGeom>
        </p:spPr>
      </p:pic>
      <p:pic>
        <p:nvPicPr>
          <p:cNvPr id="8" name="Imagem 7" descr="Uma imagem contendo no interior, objeto, pia, quarto&#10;&#10;O conteúdo gerado por IA pode estar incorreto.">
            <a:extLst>
              <a:ext uri="{FF2B5EF4-FFF2-40B4-BE49-F238E27FC236}">
                <a16:creationId xmlns:a16="http://schemas.microsoft.com/office/drawing/2014/main" id="{38C2A5A0-6B5C-015E-92DB-5B0DFD85A0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1980" y="2260782"/>
            <a:ext cx="1651963" cy="2187394"/>
          </a:xfrm>
          <a:prstGeom prst="rect">
            <a:avLst/>
          </a:prstGeom>
        </p:spPr>
      </p:pic>
      <p:pic>
        <p:nvPicPr>
          <p:cNvPr id="9" name="Imagem 8" descr="Uma imagem contendo no interior, xícara, café, estacionamento&#10;&#10;O conteúdo gerado por IA pode estar incorreto.">
            <a:extLst>
              <a:ext uri="{FF2B5EF4-FFF2-40B4-BE49-F238E27FC236}">
                <a16:creationId xmlns:a16="http://schemas.microsoft.com/office/drawing/2014/main" id="{A8CC750C-4AE7-5D32-2176-D7439647DF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9914" y="538070"/>
            <a:ext cx="1843825" cy="39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0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7A49E4B3-99DE-3413-875D-8DAC419FB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>
            <a:extLst>
              <a:ext uri="{FF2B5EF4-FFF2-40B4-BE49-F238E27FC236}">
                <a16:creationId xmlns:a16="http://schemas.microsoft.com/office/drawing/2014/main" id="{AFF6641A-5762-956E-D45D-8EB21D1E6C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>
            <a:extLst>
              <a:ext uri="{FF2B5EF4-FFF2-40B4-BE49-F238E27FC236}">
                <a16:creationId xmlns:a16="http://schemas.microsoft.com/office/drawing/2014/main" id="{E582ED6F-89B8-92A9-CEFB-25420723CA69}"/>
              </a:ext>
            </a:extLst>
          </p:cNvPr>
          <p:cNvSpPr txBox="1"/>
          <p:nvPr/>
        </p:nvSpPr>
        <p:spPr>
          <a:xfrm>
            <a:off x="835530" y="730674"/>
            <a:ext cx="5652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1975" y="1055799"/>
            <a:ext cx="79629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dirty="0">
                <a:latin typeface="Century Gothic"/>
              </a:rPr>
              <a:t>113 toneladas de resíduos orgânicos encaminhadas à compostagem.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dirty="0">
                <a:latin typeface="Century Gothic"/>
              </a:rPr>
              <a:t>171,09 toneladas de CO₂ evitadas, o equivalente a 1.200 árvores.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dirty="0">
                <a:latin typeface="Century Gothic"/>
              </a:rPr>
              <a:t>Redução de 50% do volume de resíduos enviados ao aterro (de 18 para 9,37 toneladas/mês).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dirty="0">
                <a:latin typeface="Century Gothic"/>
              </a:rPr>
              <a:t>Geração de adubo orgânico, com 20 litros doados trimestralmente à Santa Casa.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2475" y="600075"/>
            <a:ext cx="66960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Resultados - 2024 à 2025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15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7A49E4B3-99DE-3413-875D-8DAC419FB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>
            <a:extLst>
              <a:ext uri="{FF2B5EF4-FFF2-40B4-BE49-F238E27FC236}">
                <a16:creationId xmlns:a16="http://schemas.microsoft.com/office/drawing/2014/main" id="{AFF6641A-5762-956E-D45D-8EB21D1E6C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>
            <a:extLst>
              <a:ext uri="{FF2B5EF4-FFF2-40B4-BE49-F238E27FC236}">
                <a16:creationId xmlns:a16="http://schemas.microsoft.com/office/drawing/2014/main" id="{E582ED6F-89B8-92A9-CEFB-25420723CA69}"/>
              </a:ext>
            </a:extLst>
          </p:cNvPr>
          <p:cNvSpPr txBox="1"/>
          <p:nvPr/>
        </p:nvSpPr>
        <p:spPr>
          <a:xfrm>
            <a:off x="835530" y="730674"/>
            <a:ext cx="5652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3931" y="1476375"/>
            <a:ext cx="214879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B0F0"/>
                </a:solidFill>
                <a:latin typeface="Century Gothic"/>
              </a:rPr>
              <a:t>Ambiental:</a:t>
            </a:r>
            <a:endParaRPr lang="pt-BR" b="1" dirty="0">
              <a:solidFill>
                <a:srgbClr val="00B0F0"/>
              </a:solidFill>
              <a:latin typeface="Century Gothic"/>
            </a:endParaRPr>
          </a:p>
          <a:p>
            <a:pPr marL="342900" indent="-342900">
              <a:buFont typeface="Wingdings"/>
              <a:buChar char="q"/>
            </a:pPr>
            <a:endParaRPr lang="pt-BR" sz="1800" b="1" dirty="0">
              <a:latin typeface="Century Gothic"/>
            </a:endParaRPr>
          </a:p>
          <a:p>
            <a:pPr marL="285750" indent="-285750">
              <a:buFont typeface="Wingdings"/>
              <a:buChar char="q"/>
            </a:pPr>
            <a:r>
              <a:rPr lang="pt-BR" sz="1600" dirty="0">
                <a:latin typeface="Century Gothic"/>
              </a:rPr>
              <a:t>Redução da emissão de gases de efeito estufa.</a:t>
            </a:r>
          </a:p>
          <a:p>
            <a:pPr marL="285750" indent="-285750">
              <a:buFont typeface="Wingdings"/>
              <a:buChar char="q"/>
            </a:pPr>
            <a:r>
              <a:rPr lang="pt-BR" sz="1600" dirty="0">
                <a:latin typeface="Century Gothic"/>
              </a:rPr>
              <a:t>Redução da sobrecarga em aterros sanitários.</a:t>
            </a:r>
          </a:p>
          <a:p>
            <a:pPr marL="285750" indent="-285750">
              <a:buFont typeface="Wingdings"/>
              <a:buChar char="q"/>
            </a:pPr>
            <a:r>
              <a:rPr lang="pt-BR" sz="1600" dirty="0">
                <a:latin typeface="Century Gothic"/>
              </a:rPr>
              <a:t> Reaproveitamento de recursos (resíduo vira adubo).</a:t>
            </a:r>
            <a:endParaRPr lang="pt-B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90875" y="1476375"/>
            <a:ext cx="2085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FFC000"/>
                </a:solidFill>
                <a:latin typeface="Century Gothic"/>
              </a:rPr>
              <a:t>Social:</a:t>
            </a:r>
            <a:endParaRPr lang="pt-BR" b="1" dirty="0">
              <a:solidFill>
                <a:srgbClr val="FFC000"/>
              </a:solidFill>
              <a:latin typeface="Century Gothic"/>
            </a:endParaRPr>
          </a:p>
          <a:p>
            <a:endParaRPr lang="pt-BR" dirty="0">
              <a:latin typeface="Century Gothic"/>
            </a:endParaRPr>
          </a:p>
          <a:p>
            <a:pPr marL="285750" indent="-285750">
              <a:buFont typeface="Wingdings"/>
              <a:buChar char="q"/>
            </a:pPr>
            <a:r>
              <a:rPr lang="pt-BR" sz="1600" dirty="0">
                <a:latin typeface="Century Gothic"/>
              </a:rPr>
              <a:t>Engajamento das equipes internas.</a:t>
            </a:r>
            <a:endParaRPr lang="pt-BR" sz="1600" dirty="0"/>
          </a:p>
          <a:p>
            <a:pPr marL="285750" indent="-285750">
              <a:buFont typeface="Wingdings"/>
              <a:buChar char="q"/>
            </a:pPr>
            <a:r>
              <a:rPr lang="pt-BR" sz="1600" dirty="0">
                <a:latin typeface="Century Gothic"/>
              </a:rPr>
              <a:t>Educação ambiental.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676899" y="1476375"/>
            <a:ext cx="25622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latin typeface="Century Gothic"/>
              </a:rPr>
              <a:t>Governança:</a:t>
            </a:r>
            <a:endParaRPr lang="pt-BR" b="1" dirty="0">
              <a:solidFill>
                <a:srgbClr val="FF0000"/>
              </a:solidFill>
              <a:latin typeface="Century Gothic"/>
            </a:endParaRPr>
          </a:p>
          <a:p>
            <a:endParaRPr lang="pt-BR" sz="1800" b="1" dirty="0">
              <a:latin typeface="Century Gothic"/>
            </a:endParaRPr>
          </a:p>
          <a:p>
            <a:pPr marL="285750" indent="-285750">
              <a:buFont typeface="Wingdings"/>
              <a:buChar char="q"/>
            </a:pPr>
            <a:r>
              <a:rPr lang="pt-BR" sz="1600" dirty="0">
                <a:latin typeface="Century Gothic"/>
              </a:rPr>
              <a:t> Aderência à legislação (RDC 222/2018, Resolução Conama 481/2017).</a:t>
            </a:r>
          </a:p>
          <a:p>
            <a:pPr marL="285750" indent="-285750">
              <a:buFont typeface="Wingdings"/>
              <a:buChar char="q"/>
            </a:pPr>
            <a:r>
              <a:rPr lang="pt-BR" sz="1600" dirty="0">
                <a:latin typeface="Century Gothic"/>
              </a:rPr>
              <a:t>Criação de fluxos rastreáveis e transparentes.</a:t>
            </a:r>
          </a:p>
          <a:p>
            <a:pPr marL="285750" indent="-285750">
              <a:buFont typeface="Wingdings"/>
              <a:buChar char="q"/>
            </a:pPr>
            <a:r>
              <a:rPr lang="pt-BR" sz="1600" dirty="0">
                <a:latin typeface="Century Gothic"/>
              </a:rPr>
              <a:t> Alinhamento ao PGRSS e às metas ESG da instituição.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5800" y="447675"/>
            <a:ext cx="73723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Century Gothic"/>
              </a:rPr>
              <a:t>Benefícios e Impactos - ASG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052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196" y="0"/>
            <a:ext cx="9144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39912" y="1037305"/>
            <a:ext cx="6291972" cy="374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pt-BR" sz="1700" b="1" i="0" u="none" strike="noStrike" cap="none" dirty="0">
              <a:solidFill>
                <a:srgbClr val="FFFFFF"/>
              </a:solidFill>
              <a:latin typeface="Arial Black"/>
              <a:ea typeface="Arial Black"/>
              <a:cs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lang="pt-BR" sz="1200" b="0" i="0" u="sng" strike="noStrike" cap="none" dirty="0">
              <a:solidFill>
                <a:schemeClr val="hlink"/>
              </a:solidFill>
              <a:latin typeface="Century Gothic"/>
              <a:ea typeface="Century Gothic"/>
              <a:cs typeface="Century Gothic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dirty="0"/>
          </a:p>
        </p:txBody>
      </p:sp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FF654969-AFBC-96DF-193E-014AA1E58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928" y="3131148"/>
            <a:ext cx="1645848" cy="165509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03FB084-F606-5E0A-13D2-4B6C022267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45" t="1591" r="303" b="227"/>
          <a:stretch>
            <a:fillRect/>
          </a:stretch>
        </p:blipFill>
        <p:spPr>
          <a:xfrm>
            <a:off x="385901" y="1994498"/>
            <a:ext cx="2024225" cy="279174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85901" y="476249"/>
            <a:ext cx="5505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entury Gothic"/>
              </a:rPr>
              <a:t>Do </a:t>
            </a:r>
            <a:r>
              <a:rPr lang="en-US" sz="1800" dirty="0" err="1">
                <a:latin typeface="Century Gothic"/>
              </a:rPr>
              <a:t>prato</a:t>
            </a:r>
            <a:r>
              <a:rPr lang="en-US" sz="1800" dirty="0">
                <a:latin typeface="Century Gothic"/>
              </a:rPr>
              <a:t> </a:t>
            </a:r>
            <a:r>
              <a:rPr lang="en-US" sz="1800" dirty="0" err="1">
                <a:latin typeface="Century Gothic"/>
              </a:rPr>
              <a:t>ao</a:t>
            </a:r>
            <a:r>
              <a:rPr lang="en-US" sz="1800" dirty="0">
                <a:latin typeface="Century Gothic"/>
              </a:rPr>
              <a:t> solo: </a:t>
            </a:r>
            <a:r>
              <a:rPr lang="en-US" sz="1800" dirty="0" err="1">
                <a:latin typeface="Century Gothic"/>
              </a:rPr>
              <a:t>uma</a:t>
            </a:r>
            <a:r>
              <a:rPr lang="en-US" sz="1800" dirty="0">
                <a:latin typeface="Century Gothic"/>
              </a:rPr>
              <a:t> </a:t>
            </a:r>
            <a:r>
              <a:rPr lang="en-US" sz="1800" dirty="0" err="1">
                <a:latin typeface="Century Gothic"/>
              </a:rPr>
              <a:t>abordagem</a:t>
            </a:r>
            <a:r>
              <a:rPr lang="en-US" sz="1800" dirty="0">
                <a:latin typeface="Century Gothic"/>
              </a:rPr>
              <a:t> de </a:t>
            </a:r>
            <a:r>
              <a:rPr lang="en-US" sz="1800" dirty="0" err="1">
                <a:latin typeface="Century Gothic"/>
              </a:rPr>
              <a:t>economia</a:t>
            </a:r>
            <a:r>
              <a:rPr lang="en-US" sz="1800" dirty="0">
                <a:latin typeface="Century Gothic"/>
              </a:rPr>
              <a:t> circular </a:t>
            </a:r>
            <a:r>
              <a:rPr lang="en-US" sz="1800" dirty="0" err="1">
                <a:latin typeface="Century Gothic"/>
              </a:rPr>
              <a:t>na</a:t>
            </a:r>
            <a:r>
              <a:rPr lang="en-US" sz="1800" dirty="0">
                <a:latin typeface="Century Gothic"/>
              </a:rPr>
              <a:t> </a:t>
            </a:r>
            <a:r>
              <a:rPr lang="en-US" sz="1800" dirty="0" err="1">
                <a:latin typeface="Century Gothic"/>
              </a:rPr>
              <a:t>destinação</a:t>
            </a:r>
            <a:r>
              <a:rPr lang="en-US" sz="1800" dirty="0">
                <a:latin typeface="Century Gothic"/>
              </a:rPr>
              <a:t> de </a:t>
            </a:r>
            <a:r>
              <a:rPr lang="en-US" sz="1800" dirty="0" err="1">
                <a:latin typeface="Century Gothic"/>
              </a:rPr>
              <a:t>resíduos</a:t>
            </a:r>
            <a:r>
              <a:rPr lang="en-US" sz="1800" dirty="0">
                <a:latin typeface="Century Gothic"/>
              </a:rPr>
              <a:t> </a:t>
            </a:r>
            <a:r>
              <a:rPr lang="en-US" sz="1800" dirty="0" err="1">
                <a:latin typeface="Century Gothic"/>
              </a:rPr>
              <a:t>alimentares</a:t>
            </a:r>
            <a:r>
              <a:rPr lang="en-US" sz="1800" dirty="0">
                <a:latin typeface="Century Gothic"/>
              </a:rPr>
              <a:t> </a:t>
            </a:r>
            <a:r>
              <a:rPr lang="en-US" sz="1800" dirty="0" err="1">
                <a:latin typeface="Century Gothic"/>
              </a:rPr>
              <a:t>em</a:t>
            </a:r>
            <a:r>
              <a:rPr lang="en-US" sz="1800" dirty="0">
                <a:latin typeface="Century Gothic"/>
              </a:rPr>
              <a:t> um hospital de </a:t>
            </a:r>
            <a:r>
              <a:rPr lang="en-US" sz="1800" dirty="0" err="1">
                <a:latin typeface="Century Gothic"/>
              </a:rPr>
              <a:t>grande</a:t>
            </a:r>
            <a:r>
              <a:rPr lang="en-US" sz="1800" dirty="0">
                <a:latin typeface="Century Gothic"/>
              </a:rPr>
              <a:t> </a:t>
            </a:r>
            <a:r>
              <a:rPr lang="en-US" sz="1800" dirty="0" err="1">
                <a:latin typeface="Century Gothic"/>
              </a:rPr>
              <a:t>porte</a:t>
            </a:r>
            <a:r>
              <a:rPr lang="en-US" sz="1800" dirty="0">
                <a:latin typeface="Century Gothic"/>
              </a:rPr>
              <a:t>.</a:t>
            </a:r>
            <a:endParaRPr lang="pt-BR" sz="1800" dirty="0">
              <a:latin typeface="Century Gothic"/>
            </a:endParaRPr>
          </a:p>
          <a:p>
            <a:pPr algn="ctr"/>
            <a:endParaRPr lang="en-US" dirty="0">
              <a:latin typeface="Century Gothic"/>
            </a:endParaRPr>
          </a:p>
          <a:p>
            <a:pPr algn="ctr"/>
            <a:r>
              <a:rPr lang="en-US" dirty="0" err="1">
                <a:latin typeface="Century Gothic"/>
              </a:rPr>
              <a:t>Acesso</a:t>
            </a:r>
            <a:r>
              <a:rPr lang="en-US" dirty="0">
                <a:latin typeface="Century Gothic"/>
              </a:rPr>
              <a:t>: </a:t>
            </a:r>
            <a:r>
              <a:rPr lang="en-US" dirty="0">
                <a:latin typeface="Century Gothic"/>
                <a:hlinkClick r:id="rId6"/>
              </a:rPr>
              <a:t>https://bit.ly/45lHusy</a:t>
            </a:r>
            <a:endParaRPr lang="en-US" dirty="0">
              <a:latin typeface="Century Gothic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01170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312413-cff6-4e8f-929d-c6402fd6abda">
      <Terms xmlns="http://schemas.microsoft.com/office/infopath/2007/PartnerControls"/>
    </lcf76f155ced4ddcb4097134ff3c332f>
    <TaxCatchAll xmlns="32be80be-1d6f-4ae1-9876-c355bc0ee6c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E888C63CE8E9459E2A6A6227730E6C" ma:contentTypeVersion="13" ma:contentTypeDescription="Crie um novo documento." ma:contentTypeScope="" ma:versionID="2fda274caa1c0e84b8599e8aba770d9b">
  <xsd:schema xmlns:xsd="http://www.w3.org/2001/XMLSchema" xmlns:xs="http://www.w3.org/2001/XMLSchema" xmlns:p="http://schemas.microsoft.com/office/2006/metadata/properties" xmlns:ns2="32be80be-1d6f-4ae1-9876-c355bc0ee6c4" xmlns:ns3="98312413-cff6-4e8f-929d-c6402fd6abda" targetNamespace="http://schemas.microsoft.com/office/2006/metadata/properties" ma:root="true" ma:fieldsID="b73f8ba085f4c78efa24d1c821b267d6" ns2:_="" ns3:_="">
    <xsd:import namespace="32be80be-1d6f-4ae1-9876-c355bc0ee6c4"/>
    <xsd:import namespace="98312413-cff6-4e8f-929d-c6402fd6abda"/>
    <xsd:element name="properties">
      <xsd:complexType>
        <xsd:sequence>
          <xsd:element name="documentManagement">
            <xsd:complexType>
              <xsd:all>
                <xsd:element ref="ns2:MigrationSource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e80be-1d6f-4ae1-9876-c355bc0ee6c4" elementFormDefault="qualified">
    <xsd:import namespace="http://schemas.microsoft.com/office/2006/documentManagement/types"/>
    <xsd:import namespace="http://schemas.microsoft.com/office/infopath/2007/PartnerControls"/>
    <xsd:element name="MigrationSourceID" ma:index="8" nillable="true" ma:displayName="MigrationSourceID" ma:internalName="MigrationSourceID" ma:readOnly="true">
      <xsd:simpleType>
        <xsd:restriction base="dms:Text"/>
      </xsd:simpleType>
    </xsd:element>
    <xsd:element name="TaxCatchAll" ma:index="19" nillable="true" ma:displayName="Taxonomy Catch All Column" ma:hidden="true" ma:list="{f9fa1917-1bde-41be-bf83-a942c1f2e4ba}" ma:internalName="TaxCatchAll" ma:showField="CatchAllData" ma:web="32be80be-1d6f-4ae1-9876-c355bc0ee6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12413-cff6-4e8f-929d-c6402fd6ab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7144f71a-a994-4cbc-98b4-232448be6d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BB4DE3-626E-430D-93FE-563D876896EA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8312413-cff6-4e8f-929d-c6402fd6abda"/>
    <ds:schemaRef ds:uri="32be80be-1d6f-4ae1-9876-c355bc0ee6c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CC2B41-9AED-4566-94E1-9D6F9FD5AC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4E1ED6-29E2-4C5F-9CF7-C6A00212F6EE}">
  <ds:schemaRefs>
    <ds:schemaRef ds:uri="32be80be-1d6f-4ae1-9876-c355bc0ee6c4"/>
    <ds:schemaRef ds:uri="98312413-cff6-4e8f-929d-c6402fd6ab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419</Words>
  <Application>Microsoft Office PowerPoint</Application>
  <PresentationFormat>Apresentação na tela (16:9)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 Black</vt:lpstr>
      <vt:lpstr>Wingdings</vt:lpstr>
      <vt:lpstr>Calibri</vt:lpstr>
      <vt:lpstr>Arial</vt:lpstr>
      <vt:lpstr>Century Gothic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da Silva Lima</dc:creator>
  <cp:lastModifiedBy>Cássia Torres de Miranda</cp:lastModifiedBy>
  <cp:revision>22</cp:revision>
  <dcterms:modified xsi:type="dcterms:W3CDTF">2026-01-07T11:06:33Z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0x010100A6E888C63CE8E9459E2A6A6227730E6C</vt:lpwstr>
  </property>
  <property fmtid="{D5CDD505-2E9C-101B-9397-08002B2CF9AE}" pid="3" name="Order">
    <vt:r8>10700</vt:r8>
  </property>
  <property fmtid="{D5CDD505-2E9C-101B-9397-08002B2CF9AE}" pid="4" name="MediaServiceImageTags">
    <vt:lpwstr/>
  </property>
</Properties>
</file>