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4"/>
  </p:notesMasterIdLst>
  <p:sldIdLst>
    <p:sldId id="256" r:id="rId2"/>
    <p:sldId id="274" r:id="rId3"/>
    <p:sldId id="259" r:id="rId4"/>
    <p:sldId id="370" r:id="rId5"/>
    <p:sldId id="374" r:id="rId6"/>
    <p:sldId id="298" r:id="rId7"/>
    <p:sldId id="271" r:id="rId8"/>
    <p:sldId id="261" r:id="rId9"/>
    <p:sldId id="289" r:id="rId10"/>
    <p:sldId id="290" r:id="rId11"/>
    <p:sldId id="305" r:id="rId12"/>
    <p:sldId id="304" r:id="rId13"/>
    <p:sldId id="308" r:id="rId14"/>
    <p:sldId id="306" r:id="rId15"/>
    <p:sldId id="314" r:id="rId16"/>
    <p:sldId id="315" r:id="rId17"/>
    <p:sldId id="307" r:id="rId18"/>
    <p:sldId id="293" r:id="rId19"/>
    <p:sldId id="294" r:id="rId20"/>
    <p:sldId id="317" r:id="rId21"/>
    <p:sldId id="375" r:id="rId22"/>
    <p:sldId id="326" r:id="rId23"/>
    <p:sldId id="318" r:id="rId24"/>
    <p:sldId id="328" r:id="rId25"/>
    <p:sldId id="332" r:id="rId26"/>
    <p:sldId id="320" r:id="rId27"/>
    <p:sldId id="333" r:id="rId28"/>
    <p:sldId id="338" r:id="rId29"/>
    <p:sldId id="321" r:id="rId30"/>
    <p:sldId id="339" r:id="rId31"/>
    <p:sldId id="322" r:id="rId32"/>
    <p:sldId id="340" r:id="rId33"/>
    <p:sldId id="342" r:id="rId34"/>
    <p:sldId id="360" r:id="rId35"/>
    <p:sldId id="310" r:id="rId36"/>
    <p:sldId id="295" r:id="rId37"/>
    <p:sldId id="363" r:id="rId38"/>
    <p:sldId id="364" r:id="rId39"/>
    <p:sldId id="269" r:id="rId40"/>
    <p:sldId id="369" r:id="rId41"/>
    <p:sldId id="279" r:id="rId42"/>
    <p:sldId id="268" r:id="rId43"/>
  </p:sldIdLst>
  <p:sldSz cx="9144000" cy="5143500" type="screen16x9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iza Silva Betim" initials="LS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6E6"/>
    <a:srgbClr val="F8B084"/>
    <a:srgbClr val="F1BF99"/>
    <a:srgbClr val="FAE8DA"/>
    <a:srgbClr val="CEEAF6"/>
    <a:srgbClr val="8CFEB2"/>
    <a:srgbClr val="D5B5C3"/>
    <a:srgbClr val="A06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9964" autoAdjust="0"/>
  </p:normalViewPr>
  <p:slideViewPr>
    <p:cSldViewPr>
      <p:cViewPr varScale="1">
        <p:scale>
          <a:sx n="81" d="100"/>
          <a:sy n="81" d="100"/>
        </p:scale>
        <p:origin x="103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1CE34-3BC1-4CD1-A4A3-E12E051B0E9F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E8C1DB-AD08-4B1D-ADA5-B9BB3FD0A362}">
      <dgm:prSet phldrT="[Texto]"/>
      <dgm:spPr/>
      <dgm:t>
        <a:bodyPr/>
        <a:lstStyle/>
        <a:p>
          <a:r>
            <a:rPr lang="pt-BR" dirty="0"/>
            <a:t> 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6363C950-0419-4B65-A165-7385EB8FE830}" type="parTrans" cxnId="{C5CA8EF3-21E7-4BED-BF34-AA89FFA44332}">
      <dgm:prSet/>
      <dgm:spPr/>
      <dgm:t>
        <a:bodyPr/>
        <a:lstStyle/>
        <a:p>
          <a:endParaRPr lang="pt-BR"/>
        </a:p>
      </dgm:t>
    </dgm:pt>
    <dgm:pt modelId="{768DAD07-FA72-40B0-8D09-06495DD7958B}" type="sibTrans" cxnId="{C5CA8EF3-21E7-4BED-BF34-AA89FFA44332}">
      <dgm:prSet/>
      <dgm:spPr/>
      <dgm:t>
        <a:bodyPr/>
        <a:lstStyle/>
        <a:p>
          <a:endParaRPr lang="pt-BR"/>
        </a:p>
      </dgm:t>
    </dgm:pt>
    <dgm:pt modelId="{7A0E4783-FBD6-4BA2-B85C-5D4463E98914}">
      <dgm:prSet phldrT="[Texto]" custT="1"/>
      <dgm:spPr/>
      <dgm:t>
        <a:bodyPr/>
        <a:lstStyle/>
        <a:p>
          <a:pPr algn="ctr"/>
          <a:r>
            <a:rPr lang="pt-BR" sz="2400" b="1" dirty="0">
              <a:latin typeface="Times New Roman" pitchFamily="18" charset="0"/>
              <a:cs typeface="Times New Roman" pitchFamily="18" charset="0"/>
            </a:rPr>
            <a:t>Pode acarretar:</a:t>
          </a:r>
        </a:p>
      </dgm:t>
    </dgm:pt>
    <dgm:pt modelId="{3A15D6B3-71E6-4AD8-A19A-5EA0DEEE9AE3}" type="parTrans" cxnId="{10063FEB-369F-4631-9074-3B47CF4CFF32}">
      <dgm:prSet/>
      <dgm:spPr/>
      <dgm:t>
        <a:bodyPr/>
        <a:lstStyle/>
        <a:p>
          <a:endParaRPr lang="pt-BR"/>
        </a:p>
      </dgm:t>
    </dgm:pt>
    <dgm:pt modelId="{2863866B-9BEF-4BB3-89B7-31137D1B8AEA}" type="sibTrans" cxnId="{10063FEB-369F-4631-9074-3B47CF4CFF32}">
      <dgm:prSet/>
      <dgm:spPr/>
      <dgm:t>
        <a:bodyPr/>
        <a:lstStyle/>
        <a:p>
          <a:endParaRPr lang="pt-BR"/>
        </a:p>
      </dgm:t>
    </dgm:pt>
    <dgm:pt modelId="{0E3AD77A-54BD-4537-9649-C803784E08FC}">
      <dgm:prSet phldrT="[Texto]" custT="1"/>
      <dgm:spPr>
        <a:solidFill>
          <a:schemeClr val="bg1">
            <a:lumMod val="75000"/>
          </a:schemeClr>
        </a:solidFill>
      </dgm:spPr>
      <dgm:t>
        <a:bodyPr anchor="ctr"/>
        <a:lstStyle/>
        <a:p>
          <a:pPr algn="ctr"/>
          <a:r>
            <a: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Problemas de saúde pública</a:t>
          </a:r>
          <a:endParaRPr lang="pt-BR" sz="1700" dirty="0">
            <a:latin typeface="Times New Roman" pitchFamily="18" charset="0"/>
            <a:cs typeface="Times New Roman" pitchFamily="18" charset="0"/>
          </a:endParaRPr>
        </a:p>
      </dgm:t>
    </dgm:pt>
    <dgm:pt modelId="{5929BDB0-BBE6-4EC6-9A59-D4791848A322}" type="parTrans" cxnId="{2302763A-1555-454C-A578-8034B30C0705}">
      <dgm:prSet/>
      <dgm:spPr/>
      <dgm:t>
        <a:bodyPr/>
        <a:lstStyle/>
        <a:p>
          <a:endParaRPr lang="pt-BR"/>
        </a:p>
      </dgm:t>
    </dgm:pt>
    <dgm:pt modelId="{2BEDB5B4-70C7-49D9-9953-8AB2B66FCC44}" type="sibTrans" cxnId="{2302763A-1555-454C-A578-8034B30C0705}">
      <dgm:prSet/>
      <dgm:spPr/>
      <dgm:t>
        <a:bodyPr/>
        <a:lstStyle/>
        <a:p>
          <a:endParaRPr lang="pt-BR"/>
        </a:p>
      </dgm:t>
    </dgm:pt>
    <dgm:pt modelId="{995E112A-75F7-4609-B428-BD7D3837FCE1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 anchor="ctr"/>
        <a:lstStyle/>
        <a:p>
          <a:pPr algn="ctr"/>
          <a:r>
            <a:rPr lang="pt-B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Necessidade de pesquisas sobre o tema para subsidiar  a elaboração de instrumentos normativos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AED0A95A-D550-476C-838F-FBEE67B1A3FE}" type="parTrans" cxnId="{B1D7806B-E511-4081-B576-8940032BEEAA}">
      <dgm:prSet/>
      <dgm:spPr/>
      <dgm:t>
        <a:bodyPr/>
        <a:lstStyle/>
        <a:p>
          <a:endParaRPr lang="pt-BR"/>
        </a:p>
      </dgm:t>
    </dgm:pt>
    <dgm:pt modelId="{B1AF6BE1-F799-4DD4-9FAF-6275DD2BA8B9}" type="sibTrans" cxnId="{B1D7806B-E511-4081-B576-8940032BEEAA}">
      <dgm:prSet/>
      <dgm:spPr/>
      <dgm:t>
        <a:bodyPr/>
        <a:lstStyle/>
        <a:p>
          <a:endParaRPr lang="pt-BR"/>
        </a:p>
      </dgm:t>
    </dgm:pt>
    <dgm:pt modelId="{BF9F01E5-ABB4-4DF1-AA19-7174AC86D013}">
      <dgm:prSet phldrT="[Texto]"/>
      <dgm:spPr>
        <a:solidFill>
          <a:schemeClr val="bg1">
            <a:lumMod val="75000"/>
          </a:schemeClr>
        </a:solidFill>
      </dgm:spPr>
      <dgm:t>
        <a:bodyPr anchor="ctr"/>
        <a:lstStyle/>
        <a:p>
          <a:pPr algn="ctr"/>
          <a:endParaRPr lang="pt-BR" sz="17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215B80-9B7C-454F-94EF-32BCBB9A79CE}" type="parTrans" cxnId="{42538BF8-E8B0-49E2-BD9C-346A4F5FF095}">
      <dgm:prSet/>
      <dgm:spPr/>
      <dgm:t>
        <a:bodyPr/>
        <a:lstStyle/>
        <a:p>
          <a:endParaRPr lang="pt-BR"/>
        </a:p>
      </dgm:t>
    </dgm:pt>
    <dgm:pt modelId="{E1DC498F-B2A0-48B5-9732-F1B936103BA0}" type="sibTrans" cxnId="{42538BF8-E8B0-49E2-BD9C-346A4F5FF095}">
      <dgm:prSet/>
      <dgm:spPr/>
      <dgm:t>
        <a:bodyPr/>
        <a:lstStyle/>
        <a:p>
          <a:endParaRPr lang="pt-BR"/>
        </a:p>
      </dgm:t>
    </dgm:pt>
    <dgm:pt modelId="{28D456AB-6682-4BB3-AC65-8E8DED7BFCD0}">
      <dgm:prSet phldrT="[Texto]" custT="1"/>
      <dgm:spPr>
        <a:solidFill>
          <a:schemeClr val="bg1">
            <a:lumMod val="75000"/>
          </a:schemeClr>
        </a:solidFill>
      </dgm:spPr>
      <dgm:t>
        <a:bodyPr anchor="ctr"/>
        <a:lstStyle/>
        <a:p>
          <a:pPr algn="ctr"/>
          <a:r>
            <a: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Impactos ambientais</a:t>
          </a:r>
        </a:p>
      </dgm:t>
    </dgm:pt>
    <dgm:pt modelId="{691F1209-3EF5-4CA0-A4A6-A142B5B6082C}" type="parTrans" cxnId="{2CC12E2A-9802-454E-A69F-CB90D53991C4}">
      <dgm:prSet/>
      <dgm:spPr/>
      <dgm:t>
        <a:bodyPr/>
        <a:lstStyle/>
        <a:p>
          <a:endParaRPr lang="pt-BR"/>
        </a:p>
      </dgm:t>
    </dgm:pt>
    <dgm:pt modelId="{5C9BDF08-1FD6-4269-BBB3-7A411D08C636}" type="sibTrans" cxnId="{2CC12E2A-9802-454E-A69F-CB90D53991C4}">
      <dgm:prSet/>
      <dgm:spPr/>
      <dgm:t>
        <a:bodyPr/>
        <a:lstStyle/>
        <a:p>
          <a:endParaRPr lang="pt-BR"/>
        </a:p>
      </dgm:t>
    </dgm:pt>
    <dgm:pt modelId="{7088420E-C83D-4C94-B085-A23D3EED91BB}">
      <dgm:prSet phldrT="[Texto]"/>
      <dgm:spPr/>
      <dgm:t>
        <a:bodyPr/>
        <a:lstStyle/>
        <a:p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97131685-9649-4106-893C-1EE3A774194A}" type="sibTrans" cxnId="{96434B28-A3C1-4BF8-BC28-2B16F5BE36C1}">
      <dgm:prSet/>
      <dgm:spPr/>
      <dgm:t>
        <a:bodyPr/>
        <a:lstStyle/>
        <a:p>
          <a:endParaRPr lang="pt-BR"/>
        </a:p>
      </dgm:t>
    </dgm:pt>
    <dgm:pt modelId="{5006C7D9-5494-4490-AB3F-28CDE26C248C}" type="parTrans" cxnId="{96434B28-A3C1-4BF8-BC28-2B16F5BE36C1}">
      <dgm:prSet/>
      <dgm:spPr/>
      <dgm:t>
        <a:bodyPr/>
        <a:lstStyle/>
        <a:p>
          <a:endParaRPr lang="pt-BR"/>
        </a:p>
      </dgm:t>
    </dgm:pt>
    <dgm:pt modelId="{8052B690-1643-4989-B7C5-39563038B137}">
      <dgm:prSet phldrT="[Texto]" custT="1"/>
      <dgm:spPr>
        <a:solidFill>
          <a:schemeClr val="bg2">
            <a:lumMod val="75000"/>
          </a:schemeClr>
        </a:solidFill>
      </dgm:spPr>
      <dgm:t>
        <a:bodyPr anchor="ctr"/>
        <a:lstStyle/>
        <a:p>
          <a:pPr algn="ctr"/>
          <a:r>
            <a: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Ausência de instrumentos normativos para o setor de </a:t>
          </a:r>
          <a:r>
            <a:rPr lang="pt-BR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autoclavação</a:t>
          </a:r>
          <a:r>
            <a: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de RSS</a:t>
          </a:r>
          <a:endParaRPr lang="pt-BR" sz="2400" dirty="0">
            <a:latin typeface="Times New Roman" pitchFamily="18" charset="0"/>
            <a:cs typeface="Times New Roman" pitchFamily="18" charset="0"/>
          </a:endParaRPr>
        </a:p>
      </dgm:t>
    </dgm:pt>
    <dgm:pt modelId="{E367C3DD-8F87-40E7-B6F4-5CB913AB0301}" type="sibTrans" cxnId="{CD47C762-A726-4421-96D7-0B61ECDE5C27}">
      <dgm:prSet/>
      <dgm:spPr/>
      <dgm:t>
        <a:bodyPr/>
        <a:lstStyle/>
        <a:p>
          <a:endParaRPr lang="pt-BR"/>
        </a:p>
      </dgm:t>
    </dgm:pt>
    <dgm:pt modelId="{0D42E28A-ADF9-4AF3-8989-62A6857D1DD5}" type="parTrans" cxnId="{CD47C762-A726-4421-96D7-0B61ECDE5C27}">
      <dgm:prSet/>
      <dgm:spPr/>
      <dgm:t>
        <a:bodyPr/>
        <a:lstStyle/>
        <a:p>
          <a:endParaRPr lang="pt-BR"/>
        </a:p>
      </dgm:t>
    </dgm:pt>
    <dgm:pt modelId="{334DD7DD-A2C3-401B-BEA0-F2625998811D}" type="pres">
      <dgm:prSet presAssocID="{E951CE34-3BC1-4CD1-A4A3-E12E051B0E9F}" presName="linearFlow" presStyleCnt="0">
        <dgm:presLayoutVars>
          <dgm:dir/>
          <dgm:animLvl val="lvl"/>
          <dgm:resizeHandles/>
        </dgm:presLayoutVars>
      </dgm:prSet>
      <dgm:spPr/>
    </dgm:pt>
    <dgm:pt modelId="{A4E51A72-1049-4ADA-9029-6240C8B472F2}" type="pres">
      <dgm:prSet presAssocID="{C3E8C1DB-AD08-4B1D-ADA5-B9BB3FD0A362}" presName="compositeNode" presStyleCnt="0">
        <dgm:presLayoutVars>
          <dgm:bulletEnabled val="1"/>
        </dgm:presLayoutVars>
      </dgm:prSet>
      <dgm:spPr/>
    </dgm:pt>
    <dgm:pt modelId="{57D15738-766D-420F-9A03-053AD6FE3D12}" type="pres">
      <dgm:prSet presAssocID="{C3E8C1DB-AD08-4B1D-ADA5-B9BB3FD0A362}" presName="image" presStyleLbl="fgImgPlace1" presStyleIdx="0" presStyleCnt="3" custScaleX="1473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80C32F-1DA7-4511-9338-EC5E3E82CF0C}" type="pres">
      <dgm:prSet presAssocID="{C3E8C1DB-AD08-4B1D-ADA5-B9BB3FD0A362}" presName="childNode" presStyleLbl="node1" presStyleIdx="0" presStyleCnt="3" custScaleX="137138">
        <dgm:presLayoutVars>
          <dgm:bulletEnabled val="1"/>
        </dgm:presLayoutVars>
      </dgm:prSet>
      <dgm:spPr/>
    </dgm:pt>
    <dgm:pt modelId="{63D3EFB2-73AB-45D4-AA97-45BBB6A50628}" type="pres">
      <dgm:prSet presAssocID="{C3E8C1DB-AD08-4B1D-ADA5-B9BB3FD0A362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B373C32-F6E7-443E-9691-9AEAC1BE8F32}" type="pres">
      <dgm:prSet presAssocID="{768DAD07-FA72-40B0-8D09-06495DD7958B}" presName="sibTrans" presStyleCnt="0"/>
      <dgm:spPr/>
    </dgm:pt>
    <dgm:pt modelId="{21E11A2D-A023-46BD-9F58-29BA57C6D52A}" type="pres">
      <dgm:prSet presAssocID="{7A0E4783-FBD6-4BA2-B85C-5D4463E98914}" presName="compositeNode" presStyleCnt="0">
        <dgm:presLayoutVars>
          <dgm:bulletEnabled val="1"/>
        </dgm:presLayoutVars>
      </dgm:prSet>
      <dgm:spPr/>
    </dgm:pt>
    <dgm:pt modelId="{6A8998B5-F702-4418-B794-3713E300AF43}" type="pres">
      <dgm:prSet presAssocID="{7A0E4783-FBD6-4BA2-B85C-5D4463E98914}" presName="image" presStyleLbl="fgImgPlace1" presStyleIdx="1" presStyleCnt="3" custScaleX="13740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64DB4BA-C54D-424F-A5EC-EDB099953224}" type="pres">
      <dgm:prSet presAssocID="{7A0E4783-FBD6-4BA2-B85C-5D4463E98914}" presName="childNode" presStyleLbl="node1" presStyleIdx="1" presStyleCnt="3" custScaleX="127508">
        <dgm:presLayoutVars>
          <dgm:bulletEnabled val="1"/>
        </dgm:presLayoutVars>
      </dgm:prSet>
      <dgm:spPr/>
    </dgm:pt>
    <dgm:pt modelId="{CCBB24BB-2546-40AB-9DFD-24D10D6FBB83}" type="pres">
      <dgm:prSet presAssocID="{7A0E4783-FBD6-4BA2-B85C-5D4463E98914}" presName="parentNode" presStyleLbl="revTx" presStyleIdx="1" presStyleCnt="3" custLinFactNeighborX="-56096">
        <dgm:presLayoutVars>
          <dgm:chMax val="0"/>
          <dgm:bulletEnabled val="1"/>
        </dgm:presLayoutVars>
      </dgm:prSet>
      <dgm:spPr/>
    </dgm:pt>
    <dgm:pt modelId="{0A18C8CD-2725-4DE0-AC74-4097BDA89667}" type="pres">
      <dgm:prSet presAssocID="{2863866B-9BEF-4BB3-89B7-31137D1B8AEA}" presName="sibTrans" presStyleCnt="0"/>
      <dgm:spPr/>
    </dgm:pt>
    <dgm:pt modelId="{D9E38992-87D7-4331-8D84-26C57C52DE0E}" type="pres">
      <dgm:prSet presAssocID="{7088420E-C83D-4C94-B085-A23D3EED91BB}" presName="compositeNode" presStyleCnt="0">
        <dgm:presLayoutVars>
          <dgm:bulletEnabled val="1"/>
        </dgm:presLayoutVars>
      </dgm:prSet>
      <dgm:spPr/>
    </dgm:pt>
    <dgm:pt modelId="{4A2F20F5-7D8C-4559-8BBA-D8E47AC6F974}" type="pres">
      <dgm:prSet presAssocID="{7088420E-C83D-4C94-B085-A23D3EED91BB}" presName="image" presStyleLbl="fgImgPlace1" presStyleIdx="2" presStyleCnt="3" custScaleX="14629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4055019-AD3E-4728-B920-88A8FEEB16E8}" type="pres">
      <dgm:prSet presAssocID="{7088420E-C83D-4C94-B085-A23D3EED91BB}" presName="childNode" presStyleLbl="node1" presStyleIdx="2" presStyleCnt="3" custScaleX="140429">
        <dgm:presLayoutVars>
          <dgm:bulletEnabled val="1"/>
        </dgm:presLayoutVars>
      </dgm:prSet>
      <dgm:spPr/>
    </dgm:pt>
    <dgm:pt modelId="{C0B18325-1F23-461C-BDD6-38F75AF7F1B8}" type="pres">
      <dgm:prSet presAssocID="{7088420E-C83D-4C94-B085-A23D3EED91BB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5FB0710B-70EB-4F65-BAAC-E86F1FF350F8}" type="presOf" srcId="{7A0E4783-FBD6-4BA2-B85C-5D4463E98914}" destId="{CCBB24BB-2546-40AB-9DFD-24D10D6FBB83}" srcOrd="0" destOrd="0" presId="urn:microsoft.com/office/officeart/2005/8/layout/hList2#1"/>
    <dgm:cxn modelId="{287E7516-001E-4FC0-8964-33B788C16BE0}" type="presOf" srcId="{995E112A-75F7-4609-B428-BD7D3837FCE1}" destId="{C4055019-AD3E-4728-B920-88A8FEEB16E8}" srcOrd="0" destOrd="0" presId="urn:microsoft.com/office/officeart/2005/8/layout/hList2#1"/>
    <dgm:cxn modelId="{52341119-588F-4D4C-BB4E-3F803F6EED1E}" type="presOf" srcId="{7088420E-C83D-4C94-B085-A23D3EED91BB}" destId="{C0B18325-1F23-461C-BDD6-38F75AF7F1B8}" srcOrd="0" destOrd="0" presId="urn:microsoft.com/office/officeart/2005/8/layout/hList2#1"/>
    <dgm:cxn modelId="{96434B28-A3C1-4BF8-BC28-2B16F5BE36C1}" srcId="{E951CE34-3BC1-4CD1-A4A3-E12E051B0E9F}" destId="{7088420E-C83D-4C94-B085-A23D3EED91BB}" srcOrd="2" destOrd="0" parTransId="{5006C7D9-5494-4490-AB3F-28CDE26C248C}" sibTransId="{97131685-9649-4106-893C-1EE3A774194A}"/>
    <dgm:cxn modelId="{2CC12E2A-9802-454E-A69F-CB90D53991C4}" srcId="{7A0E4783-FBD6-4BA2-B85C-5D4463E98914}" destId="{28D456AB-6682-4BB3-AC65-8E8DED7BFCD0}" srcOrd="2" destOrd="0" parTransId="{691F1209-3EF5-4CA0-A4A6-A142B5B6082C}" sibTransId="{5C9BDF08-1FD6-4269-BBB3-7A411D08C636}"/>
    <dgm:cxn modelId="{3F293133-BBDF-43E1-9986-2C4A416F6B20}" type="presOf" srcId="{E951CE34-3BC1-4CD1-A4A3-E12E051B0E9F}" destId="{334DD7DD-A2C3-401B-BEA0-F2625998811D}" srcOrd="0" destOrd="0" presId="urn:microsoft.com/office/officeart/2005/8/layout/hList2#1"/>
    <dgm:cxn modelId="{2302763A-1555-454C-A578-8034B30C0705}" srcId="{7A0E4783-FBD6-4BA2-B85C-5D4463E98914}" destId="{0E3AD77A-54BD-4537-9649-C803784E08FC}" srcOrd="0" destOrd="0" parTransId="{5929BDB0-BBE6-4EC6-9A59-D4791848A322}" sibTransId="{2BEDB5B4-70C7-49D9-9953-8AB2B66FCC44}"/>
    <dgm:cxn modelId="{CD47C762-A726-4421-96D7-0B61ECDE5C27}" srcId="{C3E8C1DB-AD08-4B1D-ADA5-B9BB3FD0A362}" destId="{8052B690-1643-4989-B7C5-39563038B137}" srcOrd="0" destOrd="0" parTransId="{0D42E28A-ADF9-4AF3-8989-62A6857D1DD5}" sibTransId="{E367C3DD-8F87-40E7-B6F4-5CB913AB0301}"/>
    <dgm:cxn modelId="{B1D7806B-E511-4081-B576-8940032BEEAA}" srcId="{7088420E-C83D-4C94-B085-A23D3EED91BB}" destId="{995E112A-75F7-4609-B428-BD7D3837FCE1}" srcOrd="0" destOrd="0" parTransId="{AED0A95A-D550-476C-838F-FBEE67B1A3FE}" sibTransId="{B1AF6BE1-F799-4DD4-9FAF-6275DD2BA8B9}"/>
    <dgm:cxn modelId="{09D2A476-D170-4BC9-906B-653F9C979FF3}" type="presOf" srcId="{C3E8C1DB-AD08-4B1D-ADA5-B9BB3FD0A362}" destId="{63D3EFB2-73AB-45D4-AA97-45BBB6A50628}" srcOrd="0" destOrd="0" presId="urn:microsoft.com/office/officeart/2005/8/layout/hList2#1"/>
    <dgm:cxn modelId="{B93D57A5-C70D-46C8-913F-E82B604B8302}" type="presOf" srcId="{8052B690-1643-4989-B7C5-39563038B137}" destId="{E780C32F-1DA7-4511-9338-EC5E3E82CF0C}" srcOrd="0" destOrd="0" presId="urn:microsoft.com/office/officeart/2005/8/layout/hList2#1"/>
    <dgm:cxn modelId="{10063FEB-369F-4631-9074-3B47CF4CFF32}" srcId="{E951CE34-3BC1-4CD1-A4A3-E12E051B0E9F}" destId="{7A0E4783-FBD6-4BA2-B85C-5D4463E98914}" srcOrd="1" destOrd="0" parTransId="{3A15D6B3-71E6-4AD8-A19A-5EA0DEEE9AE3}" sibTransId="{2863866B-9BEF-4BB3-89B7-31137D1B8AEA}"/>
    <dgm:cxn modelId="{A074F0EB-8D11-43D1-A28F-838C8FE6DD31}" type="presOf" srcId="{BF9F01E5-ABB4-4DF1-AA19-7174AC86D013}" destId="{D64DB4BA-C54D-424F-A5EC-EDB099953224}" srcOrd="0" destOrd="1" presId="urn:microsoft.com/office/officeart/2005/8/layout/hList2#1"/>
    <dgm:cxn modelId="{C5CA8EF3-21E7-4BED-BF34-AA89FFA44332}" srcId="{E951CE34-3BC1-4CD1-A4A3-E12E051B0E9F}" destId="{C3E8C1DB-AD08-4B1D-ADA5-B9BB3FD0A362}" srcOrd="0" destOrd="0" parTransId="{6363C950-0419-4B65-A165-7385EB8FE830}" sibTransId="{768DAD07-FA72-40B0-8D09-06495DD7958B}"/>
    <dgm:cxn modelId="{16D872F8-A907-4984-B6C6-6F7E06A98FBD}" type="presOf" srcId="{0E3AD77A-54BD-4537-9649-C803784E08FC}" destId="{D64DB4BA-C54D-424F-A5EC-EDB099953224}" srcOrd="0" destOrd="0" presId="urn:microsoft.com/office/officeart/2005/8/layout/hList2#1"/>
    <dgm:cxn modelId="{42538BF8-E8B0-49E2-BD9C-346A4F5FF095}" srcId="{7A0E4783-FBD6-4BA2-B85C-5D4463E98914}" destId="{BF9F01E5-ABB4-4DF1-AA19-7174AC86D013}" srcOrd="1" destOrd="0" parTransId="{70215B80-9B7C-454F-94EF-32BCBB9A79CE}" sibTransId="{E1DC498F-B2A0-48B5-9732-F1B936103BA0}"/>
    <dgm:cxn modelId="{5F5294FA-4F7E-4C6F-9EB2-47707CA188AA}" type="presOf" srcId="{28D456AB-6682-4BB3-AC65-8E8DED7BFCD0}" destId="{D64DB4BA-C54D-424F-A5EC-EDB099953224}" srcOrd="0" destOrd="2" presId="urn:microsoft.com/office/officeart/2005/8/layout/hList2#1"/>
    <dgm:cxn modelId="{6DB66FA3-483B-4FC8-BDF0-10680F283E41}" type="presParOf" srcId="{334DD7DD-A2C3-401B-BEA0-F2625998811D}" destId="{A4E51A72-1049-4ADA-9029-6240C8B472F2}" srcOrd="0" destOrd="0" presId="urn:microsoft.com/office/officeart/2005/8/layout/hList2#1"/>
    <dgm:cxn modelId="{26CF5125-868D-486B-AAAE-0BA2CC865A84}" type="presParOf" srcId="{A4E51A72-1049-4ADA-9029-6240C8B472F2}" destId="{57D15738-766D-420F-9A03-053AD6FE3D12}" srcOrd="0" destOrd="0" presId="urn:microsoft.com/office/officeart/2005/8/layout/hList2#1"/>
    <dgm:cxn modelId="{4254DF3E-ECCB-459C-877D-84361F16894B}" type="presParOf" srcId="{A4E51A72-1049-4ADA-9029-6240C8B472F2}" destId="{E780C32F-1DA7-4511-9338-EC5E3E82CF0C}" srcOrd="1" destOrd="0" presId="urn:microsoft.com/office/officeart/2005/8/layout/hList2#1"/>
    <dgm:cxn modelId="{512ADCE8-90E1-47CD-AC5B-C01E5B372370}" type="presParOf" srcId="{A4E51A72-1049-4ADA-9029-6240C8B472F2}" destId="{63D3EFB2-73AB-45D4-AA97-45BBB6A50628}" srcOrd="2" destOrd="0" presId="urn:microsoft.com/office/officeart/2005/8/layout/hList2#1"/>
    <dgm:cxn modelId="{1230132F-70B6-4150-99F2-F294CF12F8B2}" type="presParOf" srcId="{334DD7DD-A2C3-401B-BEA0-F2625998811D}" destId="{9B373C32-F6E7-443E-9691-9AEAC1BE8F32}" srcOrd="1" destOrd="0" presId="urn:microsoft.com/office/officeart/2005/8/layout/hList2#1"/>
    <dgm:cxn modelId="{3FF80F08-DF09-4F8C-AE08-34889415CC34}" type="presParOf" srcId="{334DD7DD-A2C3-401B-BEA0-F2625998811D}" destId="{21E11A2D-A023-46BD-9F58-29BA57C6D52A}" srcOrd="2" destOrd="0" presId="urn:microsoft.com/office/officeart/2005/8/layout/hList2#1"/>
    <dgm:cxn modelId="{EC02BBFD-09AC-4927-BD56-63FBA2A1774A}" type="presParOf" srcId="{21E11A2D-A023-46BD-9F58-29BA57C6D52A}" destId="{6A8998B5-F702-4418-B794-3713E300AF43}" srcOrd="0" destOrd="0" presId="urn:microsoft.com/office/officeart/2005/8/layout/hList2#1"/>
    <dgm:cxn modelId="{30CB9B28-64C9-44AD-A8CC-21F274DFC103}" type="presParOf" srcId="{21E11A2D-A023-46BD-9F58-29BA57C6D52A}" destId="{D64DB4BA-C54D-424F-A5EC-EDB099953224}" srcOrd="1" destOrd="0" presId="urn:microsoft.com/office/officeart/2005/8/layout/hList2#1"/>
    <dgm:cxn modelId="{DF737989-CD60-4007-A304-BFDC8091B0E1}" type="presParOf" srcId="{21E11A2D-A023-46BD-9F58-29BA57C6D52A}" destId="{CCBB24BB-2546-40AB-9DFD-24D10D6FBB83}" srcOrd="2" destOrd="0" presId="urn:microsoft.com/office/officeart/2005/8/layout/hList2#1"/>
    <dgm:cxn modelId="{658B56ED-68C9-47A1-933A-1CBA5DDCBABB}" type="presParOf" srcId="{334DD7DD-A2C3-401B-BEA0-F2625998811D}" destId="{0A18C8CD-2725-4DE0-AC74-4097BDA89667}" srcOrd="3" destOrd="0" presId="urn:microsoft.com/office/officeart/2005/8/layout/hList2#1"/>
    <dgm:cxn modelId="{2F9FDC1C-2F49-4F10-85CE-BCD305B979E7}" type="presParOf" srcId="{334DD7DD-A2C3-401B-BEA0-F2625998811D}" destId="{D9E38992-87D7-4331-8D84-26C57C52DE0E}" srcOrd="4" destOrd="0" presId="urn:microsoft.com/office/officeart/2005/8/layout/hList2#1"/>
    <dgm:cxn modelId="{D7505459-D27B-45F8-9545-BC1AE4D078BD}" type="presParOf" srcId="{D9E38992-87D7-4331-8D84-26C57C52DE0E}" destId="{4A2F20F5-7D8C-4559-8BBA-D8E47AC6F974}" srcOrd="0" destOrd="0" presId="urn:microsoft.com/office/officeart/2005/8/layout/hList2#1"/>
    <dgm:cxn modelId="{A2840789-176E-4C36-AEF7-0ED13A0E4273}" type="presParOf" srcId="{D9E38992-87D7-4331-8D84-26C57C52DE0E}" destId="{C4055019-AD3E-4728-B920-88A8FEEB16E8}" srcOrd="1" destOrd="0" presId="urn:microsoft.com/office/officeart/2005/8/layout/hList2#1"/>
    <dgm:cxn modelId="{2E612801-76EA-4B3F-AAEE-12A9FB38ACC7}" type="presParOf" srcId="{D9E38992-87D7-4331-8D84-26C57C52DE0E}" destId="{C0B18325-1F23-461C-BDD6-38F75AF7F1B8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B39A5-832D-4341-B794-FDBB2C703AC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4C98CA7-DEFC-4A48-A999-E1F4836621D1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1200" dirty="0">
              <a:solidFill>
                <a:schemeClr val="tx1"/>
              </a:solidFill>
            </a:rPr>
            <a:t>Resultados e Discussão</a:t>
          </a:r>
        </a:p>
      </dgm:t>
    </dgm:pt>
    <dgm:pt modelId="{9E3EADFC-5F2D-4D1B-B728-98AB42121BC7}" type="parTrans" cxnId="{C8CFD2E3-6BF3-47F7-B74C-F89B09592665}">
      <dgm:prSet/>
      <dgm:spPr/>
      <dgm:t>
        <a:bodyPr/>
        <a:lstStyle/>
        <a:p>
          <a:endParaRPr lang="pt-BR"/>
        </a:p>
      </dgm:t>
    </dgm:pt>
    <dgm:pt modelId="{F03C8803-D6C0-422E-960B-37B7108A3170}" type="sibTrans" cxnId="{C8CFD2E3-6BF3-47F7-B74C-F89B09592665}">
      <dgm:prSet/>
      <dgm:spPr/>
      <dgm:t>
        <a:bodyPr/>
        <a:lstStyle/>
        <a:p>
          <a:endParaRPr lang="pt-BR"/>
        </a:p>
      </dgm:t>
    </dgm:pt>
    <dgm:pt modelId="{5D152604-1F6D-42C6-B4C7-8591114521E1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1200" dirty="0">
              <a:solidFill>
                <a:schemeClr val="tx1"/>
              </a:solidFill>
            </a:rPr>
            <a:t>Objetivos</a:t>
          </a:r>
        </a:p>
      </dgm:t>
    </dgm:pt>
    <dgm:pt modelId="{A5A66DF5-97FD-4F36-B07B-6A9E1FE31841}" type="parTrans" cxnId="{27F63D0B-9762-4B70-945A-2E900F6114ED}">
      <dgm:prSet/>
      <dgm:spPr/>
      <dgm:t>
        <a:bodyPr/>
        <a:lstStyle/>
        <a:p>
          <a:endParaRPr lang="pt-BR"/>
        </a:p>
      </dgm:t>
    </dgm:pt>
    <dgm:pt modelId="{8D2F7631-FEE9-4DEB-80A7-8AA2A8628BC2}" type="sibTrans" cxnId="{27F63D0B-9762-4B70-945A-2E900F6114ED}">
      <dgm:prSet/>
      <dgm:spPr/>
      <dgm:t>
        <a:bodyPr/>
        <a:lstStyle/>
        <a:p>
          <a:endParaRPr lang="pt-BR"/>
        </a:p>
      </dgm:t>
    </dgm:pt>
    <dgm:pt modelId="{6D74C38E-3D97-4CB6-B714-5461422E9673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1200" dirty="0">
              <a:solidFill>
                <a:schemeClr val="tx1"/>
              </a:solidFill>
            </a:rPr>
            <a:t>Metodologia</a:t>
          </a:r>
        </a:p>
      </dgm:t>
    </dgm:pt>
    <dgm:pt modelId="{CC9514CB-62E3-47BD-A78D-D2EF0FA67593}" type="parTrans" cxnId="{83E534E4-9C4B-4E08-B458-1C3CF80B773B}">
      <dgm:prSet/>
      <dgm:spPr/>
      <dgm:t>
        <a:bodyPr/>
        <a:lstStyle/>
        <a:p>
          <a:endParaRPr lang="pt-BR"/>
        </a:p>
      </dgm:t>
    </dgm:pt>
    <dgm:pt modelId="{209B56F8-7124-44FF-9761-1F0CAD69F3A9}" type="sibTrans" cxnId="{83E534E4-9C4B-4E08-B458-1C3CF80B773B}">
      <dgm:prSet/>
      <dgm:spPr/>
      <dgm:t>
        <a:bodyPr/>
        <a:lstStyle/>
        <a:p>
          <a:endParaRPr lang="pt-BR"/>
        </a:p>
      </dgm:t>
    </dgm:pt>
    <dgm:pt modelId="{CDB9EEEA-22FF-46E1-A08C-8BDA63710FDE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1200" dirty="0">
              <a:solidFill>
                <a:schemeClr val="tx1"/>
              </a:solidFill>
            </a:rPr>
            <a:t>Conclusões e Recomendações</a:t>
          </a:r>
        </a:p>
      </dgm:t>
    </dgm:pt>
    <dgm:pt modelId="{71BC3FEF-2057-4CA3-AD0D-801DA005BFA6}" type="parTrans" cxnId="{D28C35AF-3C9D-4C01-8DE3-9DC19B88E837}">
      <dgm:prSet/>
      <dgm:spPr/>
      <dgm:t>
        <a:bodyPr/>
        <a:lstStyle/>
        <a:p>
          <a:endParaRPr lang="pt-BR"/>
        </a:p>
      </dgm:t>
    </dgm:pt>
    <dgm:pt modelId="{D166C6E0-6D03-4AF6-9BD2-B3F3C0A239C9}" type="sibTrans" cxnId="{D28C35AF-3C9D-4C01-8DE3-9DC19B88E837}">
      <dgm:prSet/>
      <dgm:spPr/>
      <dgm:t>
        <a:bodyPr/>
        <a:lstStyle/>
        <a:p>
          <a:endParaRPr lang="pt-BR"/>
        </a:p>
      </dgm:t>
    </dgm:pt>
    <dgm:pt modelId="{C501F6B8-98DF-471A-99F0-F7B75D12A803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1200" dirty="0">
              <a:solidFill>
                <a:schemeClr val="tx1"/>
              </a:solidFill>
            </a:rPr>
            <a:t>Referências</a:t>
          </a:r>
        </a:p>
      </dgm:t>
    </dgm:pt>
    <dgm:pt modelId="{CD475135-3429-44F2-8847-7E153A7DBD31}" type="sibTrans" cxnId="{EB93A76E-9635-4A41-BC22-EB267B396C55}">
      <dgm:prSet/>
      <dgm:spPr/>
      <dgm:t>
        <a:bodyPr/>
        <a:lstStyle/>
        <a:p>
          <a:endParaRPr lang="pt-BR"/>
        </a:p>
      </dgm:t>
    </dgm:pt>
    <dgm:pt modelId="{4D937426-52B3-4842-81A9-6D7B9B46F4A3}" type="parTrans" cxnId="{EB93A76E-9635-4A41-BC22-EB267B396C55}">
      <dgm:prSet/>
      <dgm:spPr/>
      <dgm:t>
        <a:bodyPr/>
        <a:lstStyle/>
        <a:p>
          <a:endParaRPr lang="pt-BR"/>
        </a:p>
      </dgm:t>
    </dgm:pt>
    <dgm:pt modelId="{32506DA8-E3D4-42B6-96D4-FEDCAC83C9F8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1200" b="0" dirty="0">
              <a:solidFill>
                <a:schemeClr val="tx1"/>
              </a:solidFill>
            </a:rPr>
            <a:t>Introdução</a:t>
          </a:r>
        </a:p>
      </dgm:t>
    </dgm:pt>
    <dgm:pt modelId="{D65CFDD7-7866-40F1-95B5-6CC383A016AD}" type="parTrans" cxnId="{5E6C110B-A197-41DB-B374-DFDFC85F2A1D}">
      <dgm:prSet/>
      <dgm:spPr/>
      <dgm:t>
        <a:bodyPr/>
        <a:lstStyle/>
        <a:p>
          <a:endParaRPr lang="pt-BR"/>
        </a:p>
      </dgm:t>
    </dgm:pt>
    <dgm:pt modelId="{4A839468-D180-4423-B3FD-BAD25599233F}" type="sibTrans" cxnId="{5E6C110B-A197-41DB-B374-DFDFC85F2A1D}">
      <dgm:prSet/>
      <dgm:spPr/>
      <dgm:t>
        <a:bodyPr/>
        <a:lstStyle/>
        <a:p>
          <a:endParaRPr lang="pt-BR"/>
        </a:p>
      </dgm:t>
    </dgm:pt>
    <dgm:pt modelId="{A03A65C7-2F7B-4DD6-8F7B-3AA0D38DD251}" type="pres">
      <dgm:prSet presAssocID="{EB9B39A5-832D-4341-B794-FDBB2C703ACA}" presName="Name0" presStyleCnt="0">
        <dgm:presLayoutVars>
          <dgm:dir/>
          <dgm:animLvl val="lvl"/>
          <dgm:resizeHandles val="exact"/>
        </dgm:presLayoutVars>
      </dgm:prSet>
      <dgm:spPr/>
    </dgm:pt>
    <dgm:pt modelId="{326A85B4-4126-448B-B26E-011F29FDB2CF}" type="pres">
      <dgm:prSet presAssocID="{B4C98CA7-DEFC-4A48-A999-E1F4836621D1}" presName="parTxOnly" presStyleLbl="node1" presStyleIdx="0" presStyleCnt="6" custLinFactX="256844" custLinFactNeighborX="300000" custLinFactNeighborY="-11607">
        <dgm:presLayoutVars>
          <dgm:chMax val="0"/>
          <dgm:chPref val="0"/>
          <dgm:bulletEnabled val="1"/>
        </dgm:presLayoutVars>
      </dgm:prSet>
      <dgm:spPr/>
    </dgm:pt>
    <dgm:pt modelId="{21F2E7D2-EBA7-4AA2-975E-A5774E106C7B}" type="pres">
      <dgm:prSet presAssocID="{F03C8803-D6C0-422E-960B-37B7108A3170}" presName="parTxOnlySpace" presStyleCnt="0"/>
      <dgm:spPr/>
    </dgm:pt>
    <dgm:pt modelId="{863191D6-C4C7-4EA1-82AD-A44EB25A2967}" type="pres">
      <dgm:prSet presAssocID="{32506DA8-E3D4-42B6-96D4-FEDCAC83C9F8}" presName="parTxOnly" presStyleLbl="node1" presStyleIdx="1" presStyleCnt="6" custScaleX="118883" custLinFactX="-80177" custLinFactNeighborX="-100000" custLinFactNeighborY="-14812">
        <dgm:presLayoutVars>
          <dgm:chMax val="0"/>
          <dgm:chPref val="0"/>
          <dgm:bulletEnabled val="1"/>
        </dgm:presLayoutVars>
      </dgm:prSet>
      <dgm:spPr/>
    </dgm:pt>
    <dgm:pt modelId="{A82BE691-23DA-4FF1-9C7A-AD7C9CAB0B00}" type="pres">
      <dgm:prSet presAssocID="{4A839468-D180-4423-B3FD-BAD25599233F}" presName="parTxOnlySpace" presStyleCnt="0"/>
      <dgm:spPr/>
    </dgm:pt>
    <dgm:pt modelId="{29BB4A52-DC4E-462F-9259-3D41CDF2397C}" type="pres">
      <dgm:prSet presAssocID="{5D152604-1F6D-42C6-B4C7-8591114521E1}" presName="parTxOnly" presStyleLbl="node1" presStyleIdx="2" presStyleCnt="6" custScaleX="100172" custLinFactX="-86417" custLinFactNeighborX="-100000" custLinFactNeighborY="-13155">
        <dgm:presLayoutVars>
          <dgm:chMax val="0"/>
          <dgm:chPref val="0"/>
          <dgm:bulletEnabled val="1"/>
        </dgm:presLayoutVars>
      </dgm:prSet>
      <dgm:spPr/>
    </dgm:pt>
    <dgm:pt modelId="{FA55C7A6-A1FD-4CA0-8BE4-86DB19CE5884}" type="pres">
      <dgm:prSet presAssocID="{8D2F7631-FEE9-4DEB-80A7-8AA2A8628BC2}" presName="parTxOnlySpace" presStyleCnt="0"/>
      <dgm:spPr/>
    </dgm:pt>
    <dgm:pt modelId="{EB59B574-20BD-445F-88A3-1B5E9E2F414D}" type="pres">
      <dgm:prSet presAssocID="{6D74C38E-3D97-4CB6-B714-5461422E9673}" presName="parTxOnly" presStyleLbl="node1" presStyleIdx="3" presStyleCnt="6" custScaleX="113321" custLinFactX="-93257" custLinFactNeighborX="-100000" custLinFactNeighborY="-11607">
        <dgm:presLayoutVars>
          <dgm:chMax val="0"/>
          <dgm:chPref val="0"/>
          <dgm:bulletEnabled val="1"/>
        </dgm:presLayoutVars>
      </dgm:prSet>
      <dgm:spPr/>
    </dgm:pt>
    <dgm:pt modelId="{8ED0E3FB-8114-48AB-95B1-388CA5010BCE}" type="pres">
      <dgm:prSet presAssocID="{209B56F8-7124-44FF-9761-1F0CAD69F3A9}" presName="parTxOnlySpace" presStyleCnt="0"/>
      <dgm:spPr/>
    </dgm:pt>
    <dgm:pt modelId="{D48A5DA0-8F09-4F3A-8FF7-B5FF761D25E8}" type="pres">
      <dgm:prSet presAssocID="{C501F6B8-98DF-471A-99F0-F7B75D12A803}" presName="parTxOnly" presStyleLbl="node1" presStyleIdx="4" presStyleCnt="6" custScaleX="114862" custLinFactX="96659" custLinFactNeighborX="100000" custLinFactNeighborY="-11607">
        <dgm:presLayoutVars>
          <dgm:chMax val="0"/>
          <dgm:chPref val="0"/>
          <dgm:bulletEnabled val="1"/>
        </dgm:presLayoutVars>
      </dgm:prSet>
      <dgm:spPr/>
    </dgm:pt>
    <dgm:pt modelId="{A0AA6FAA-FF9A-4B41-B228-EECB027F2A5E}" type="pres">
      <dgm:prSet presAssocID="{CD475135-3429-44F2-8847-7E153A7DBD31}" presName="parTxOnlySpace" presStyleCnt="0"/>
      <dgm:spPr/>
    </dgm:pt>
    <dgm:pt modelId="{61828F29-56E2-4DCF-897B-8933E00DD2F0}" type="pres">
      <dgm:prSet presAssocID="{CDB9EEEA-22FF-46E1-A08C-8BDA63710FDE}" presName="parTxOnly" presStyleLbl="node1" presStyleIdx="5" presStyleCnt="6" custScaleX="134506" custLinFactX="-102022" custLinFactNeighborX="-200000" custLinFactNeighborY="-9612">
        <dgm:presLayoutVars>
          <dgm:chMax val="0"/>
          <dgm:chPref val="0"/>
          <dgm:bulletEnabled val="1"/>
        </dgm:presLayoutVars>
      </dgm:prSet>
      <dgm:spPr/>
    </dgm:pt>
  </dgm:ptLst>
  <dgm:cxnLst>
    <dgm:cxn modelId="{5E6C110B-A197-41DB-B374-DFDFC85F2A1D}" srcId="{EB9B39A5-832D-4341-B794-FDBB2C703ACA}" destId="{32506DA8-E3D4-42B6-96D4-FEDCAC83C9F8}" srcOrd="1" destOrd="0" parTransId="{D65CFDD7-7866-40F1-95B5-6CC383A016AD}" sibTransId="{4A839468-D180-4423-B3FD-BAD25599233F}"/>
    <dgm:cxn modelId="{27F63D0B-9762-4B70-945A-2E900F6114ED}" srcId="{EB9B39A5-832D-4341-B794-FDBB2C703ACA}" destId="{5D152604-1F6D-42C6-B4C7-8591114521E1}" srcOrd="2" destOrd="0" parTransId="{A5A66DF5-97FD-4F36-B07B-6A9E1FE31841}" sibTransId="{8D2F7631-FEE9-4DEB-80A7-8AA2A8628BC2}"/>
    <dgm:cxn modelId="{C8305632-6305-4C81-B59E-C0E662B24B98}" type="presOf" srcId="{5D152604-1F6D-42C6-B4C7-8591114521E1}" destId="{29BB4A52-DC4E-462F-9259-3D41CDF2397C}" srcOrd="0" destOrd="0" presId="urn:microsoft.com/office/officeart/2005/8/layout/chevron1"/>
    <dgm:cxn modelId="{78634665-ADD2-4319-A331-9BF6865DCC96}" type="presOf" srcId="{EB9B39A5-832D-4341-B794-FDBB2C703ACA}" destId="{A03A65C7-2F7B-4DD6-8F7B-3AA0D38DD251}" srcOrd="0" destOrd="0" presId="urn:microsoft.com/office/officeart/2005/8/layout/chevron1"/>
    <dgm:cxn modelId="{C553C567-19A2-46DC-A9AF-83F06ACA0384}" type="presOf" srcId="{B4C98CA7-DEFC-4A48-A999-E1F4836621D1}" destId="{326A85B4-4126-448B-B26E-011F29FDB2CF}" srcOrd="0" destOrd="0" presId="urn:microsoft.com/office/officeart/2005/8/layout/chevron1"/>
    <dgm:cxn modelId="{EB93A76E-9635-4A41-BC22-EB267B396C55}" srcId="{EB9B39A5-832D-4341-B794-FDBB2C703ACA}" destId="{C501F6B8-98DF-471A-99F0-F7B75D12A803}" srcOrd="4" destOrd="0" parTransId="{4D937426-52B3-4842-81A9-6D7B9B46F4A3}" sibTransId="{CD475135-3429-44F2-8847-7E153A7DBD31}"/>
    <dgm:cxn modelId="{8A28EC73-6D77-46B8-9BFC-C07EEC81CDE3}" type="presOf" srcId="{C501F6B8-98DF-471A-99F0-F7B75D12A803}" destId="{D48A5DA0-8F09-4F3A-8FF7-B5FF761D25E8}" srcOrd="0" destOrd="0" presId="urn:microsoft.com/office/officeart/2005/8/layout/chevron1"/>
    <dgm:cxn modelId="{FE3EF389-A1C4-409A-B61A-80F9C24CF4A5}" type="presOf" srcId="{6D74C38E-3D97-4CB6-B714-5461422E9673}" destId="{EB59B574-20BD-445F-88A3-1B5E9E2F414D}" srcOrd="0" destOrd="0" presId="urn:microsoft.com/office/officeart/2005/8/layout/chevron1"/>
    <dgm:cxn modelId="{D28C35AF-3C9D-4C01-8DE3-9DC19B88E837}" srcId="{EB9B39A5-832D-4341-B794-FDBB2C703ACA}" destId="{CDB9EEEA-22FF-46E1-A08C-8BDA63710FDE}" srcOrd="5" destOrd="0" parTransId="{71BC3FEF-2057-4CA3-AD0D-801DA005BFA6}" sibTransId="{D166C6E0-6D03-4AF6-9BD2-B3F3C0A239C9}"/>
    <dgm:cxn modelId="{C8CFD2E3-6BF3-47F7-B74C-F89B09592665}" srcId="{EB9B39A5-832D-4341-B794-FDBB2C703ACA}" destId="{B4C98CA7-DEFC-4A48-A999-E1F4836621D1}" srcOrd="0" destOrd="0" parTransId="{9E3EADFC-5F2D-4D1B-B728-98AB42121BC7}" sibTransId="{F03C8803-D6C0-422E-960B-37B7108A3170}"/>
    <dgm:cxn modelId="{83E534E4-9C4B-4E08-B458-1C3CF80B773B}" srcId="{EB9B39A5-832D-4341-B794-FDBB2C703ACA}" destId="{6D74C38E-3D97-4CB6-B714-5461422E9673}" srcOrd="3" destOrd="0" parTransId="{CC9514CB-62E3-47BD-A78D-D2EF0FA67593}" sibTransId="{209B56F8-7124-44FF-9761-1F0CAD69F3A9}"/>
    <dgm:cxn modelId="{46D3ECEE-F4A8-44E2-86D6-7E75F9713053}" type="presOf" srcId="{CDB9EEEA-22FF-46E1-A08C-8BDA63710FDE}" destId="{61828F29-56E2-4DCF-897B-8933E00DD2F0}" srcOrd="0" destOrd="0" presId="urn:microsoft.com/office/officeart/2005/8/layout/chevron1"/>
    <dgm:cxn modelId="{107FBFF9-6D73-4145-B863-3142290EAE58}" type="presOf" srcId="{32506DA8-E3D4-42B6-96D4-FEDCAC83C9F8}" destId="{863191D6-C4C7-4EA1-82AD-A44EB25A2967}" srcOrd="0" destOrd="0" presId="urn:microsoft.com/office/officeart/2005/8/layout/chevron1"/>
    <dgm:cxn modelId="{B323DD6F-AF14-4628-AE73-51F2710A68E9}" type="presParOf" srcId="{A03A65C7-2F7B-4DD6-8F7B-3AA0D38DD251}" destId="{326A85B4-4126-448B-B26E-011F29FDB2CF}" srcOrd="0" destOrd="0" presId="urn:microsoft.com/office/officeart/2005/8/layout/chevron1"/>
    <dgm:cxn modelId="{A50651D2-72F0-4C04-A157-374CE371F9BE}" type="presParOf" srcId="{A03A65C7-2F7B-4DD6-8F7B-3AA0D38DD251}" destId="{21F2E7D2-EBA7-4AA2-975E-A5774E106C7B}" srcOrd="1" destOrd="0" presId="urn:microsoft.com/office/officeart/2005/8/layout/chevron1"/>
    <dgm:cxn modelId="{4A04A07A-C692-4A98-A3F0-7F513EDDA990}" type="presParOf" srcId="{A03A65C7-2F7B-4DD6-8F7B-3AA0D38DD251}" destId="{863191D6-C4C7-4EA1-82AD-A44EB25A2967}" srcOrd="2" destOrd="0" presId="urn:microsoft.com/office/officeart/2005/8/layout/chevron1"/>
    <dgm:cxn modelId="{6D4A7AE0-8B1F-426B-AD19-B1B0B6A1962A}" type="presParOf" srcId="{A03A65C7-2F7B-4DD6-8F7B-3AA0D38DD251}" destId="{A82BE691-23DA-4FF1-9C7A-AD7C9CAB0B00}" srcOrd="3" destOrd="0" presId="urn:microsoft.com/office/officeart/2005/8/layout/chevron1"/>
    <dgm:cxn modelId="{CE7C402A-0A9B-49B5-A237-1FFBDEAAEFBD}" type="presParOf" srcId="{A03A65C7-2F7B-4DD6-8F7B-3AA0D38DD251}" destId="{29BB4A52-DC4E-462F-9259-3D41CDF2397C}" srcOrd="4" destOrd="0" presId="urn:microsoft.com/office/officeart/2005/8/layout/chevron1"/>
    <dgm:cxn modelId="{A3E96EA5-9760-49C8-BBF9-E4761649107A}" type="presParOf" srcId="{A03A65C7-2F7B-4DD6-8F7B-3AA0D38DD251}" destId="{FA55C7A6-A1FD-4CA0-8BE4-86DB19CE5884}" srcOrd="5" destOrd="0" presId="urn:microsoft.com/office/officeart/2005/8/layout/chevron1"/>
    <dgm:cxn modelId="{6CAA4B3D-139E-464E-ADE8-A3A70ED901B1}" type="presParOf" srcId="{A03A65C7-2F7B-4DD6-8F7B-3AA0D38DD251}" destId="{EB59B574-20BD-445F-88A3-1B5E9E2F414D}" srcOrd="6" destOrd="0" presId="urn:microsoft.com/office/officeart/2005/8/layout/chevron1"/>
    <dgm:cxn modelId="{50A96FFE-5CA5-48EC-99DB-73BE76019DF7}" type="presParOf" srcId="{A03A65C7-2F7B-4DD6-8F7B-3AA0D38DD251}" destId="{8ED0E3FB-8114-48AB-95B1-388CA5010BCE}" srcOrd="7" destOrd="0" presId="urn:microsoft.com/office/officeart/2005/8/layout/chevron1"/>
    <dgm:cxn modelId="{2E02C336-F0F6-4D2F-9DF5-C83DFF724D29}" type="presParOf" srcId="{A03A65C7-2F7B-4DD6-8F7B-3AA0D38DD251}" destId="{D48A5DA0-8F09-4F3A-8FF7-B5FF761D25E8}" srcOrd="8" destOrd="0" presId="urn:microsoft.com/office/officeart/2005/8/layout/chevron1"/>
    <dgm:cxn modelId="{D2B30867-A51D-4D5C-A5A5-EAEC2870844B}" type="presParOf" srcId="{A03A65C7-2F7B-4DD6-8F7B-3AA0D38DD251}" destId="{A0AA6FAA-FF9A-4B41-B228-EECB027F2A5E}" srcOrd="9" destOrd="0" presId="urn:microsoft.com/office/officeart/2005/8/layout/chevron1"/>
    <dgm:cxn modelId="{392FB874-C326-4E9C-B2BF-761ED66BB6ED}" type="presParOf" srcId="{A03A65C7-2F7B-4DD6-8F7B-3AA0D38DD251}" destId="{61828F29-56E2-4DCF-897B-8933E00DD2F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EFB2-73AB-45D4-AA97-45BBB6A50628}">
      <dsp:nvSpPr>
        <dsp:cNvPr id="0" name=""/>
        <dsp:cNvSpPr/>
      </dsp:nvSpPr>
      <dsp:spPr>
        <a:xfrm rot="16200000">
          <a:off x="-1105552" y="2033871"/>
          <a:ext cx="3089142" cy="335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5737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 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105552" y="2033871"/>
        <a:ext cx="3089142" cy="335323"/>
      </dsp:txXfrm>
    </dsp:sp>
    <dsp:sp modelId="{E780C32F-1DA7-4511-9338-EC5E3E82CF0C}">
      <dsp:nvSpPr>
        <dsp:cNvPr id="0" name=""/>
        <dsp:cNvSpPr/>
      </dsp:nvSpPr>
      <dsp:spPr>
        <a:xfrm>
          <a:off x="296528" y="656962"/>
          <a:ext cx="2290573" cy="308914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295737" rIns="170688" bIns="170688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Ausência de instrumentos normativos para o setor de </a:t>
          </a:r>
          <a:r>
            <a:rPr lang="pt-BR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autoclavação</a:t>
          </a:r>
          <a:r>
            <a:rPr lang="pt-BR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de RSS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528" y="656962"/>
        <a:ext cx="2290573" cy="3089142"/>
      </dsp:txXfrm>
    </dsp:sp>
    <dsp:sp modelId="{57D15738-766D-420F-9A03-053AD6FE3D12}">
      <dsp:nvSpPr>
        <dsp:cNvPr id="0" name=""/>
        <dsp:cNvSpPr/>
      </dsp:nvSpPr>
      <dsp:spPr>
        <a:xfrm>
          <a:off x="112493" y="214334"/>
          <a:ext cx="988373" cy="67064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B24BB-2546-40AB-9DFD-24D10D6FBB83}">
      <dsp:nvSpPr>
        <dsp:cNvPr id="0" name=""/>
        <dsp:cNvSpPr/>
      </dsp:nvSpPr>
      <dsp:spPr>
        <a:xfrm rot="16200000">
          <a:off x="1585762" y="2033871"/>
          <a:ext cx="3089142" cy="335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5737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Times New Roman" pitchFamily="18" charset="0"/>
              <a:cs typeface="Times New Roman" pitchFamily="18" charset="0"/>
            </a:rPr>
            <a:t>Pode acarretar:</a:t>
          </a:r>
        </a:p>
      </dsp:txBody>
      <dsp:txXfrm>
        <a:off x="1585762" y="2033871"/>
        <a:ext cx="3089142" cy="335323"/>
      </dsp:txXfrm>
    </dsp:sp>
    <dsp:sp modelId="{D64DB4BA-C54D-424F-A5EC-EDB099953224}">
      <dsp:nvSpPr>
        <dsp:cNvPr id="0" name=""/>
        <dsp:cNvSpPr/>
      </dsp:nvSpPr>
      <dsp:spPr>
        <a:xfrm>
          <a:off x="3256370" y="656962"/>
          <a:ext cx="2129726" cy="3089142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295737" rIns="170688" bIns="170688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Problemas de saúde pública</a:t>
          </a:r>
          <a:endParaRPr lang="pt-BR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Impactos ambientais</a:t>
          </a:r>
        </a:p>
      </dsp:txBody>
      <dsp:txXfrm>
        <a:off x="3256370" y="656962"/>
        <a:ext cx="2129726" cy="3089142"/>
      </dsp:txXfrm>
    </dsp:sp>
    <dsp:sp modelId="{6A8998B5-F702-4418-B794-3713E300AF43}">
      <dsp:nvSpPr>
        <dsp:cNvPr id="0" name=""/>
        <dsp:cNvSpPr/>
      </dsp:nvSpPr>
      <dsp:spPr>
        <a:xfrm>
          <a:off x="3025340" y="214334"/>
          <a:ext cx="921517" cy="67064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18325-1F23-461C-BDD6-38F75AF7F1B8}">
      <dsp:nvSpPr>
        <dsp:cNvPr id="0" name=""/>
        <dsp:cNvSpPr/>
      </dsp:nvSpPr>
      <dsp:spPr>
        <a:xfrm rot="16200000">
          <a:off x="4602647" y="2033871"/>
          <a:ext cx="3089142" cy="335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5737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2647" y="2033871"/>
        <a:ext cx="3089142" cy="335323"/>
      </dsp:txXfrm>
    </dsp:sp>
    <dsp:sp modelId="{C4055019-AD3E-4728-B920-88A8FEEB16E8}">
      <dsp:nvSpPr>
        <dsp:cNvPr id="0" name=""/>
        <dsp:cNvSpPr/>
      </dsp:nvSpPr>
      <dsp:spPr>
        <a:xfrm>
          <a:off x="5977244" y="656962"/>
          <a:ext cx="2345541" cy="308914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95737" rIns="213360" bIns="213360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Necessidade de pesquisas sobre o tema para subsidiar  a elaboração de instrumentos normativos</a:t>
          </a:r>
          <a:endParaRPr lang="pt-BR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77244" y="656962"/>
        <a:ext cx="2345541" cy="3089142"/>
      </dsp:txXfrm>
    </dsp:sp>
    <dsp:sp modelId="{4A2F20F5-7D8C-4559-8BBA-D8E47AC6F974}">
      <dsp:nvSpPr>
        <dsp:cNvPr id="0" name=""/>
        <dsp:cNvSpPr/>
      </dsp:nvSpPr>
      <dsp:spPr>
        <a:xfrm>
          <a:off x="5824335" y="214334"/>
          <a:ext cx="981090" cy="67064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A85B4-4126-448B-B26E-011F29FDB2CF}">
      <dsp:nvSpPr>
        <dsp:cNvPr id="0" name=""/>
        <dsp:cNvSpPr/>
      </dsp:nvSpPr>
      <dsp:spPr>
        <a:xfrm>
          <a:off x="4005171" y="17891"/>
          <a:ext cx="1395426" cy="558170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</a:rPr>
            <a:t>Resultados e Discussão</a:t>
          </a:r>
        </a:p>
      </dsp:txBody>
      <dsp:txXfrm>
        <a:off x="4284256" y="17891"/>
        <a:ext cx="837256" cy="558170"/>
      </dsp:txXfrm>
    </dsp:sp>
    <dsp:sp modelId="{863191D6-C4C7-4EA1-82AD-A44EB25A2967}">
      <dsp:nvSpPr>
        <dsp:cNvPr id="0" name=""/>
        <dsp:cNvSpPr/>
      </dsp:nvSpPr>
      <dsp:spPr>
        <a:xfrm>
          <a:off x="5" y="2"/>
          <a:ext cx="1658924" cy="558170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schemeClr val="tx1"/>
              </a:solidFill>
            </a:rPr>
            <a:t>Introdução</a:t>
          </a:r>
        </a:p>
      </dsp:txBody>
      <dsp:txXfrm>
        <a:off x="279090" y="2"/>
        <a:ext cx="1100754" cy="558170"/>
      </dsp:txXfrm>
    </dsp:sp>
    <dsp:sp modelId="{29BB4A52-DC4E-462F-9259-3D41CDF2397C}">
      <dsp:nvSpPr>
        <dsp:cNvPr id="0" name=""/>
        <dsp:cNvSpPr/>
      </dsp:nvSpPr>
      <dsp:spPr>
        <a:xfrm>
          <a:off x="1432312" y="9250"/>
          <a:ext cx="1397826" cy="558170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</a:rPr>
            <a:t>Objetivos</a:t>
          </a:r>
        </a:p>
      </dsp:txBody>
      <dsp:txXfrm>
        <a:off x="1711397" y="9250"/>
        <a:ext cx="839656" cy="558170"/>
      </dsp:txXfrm>
    </dsp:sp>
    <dsp:sp modelId="{EB59B574-20BD-445F-88A3-1B5E9E2F414D}">
      <dsp:nvSpPr>
        <dsp:cNvPr id="0" name=""/>
        <dsp:cNvSpPr/>
      </dsp:nvSpPr>
      <dsp:spPr>
        <a:xfrm>
          <a:off x="2595149" y="17891"/>
          <a:ext cx="1581310" cy="558170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</a:rPr>
            <a:t>Metodologia</a:t>
          </a:r>
        </a:p>
      </dsp:txBody>
      <dsp:txXfrm>
        <a:off x="2874234" y="17891"/>
        <a:ext cx="1023140" cy="558170"/>
      </dsp:txXfrm>
    </dsp:sp>
    <dsp:sp modelId="{D48A5DA0-8F09-4F3A-8FF7-B5FF761D25E8}">
      <dsp:nvSpPr>
        <dsp:cNvPr id="0" name=""/>
        <dsp:cNvSpPr/>
      </dsp:nvSpPr>
      <dsp:spPr>
        <a:xfrm>
          <a:off x="6966140" y="17891"/>
          <a:ext cx="1602814" cy="558170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</a:rPr>
            <a:t>Referências</a:t>
          </a:r>
        </a:p>
      </dsp:txBody>
      <dsp:txXfrm>
        <a:off x="7245225" y="17891"/>
        <a:ext cx="1044644" cy="558170"/>
      </dsp:txXfrm>
    </dsp:sp>
    <dsp:sp modelId="{61828F29-56E2-4DCF-897B-8933E00DD2F0}">
      <dsp:nvSpPr>
        <dsp:cNvPr id="0" name=""/>
        <dsp:cNvSpPr/>
      </dsp:nvSpPr>
      <dsp:spPr>
        <a:xfrm>
          <a:off x="5238337" y="29026"/>
          <a:ext cx="1876932" cy="558170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</a:rPr>
            <a:t>Conclusões e Recomendações</a:t>
          </a:r>
        </a:p>
      </dsp:txBody>
      <dsp:txXfrm>
        <a:off x="5517422" y="29026"/>
        <a:ext cx="1318762" cy="558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F419A-3DD5-4B65-A31B-AF873712B3B3}" type="datetimeFigureOut">
              <a:rPr lang="pt-BR" smtClean="0"/>
              <a:pPr/>
              <a:t>07/01/2026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54C3D-5C82-4A5F-9DD8-AF26E13B341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44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4C3D-5C82-4A5F-9DD8-AF26E13B341B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4C3D-5C82-4A5F-9DD8-AF26E13B341B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4C3D-5C82-4A5F-9DD8-AF26E13B341B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EEAA-2258-4BDF-ADF3-AE6C62908D4F}" type="datetime1">
              <a:rPr lang="pt-BR" smtClean="0"/>
              <a:pPr/>
              <a:t>07/01/2026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DC6C-9C41-40FD-ADF3-56BCDCE00AB9}" type="datetime1">
              <a:rPr lang="pt-BR" smtClean="0"/>
              <a:pPr/>
              <a:t>07/01/2026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7CC1-26DF-4525-A6D7-57039DE02883}" type="datetime1">
              <a:rPr lang="pt-BR" smtClean="0"/>
              <a:pPr/>
              <a:t>07/01/2026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313E-6F2D-4289-8AB2-81DC2E6EE5EE}" type="datetime1">
              <a:rPr lang="pt-BR" smtClean="0"/>
              <a:pPr/>
              <a:t>07/01/2026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987D-A964-4417-878E-628DA060E8E8}" type="datetime1">
              <a:rPr lang="pt-BR" smtClean="0"/>
              <a:pPr/>
              <a:t>07/01/2026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AD59-F60A-46CC-9454-6B82D06A2CA6}" type="datetime1">
              <a:rPr lang="pt-BR" smtClean="0"/>
              <a:pPr/>
              <a:t>07/01/2026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1D7E-CBB2-4AB0-B703-87F1E537C5E0}" type="datetime1">
              <a:rPr lang="pt-BR" smtClean="0"/>
              <a:pPr/>
              <a:t>07/01/2026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29B8-AAFF-4208-8025-8EA8B42A6AAA}" type="datetime1">
              <a:rPr lang="pt-BR" smtClean="0"/>
              <a:pPr/>
              <a:t>07/01/2026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410E-F84B-4228-A4A3-619424266ABE}" type="datetime1">
              <a:rPr lang="pt-BR" smtClean="0"/>
              <a:pPr/>
              <a:t>07/01/2026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6A9D-3518-4685-B332-873E328487DE}" type="datetime1">
              <a:rPr lang="pt-BR" smtClean="0"/>
              <a:pPr/>
              <a:t>07/01/2026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3DE1-4466-45BD-A798-4D2CCCEA5836}" type="datetime1">
              <a:rPr lang="pt-BR" smtClean="0"/>
              <a:pPr/>
              <a:t>07/01/2026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4FB2-1F7B-4022-9BC9-1953A99826F3}" type="datetime1">
              <a:rPr lang="pt-BR" smtClean="0"/>
              <a:pPr/>
              <a:t>07/01/2026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6DA63-3B77-4C9B-BF42-BC8B6B9CC7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41a5e4732dbcca20d29e594478a61c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72008"/>
            <a:ext cx="483518" cy="48351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203598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>
                <a:solidFill>
                  <a:schemeClr val="tx1"/>
                </a:solidFill>
                <a:effectLst/>
              </a:rPr>
              <a:t>AVALIAÇÃO DE REQUISITOS TÉCNICOS PARA O DESEMPENHO OPERACIONAL DA AUTOCLAVAÇÃO DE RESÍDUOS DE SERVIÇOS DE SAÚDE</a:t>
            </a:r>
            <a:endParaRPr lang="pt-B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003798"/>
            <a:ext cx="4672608" cy="122413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pt-BR" sz="1800" b="1" dirty="0" err="1">
                <a:solidFill>
                  <a:schemeClr val="tx1"/>
                </a:solidFill>
                <a:latin typeface="+mj-lt"/>
              </a:rPr>
              <a:t>Mestranda</a:t>
            </a:r>
            <a:r>
              <a:rPr lang="en-US" altLang="pt-BR" sz="18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pt-BR" sz="1800" dirty="0" err="1">
                <a:solidFill>
                  <a:schemeClr val="tx1"/>
                </a:solidFill>
                <a:latin typeface="+mj-lt"/>
              </a:rPr>
              <a:t>Cíntia</a:t>
            </a:r>
            <a:r>
              <a:rPr lang="en-US" altLang="pt-BR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pt-BR" sz="1800" dirty="0" err="1">
                <a:solidFill>
                  <a:schemeClr val="tx1"/>
                </a:solidFill>
                <a:latin typeface="+mj-lt"/>
              </a:rPr>
              <a:t>Amélia</a:t>
            </a:r>
            <a:r>
              <a:rPr lang="en-US" altLang="pt-BR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pt-BR" sz="1800" dirty="0" err="1">
                <a:solidFill>
                  <a:schemeClr val="tx1"/>
                </a:solidFill>
                <a:latin typeface="+mj-lt"/>
              </a:rPr>
              <a:t>Soares</a:t>
            </a:r>
            <a:r>
              <a:rPr lang="en-US" altLang="pt-BR" sz="1800" dirty="0">
                <a:solidFill>
                  <a:schemeClr val="tx1"/>
                </a:solidFill>
                <a:latin typeface="+mj-lt"/>
              </a:rPr>
              <a:t> Matos</a:t>
            </a:r>
          </a:p>
          <a:p>
            <a:pPr>
              <a:defRPr/>
            </a:pPr>
            <a:r>
              <a:rPr lang="en-US" altLang="pt-BR" sz="1800" b="1" dirty="0" err="1">
                <a:solidFill>
                  <a:schemeClr val="tx1"/>
                </a:solidFill>
                <a:latin typeface="+mj-lt"/>
              </a:rPr>
              <a:t>Orientadora</a:t>
            </a:r>
            <a:r>
              <a:rPr lang="en-US" altLang="pt-BR" sz="18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pt-BR" sz="1800" dirty="0" err="1">
                <a:solidFill>
                  <a:schemeClr val="tx1"/>
                </a:solidFill>
                <a:latin typeface="+mj-lt"/>
              </a:rPr>
              <a:t>Liséte</a:t>
            </a:r>
            <a:r>
              <a:rPr lang="en-US" altLang="pt-BR" sz="1800" dirty="0">
                <a:solidFill>
                  <a:schemeClr val="tx1"/>
                </a:solidFill>
                <a:latin typeface="+mj-lt"/>
              </a:rPr>
              <a:t> Celina Lange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altLang="pt-BR" sz="1800" b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pt-BR" dirty="0">
              <a:latin typeface="+mj-lt"/>
            </a:endParaRPr>
          </a:p>
        </p:txBody>
      </p:sp>
      <p:pic>
        <p:nvPicPr>
          <p:cNvPr id="5" name="Picture 4" descr="https://logodownload.org/wp-content/uploads/2015/02/UFMG-logo-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86313"/>
            <a:ext cx="10017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SMAR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4400"/>
            <a:ext cx="971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059832" y="4526999"/>
            <a:ext cx="32861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200" b="1" dirty="0">
                <a:latin typeface="+mj-lt"/>
                <a:cs typeface="+mn-cs"/>
              </a:rPr>
              <a:t>Belo Horizonte</a:t>
            </a:r>
          </a:p>
        </p:txBody>
      </p:sp>
      <p:pic>
        <p:nvPicPr>
          <p:cNvPr id="9" name="Picture 7" descr="http://www.desa.ufmg.br/novosite/wp-content/uploads/2015/09/logo-sing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6956" y="4803998"/>
            <a:ext cx="1341548" cy="3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41a5e4732dbcca20d29e594478a61c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51470"/>
            <a:ext cx="720080" cy="5891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87774"/>
            <a:ext cx="5417714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995936" y="2479997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Figura 8 – Questionário sobre autoclavação de RSS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>
          <a:xfrm>
            <a:off x="8274496" y="4767263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928488"/>
            <a:ext cx="2712205" cy="395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METODOLOGIA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2987824" y="4299942"/>
            <a:ext cx="360040" cy="36004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43558"/>
            <a:ext cx="7056784" cy="40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475656" y="3363838"/>
            <a:ext cx="1080120" cy="2160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Cenários distintos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187624" y="2715766"/>
            <a:ext cx="1728192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Realização de testes com indicadores comerciais (biológicos e químicos)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2411760" y="2283718"/>
            <a:ext cx="1368152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Empreendimentos privados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5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15616" y="699542"/>
            <a:ext cx="3846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itchFamily="18" charset="0"/>
                <a:cs typeface="Times New Roman" pitchFamily="18" charset="0"/>
              </a:rPr>
              <a:t>Figura 9 – Plano de testes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16216" y="113159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itchFamily="18" charset="0"/>
                <a:cs typeface="Times New Roman" pitchFamily="18" charset="0"/>
              </a:rPr>
              <a:t>Temperatura comumente utilizada pelos empreendimentos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588224" y="264375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itchFamily="18" charset="0"/>
                <a:cs typeface="Times New Roman" pitchFamily="18" charset="0"/>
              </a:rPr>
              <a:t>Temperatura máxima para utilização dos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IBs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588224" y="3723878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itchFamily="18" charset="0"/>
                <a:cs typeface="Times New Roman" pitchFamily="18" charset="0"/>
              </a:rPr>
              <a:t>Faixa de temperatura utilizada para esterilização de produtos médico-hospitalares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6012160" y="1419622"/>
            <a:ext cx="360040" cy="36004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6012160" y="2787774"/>
            <a:ext cx="360040" cy="36004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6012160" y="4011910"/>
            <a:ext cx="360040" cy="36004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9582"/>
            <a:ext cx="5544616" cy="355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0" y="4774168"/>
            <a:ext cx="658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Em seguida foram realizados testes estatísticos  - Teste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qui-quadrado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31590"/>
            <a:ext cx="4248472" cy="3731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611560" y="843558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Figura 10 –  Suportes para indicadores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03598"/>
            <a:ext cx="2180084" cy="3654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860032" y="843558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Figura 11 –  Suporte inserido no contêiner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71550"/>
            <a:ext cx="7056784" cy="416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300192" y="2715766"/>
            <a:ext cx="1512168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Avaliação do processo de tratamento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300192" y="2211710"/>
            <a:ext cx="1512168" cy="3516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Instituição pública FUNED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cintia\Desktop\NOTEBOOK-RESET\SMARH - UFMG\1_Dissertação - plano de pesquisa e levantamentos\Testes FUNED\20180903_10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83718"/>
            <a:ext cx="3834402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5580112" y="386789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Temp. </a:t>
            </a:r>
            <a:r>
              <a:rPr lang="pt-BR" sz="20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(operação):</a:t>
            </a:r>
            <a:r>
              <a:rPr lang="pt-B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127°C</a:t>
            </a:r>
          </a:p>
          <a:p>
            <a:r>
              <a:rPr lang="pt-B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Tempo: 1h30 min.</a:t>
            </a:r>
          </a:p>
        </p:txBody>
      </p:sp>
      <p:pic>
        <p:nvPicPr>
          <p:cNvPr id="3073" name="Picture 1" descr="C:\Users\cintia\Desktop\NOTEBOOK-RESET\SMARH - UFMG\1_Dissertação - plano de pesquisa e levantamentos\Testes FUNED\20180926_110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83718"/>
            <a:ext cx="3724777" cy="2285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Retângulo 10"/>
          <p:cNvSpPr/>
          <p:nvPr/>
        </p:nvSpPr>
        <p:spPr>
          <a:xfrm>
            <a:off x="251520" y="77155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Testes conforme o padrão de tratamento da instituição: com os indicadores biológicos inseridos dentro de um tubo de vidro e esses dentro de uma cuba, mas fora das embalagens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autoclaváveis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11760" y="4731990"/>
            <a:ext cx="3977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Testes realizados durantes 3 semanas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31032" y="2067694"/>
            <a:ext cx="392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Figura 12 –  Teste padrão</a:t>
            </a:r>
            <a:endParaRPr lang="pt-BR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572000" y="2067694"/>
            <a:ext cx="392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Figura 13 –  Autoclave vertical</a:t>
            </a:r>
            <a:endParaRPr lang="pt-BR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43558"/>
            <a:ext cx="7056784" cy="40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516216" y="3363838"/>
            <a:ext cx="1080120" cy="360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Diferentes configurações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300192" y="2283718"/>
            <a:ext cx="1512168" cy="3516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Instituição pública FUNED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20072" y="1059582"/>
            <a:ext cx="37444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Configurações </a:t>
            </a: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05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IB dentro do tubo de vidro e fora da embalagem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autoclavável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IB fora do tubo de vidro e dentro da embalagem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autoclavável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105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IB dentro do tubo de vidro e dentro da embalagem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autoclavável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9582"/>
            <a:ext cx="3456384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9582"/>
            <a:ext cx="1440160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107504" y="771550"/>
            <a:ext cx="392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Figura 14 –  Testes com diferentes configurações</a:t>
            </a:r>
            <a:endParaRPr lang="pt-BR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8640" y="633920"/>
            <a:ext cx="876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FASE I – 13 empreendimentos em MG que prestavam serviços de autoclavação de RSS no ano de 2018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1244538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Tabela 1</a:t>
            </a:r>
            <a:r>
              <a:rPr lang="pt-BR" sz="1400" b="1" dirty="0">
                <a:latin typeface="+mj-lt"/>
              </a:rPr>
              <a:t> </a:t>
            </a: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Caracterização dos empreendimentos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473199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Times New Roman" pitchFamily="18" charset="0"/>
                <a:cs typeface="Times New Roman" pitchFamily="18" charset="0"/>
              </a:rPr>
              <a:t>AAF: Autorização Ambiental de Funcionamento; LO: Licença de Operação; REVLO: Revalidação da Licença de Operação; LAS/RAS: </a:t>
            </a:r>
            <a:r>
              <a:rPr lang="pt-BR" sz="1000" dirty="0" err="1">
                <a:latin typeface="Times New Roman" pitchFamily="18" charset="0"/>
                <a:cs typeface="Times New Roman" pitchFamily="18" charset="0"/>
              </a:rPr>
              <a:t>Lic</a:t>
            </a:r>
            <a:r>
              <a:rPr lang="pt-BR" sz="1000" dirty="0">
                <a:latin typeface="Times New Roman" pitchFamily="18" charset="0"/>
                <a:cs typeface="Times New Roman" pitchFamily="18" charset="0"/>
              </a:rPr>
              <a:t>. Simplificado                       Fonte: Sistema Integrado de Informação Ambiental (SIAM), 2018</a:t>
            </a:r>
            <a:r>
              <a:rPr lang="pt-BR" sz="1400" dirty="0"/>
              <a:t>.</a:t>
            </a:r>
            <a:endParaRPr lang="pt-BR" sz="1600" dirty="0">
              <a:latin typeface="+mj-lt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202488" y="4767263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539552" y="4155926"/>
            <a:ext cx="7560840" cy="4320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933614"/>
              </p:ext>
            </p:extLst>
          </p:nvPr>
        </p:nvGraphicFramePr>
        <p:xfrm>
          <a:off x="467543" y="1525592"/>
          <a:ext cx="7632850" cy="3241671"/>
        </p:xfrm>
        <a:graphic>
          <a:graphicData uri="http://schemas.openxmlformats.org/drawingml/2006/table">
            <a:tbl>
              <a:tblPr/>
              <a:tblGrid>
                <a:gridCol w="170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3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Empreendimento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Município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Capacidade instalada (t/d)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Tipo de regularização ambiental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Araguari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0,9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AAF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Belo Horizonte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4,5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LO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Betim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LOC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Contagem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LAS/RAS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Iguatama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LAS/RAS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Itajubá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0,9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AAF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Monte Alegre de Minas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0,9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AAF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Patos de Minas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0,85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LAS/RAS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Santa Luzia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LO/REVLO em análise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J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Santana do Paraíso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TAC</a:t>
                      </a:r>
                      <a:r>
                        <a:rPr lang="pt-BR" sz="12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 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 LOC formalizado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Uberaba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3,5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LOC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Uberlândia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4,5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LOC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Uberlândia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LAS/RAS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001" marR="59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539552" y="2931790"/>
            <a:ext cx="756084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467543" y="1895707"/>
            <a:ext cx="7560841" cy="1719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2848" y="437033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O padrão dos procedimentos adotados pelos empreendimentos está relacionado aos requisitos estabelecidos pelos fabricantes dos equipamentos.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619672" y="699542"/>
            <a:ext cx="58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Tabela 2 –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Parâmetros operacionais adotados pelos empreendimentos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>
          <a:xfrm>
            <a:off x="8202488" y="4818186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Caixa de Texto 2"/>
          <p:cNvSpPr txBox="1">
            <a:spLocks noChangeArrowheads="1"/>
          </p:cNvSpPr>
          <p:nvPr/>
        </p:nvSpPr>
        <p:spPr bwMode="auto">
          <a:xfrm>
            <a:off x="-179388" y="-387350"/>
            <a:ext cx="5822951" cy="260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78288"/>
              </p:ext>
            </p:extLst>
          </p:nvPr>
        </p:nvGraphicFramePr>
        <p:xfrm>
          <a:off x="1043608" y="987574"/>
          <a:ext cx="6816080" cy="3168356"/>
        </p:xfrm>
        <a:graphic>
          <a:graphicData uri="http://schemas.openxmlformats.org/drawingml/2006/table">
            <a:tbl>
              <a:tblPr/>
              <a:tblGrid>
                <a:gridCol w="151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Empreendimento</a:t>
                      </a: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761" marR="6776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Condições operacionais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761" marR="67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Temperatura (°C)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761" marR="67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Pressão (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kgf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/cm²)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761" marR="67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Tempo (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761" marR="67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150 – 132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4,8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150 – 132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 a 40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135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3,2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135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3,2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145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4,5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 a 40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3,5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145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3,5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J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145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150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150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145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3,8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7761" marR="677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265" name="Text Box 38"/>
          <p:cNvSpPr txBox="1">
            <a:spLocks noChangeArrowheads="1"/>
          </p:cNvSpPr>
          <p:nvPr/>
        </p:nvSpPr>
        <p:spPr bwMode="auto">
          <a:xfrm>
            <a:off x="-149225" y="-498475"/>
            <a:ext cx="6035675" cy="263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62472" y="4146867"/>
            <a:ext cx="720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latin typeface="Times New Roman" pitchFamily="18" charset="0"/>
                <a:cs typeface="Times New Roman" pitchFamily="18" charset="0"/>
              </a:rPr>
              <a:t>*Empreendimentos A e G não responderam ao questionários e não possuíam informações no processo de licenciamento ambiental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2915816" y="2715766"/>
            <a:ext cx="3096344" cy="20162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43558"/>
            <a:ext cx="8280920" cy="201622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Tecnologias de tratamento: alteração das características físico-químicas e biológicas, visando a minimização dos riscos.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sz="300" dirty="0">
              <a:latin typeface="Times New Roman" pitchFamily="18" charset="0"/>
              <a:cs typeface="Times New Roman" pitchFamily="18" charset="0"/>
            </a:endParaRPr>
          </a:p>
          <a:p>
            <a:endParaRPr lang="pt-BR" sz="300" dirty="0">
              <a:latin typeface="Times New Roman" pitchFamily="18" charset="0"/>
              <a:cs typeface="Times New Roman" pitchFamily="18" charset="0"/>
            </a:endParaRPr>
          </a:p>
          <a:p>
            <a:endParaRPr lang="pt-BR" sz="300" dirty="0">
              <a:latin typeface="Times New Roman" pitchFamily="18" charset="0"/>
              <a:cs typeface="Times New Roman" pitchFamily="18" charset="0"/>
            </a:endParaRPr>
          </a:p>
          <a:p>
            <a:endParaRPr lang="pt-BR" sz="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300" dirty="0">
                <a:latin typeface="Times New Roman" pitchFamily="18" charset="0"/>
                <a:cs typeface="Times New Roman" pitchFamily="18" charset="0"/>
              </a:rPr>
              <a:t>Principais formas de tratamento de RSS:</a:t>
            </a:r>
          </a:p>
          <a:p>
            <a:endParaRPr lang="pt-BR" sz="1300" dirty="0">
              <a:latin typeface="+mj-lt"/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949" y="3147814"/>
            <a:ext cx="2827081" cy="1465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077250" y="2715766"/>
            <a:ext cx="2291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Figura 2 –Autoclave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7814"/>
            <a:ext cx="2477704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51520" y="2715766"/>
            <a:ext cx="2432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Figura 1 –Incineração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4712613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Fonte: ABRELPE, 2016.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915816" y="4731990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Fonte: ABRELPE, 2016.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7" y="3147814"/>
            <a:ext cx="2880321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6205461" y="2747704"/>
            <a:ext cx="246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Figura 3 –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Microondas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12160" y="4731990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Fonte: ABRELPE, 2016.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5804896" y="1744928"/>
            <a:ext cx="3256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Grupos de RSS tratados por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autoclavação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– Grupo A e Grupo E (risco biológico)</a:t>
            </a:r>
          </a:p>
        </p:txBody>
      </p:sp>
      <p:sp>
        <p:nvSpPr>
          <p:cNvPr id="14" name="Seta para a Direita 13"/>
          <p:cNvSpPr/>
          <p:nvPr/>
        </p:nvSpPr>
        <p:spPr>
          <a:xfrm rot="19735120">
            <a:off x="5642631" y="2404358"/>
            <a:ext cx="456799" cy="198520"/>
          </a:xfrm>
          <a:prstGeom prst="rightArrow">
            <a:avLst>
              <a:gd name="adj1" fmla="val 50000"/>
              <a:gd name="adj2" fmla="val 96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8" grpId="0"/>
      <p:bldP spid="11" grpId="0"/>
      <p:bldP spid="12" grpId="0"/>
      <p:bldP spid="2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8" y="1098875"/>
          <a:ext cx="7413447" cy="3486960"/>
        </p:xfrm>
        <a:graphic>
          <a:graphicData uri="http://schemas.openxmlformats.org/drawingml/2006/table">
            <a:tbl>
              <a:tblPr/>
              <a:tblGrid>
                <a:gridCol w="300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8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Empreendimento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Frequência de monitoramento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Indicador biológico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Indicador químico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Semanalmente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 cada ciclo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 cada turno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 cada ciclo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Semanalmente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Diariamente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Quinzenalmente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Não utilizado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Semestralmente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Trimestralmente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Diariamente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Diariamente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Mensalmente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Não utilizado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J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Não informado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Não informado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Trimestralmente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Não informado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Trimestralmente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Não informado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Mensalmente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Não utilizado</a:t>
                      </a:r>
                      <a:r>
                        <a:rPr lang="pt-BR" sz="1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871" marR="59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12576" y="4586431"/>
            <a:ext cx="4247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*Dados obtidos no processo de licenciamento ambiental</a:t>
            </a: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**Dados obtidos por meio do questionário</a:t>
            </a: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***Dados obtidos por meio do processo de licenciamento e questionário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771550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Tabela 3 –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Frequência de utilização dos indicadores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11560" y="2715766"/>
            <a:ext cx="7488832" cy="2160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                   </a:t>
            </a:r>
            <a:r>
              <a:rPr lang="pt-B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dirty="0"/>
              <a:t>                                        </a:t>
            </a:r>
            <a:r>
              <a:rPr lang="pt-B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Semestralmente</a:t>
            </a:r>
            <a:r>
              <a:rPr lang="pt-BR" sz="12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pt-B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Trimestralmente</a:t>
            </a:r>
            <a:r>
              <a:rPr lang="pt-BR" sz="11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pt-B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11560" y="3795886"/>
            <a:ext cx="7488832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K                                        Trimestralmente</a:t>
            </a:r>
            <a:r>
              <a:rPr lang="pt-BR" sz="105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pt-BR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t-B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Não informado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pt-B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pt-B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Trimestralmente</a:t>
            </a:r>
            <a:r>
              <a:rPr lang="pt-BR" sz="105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pt-B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pt-B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Não informado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11560" y="3291830"/>
            <a:ext cx="7488832" cy="2160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                 </a:t>
            </a:r>
            <a:r>
              <a:rPr lang="pt-B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dirty="0"/>
              <a:t>                                         </a:t>
            </a:r>
            <a:r>
              <a:rPr lang="pt-B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Mensalmente</a:t>
            </a:r>
            <a:r>
              <a:rPr lang="pt-BR" sz="12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pt-B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Não utilizado</a:t>
            </a:r>
            <a:r>
              <a:rPr lang="pt-BR" sz="11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pt-B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2204" y="791291"/>
            <a:ext cx="8928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Avaliação da eficiência do tratamento dos empreendimentos privados a partir dos cenários propostos </a:t>
            </a:r>
          </a:p>
          <a:p>
            <a:pPr algn="ctr"/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83232"/>
              </p:ext>
            </p:extLst>
          </p:nvPr>
        </p:nvGraphicFramePr>
        <p:xfrm>
          <a:off x="1524000" y="2411480"/>
          <a:ext cx="6096000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877391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51410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99417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Empreendimento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</a:t>
                      </a:r>
                      <a:r>
                        <a:rPr lang="pt-BR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biológico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químico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831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1262 3M (48h)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Classe</a:t>
                      </a:r>
                      <a:r>
                        <a:rPr lang="pt-BR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 3M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54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 3M (3h)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Classe</a:t>
                      </a:r>
                      <a:r>
                        <a:rPr lang="pt-BR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 3M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12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Sportest</a:t>
                      </a:r>
                      <a:r>
                        <a:rPr lang="pt-BR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(12 a 24h)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Classe IV </a:t>
                      </a:r>
                      <a:r>
                        <a:rPr lang="pt-BR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Sportest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1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 3M (1h)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Classe</a:t>
                      </a:r>
                      <a:r>
                        <a:rPr lang="pt-BR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 3M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77472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403648" y="2125548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Tabela 4 –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Tipos de indicadores utilizados nos empreendimentos que firmaram parceria</a:t>
            </a:r>
          </a:p>
        </p:txBody>
      </p:sp>
    </p:spTree>
    <p:extLst>
      <p:ext uri="{BB962C8B-B14F-4D97-AF65-F5344CB8AC3E}">
        <p14:creationId xmlns:p14="http://schemas.microsoft.com/office/powerpoint/2010/main" val="216648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5008" y="84355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Empreendimento B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177966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lguns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IBs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ficaram secos, inviabilizando a leitura dos resultados. Foi informado que tal situação estava ocorrendo com frequência no empreendimento.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m 7" descr="IB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2729101"/>
            <a:ext cx="2376264" cy="2187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3779912" y="3147814"/>
            <a:ext cx="5184576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IB em que não houve crescimento de esporos;</a:t>
            </a:r>
          </a:p>
          <a:p>
            <a:pPr algn="just">
              <a:buFont typeface="Arial" pitchFamily="34" charset="0"/>
              <a:buChar char="•"/>
            </a:pPr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IB cujo resultado demonstrou crescimento de esporos;</a:t>
            </a:r>
          </a:p>
          <a:p>
            <a:pPr algn="just">
              <a:buFont typeface="Arial" pitchFamily="34" charset="0"/>
              <a:buChar char="•"/>
            </a:pPr>
            <a:endParaRPr lang="pt-BR" sz="7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IB que apresentou ressecamento, inviabilizando a leitura.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63080" y="2510775"/>
            <a:ext cx="392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Figura 15 – 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IBs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após tratamento</a:t>
            </a:r>
            <a:endParaRPr lang="pt-BR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91433" y="4878309"/>
            <a:ext cx="3276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Times New Roman" pitchFamily="18" charset="0"/>
                <a:cs typeface="Times New Roman" pitchFamily="18" charset="0"/>
              </a:rPr>
              <a:t>Suporte para inserção dos </a:t>
            </a:r>
            <a:r>
              <a:rPr lang="pt-BR" sz="900" dirty="0" err="1">
                <a:latin typeface="Times New Roman" pitchFamily="18" charset="0"/>
                <a:cs typeface="Times New Roman" pitchFamily="18" charset="0"/>
              </a:rPr>
              <a:t>IBs</a:t>
            </a:r>
            <a:r>
              <a:rPr lang="pt-BR" sz="900" dirty="0">
                <a:latin typeface="Times New Roman" pitchFamily="18" charset="0"/>
                <a:cs typeface="Times New Roman" pitchFamily="18" charset="0"/>
              </a:rPr>
              <a:t>: suporte de madeira</a:t>
            </a:r>
            <a:endParaRPr lang="pt-BR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141033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Suporte utilizado: madeira;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382000" y="4869656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3526" y="1254336"/>
          <a:ext cx="8352930" cy="3371792"/>
        </p:xfrm>
        <a:graphic>
          <a:graphicData uri="http://schemas.openxmlformats.org/drawingml/2006/table">
            <a:tbl>
              <a:tblPr/>
              <a:tblGrid>
                <a:gridCol w="969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3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3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23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23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23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23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52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Testes</a:t>
                      </a:r>
                      <a:endParaRPr lang="pt-B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Empreendimento B</a:t>
                      </a:r>
                      <a:endParaRPr lang="pt-B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Cenário 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(tempos de exposição)</a:t>
                      </a:r>
                      <a:endParaRPr lang="pt-BR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minutos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minutos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8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Cenário 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(tempos de exposição)</a:t>
                      </a:r>
                      <a:endParaRPr lang="pt-BR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minutos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minutos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8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Cenário 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(tempos de exposição)</a:t>
                      </a:r>
                      <a:endParaRPr lang="pt-BR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minutos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minutos</a:t>
                      </a:r>
                    </a:p>
                  </a:txBody>
                  <a:tcPr marL="54837" marR="54837" marT="0" marB="0" anchor="ctr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837" marR="54837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1026" y="915566"/>
            <a:ext cx="7242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Tabela  5 – 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Resultados dos indicadores em diferentes cenários – 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Empreendimento B</a:t>
            </a:r>
            <a:endParaRPr kumimoji="0" lang="pt-B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79512" y="4610040"/>
            <a:ext cx="87350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N: Número de indicadores (biológicos e químicos) avaliados</a:t>
            </a: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NHC: Não houve crescimento de esporos de </a:t>
            </a:r>
            <a:r>
              <a:rPr kumimoji="0" lang="pt-BR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Geobacillus</a:t>
            </a:r>
            <a:r>
              <a:rPr kumimoji="0" lang="pt-BR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stearothermophilus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;   </a:t>
            </a: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HC: Houve crescimento de esporos de </a:t>
            </a:r>
            <a:r>
              <a:rPr kumimoji="0" lang="pt-BR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Geobacillus</a:t>
            </a:r>
            <a:r>
              <a:rPr kumimoji="0" lang="pt-BR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stearothermophilus</a:t>
            </a: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S: Resultado satisfatório para indicador químico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; </a:t>
            </a: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INS: Resultado insatisfatório para indicador químico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67744" y="4155926"/>
            <a:ext cx="648072" cy="45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211960" y="4155926"/>
            <a:ext cx="612000" cy="45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331640" y="2139702"/>
            <a:ext cx="288032" cy="377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860032" y="2139702"/>
            <a:ext cx="594000" cy="38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331640" y="3147814"/>
            <a:ext cx="288032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860032" y="3147814"/>
            <a:ext cx="594000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860032" y="4155926"/>
            <a:ext cx="594000" cy="44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563638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>
                <a:latin typeface="Times New Roman" pitchFamily="18" charset="0"/>
                <a:cs typeface="Times New Roman" pitchFamily="18" charset="0"/>
              </a:rPr>
              <a:t>Análise estatística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Não houve diferença significativa na inativação dos esporos de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pt-BR" i="1" dirty="0" err="1">
                <a:latin typeface="Times New Roman" pitchFamily="18" charset="0"/>
                <a:cs typeface="Times New Roman" pitchFamily="18" charset="0"/>
              </a:rPr>
              <a:t>stearothermophilus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entre os tempos de exposição de 15 e 10 minutos nos três cenários avaliados;</a:t>
            </a:r>
          </a:p>
          <a:p>
            <a:pPr algn="just">
              <a:buFont typeface="Arial" pitchFamily="34" charset="0"/>
              <a:buChar char="•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Foi constatada diferença estatisticamente significativa entre a posição dos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IBs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do cenário 3, em ambos os tempos de exposição;</a:t>
            </a:r>
          </a:p>
          <a:p>
            <a:pPr algn="just">
              <a:buFont typeface="Arial" pitchFamily="34" charset="0"/>
              <a:buChar char="•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Tal resultado revela que o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fundo do contêiner um ponto crítico para penetração de vapor,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pois interferiu na inativação dos esporos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pt-BR" i="1" dirty="0" err="1">
                <a:latin typeface="Times New Roman" pitchFamily="18" charset="0"/>
                <a:cs typeface="Times New Roman" pitchFamily="18" charset="0"/>
              </a:rPr>
              <a:t>stearothermophilus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5008" y="84355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Empreendimento B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0558" y="2157051"/>
            <a:ext cx="5112568" cy="1800200"/>
          </a:xfrm>
        </p:spPr>
        <p:txBody>
          <a:bodyPr>
            <a:normAutofit/>
          </a:bodyPr>
          <a:lstStyle/>
          <a:p>
            <a:pPr algn="just">
              <a:buClrTx/>
              <a:buFont typeface="Arial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IBs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inseridos no suporte a 10 cm da base dos contêineres apresentaram água em seu interior, o que comprometeu a leitura dos resultados;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72400" y="4731990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31590"/>
            <a:ext cx="3074402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281608" y="4015257"/>
            <a:ext cx="8754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O empreendimento optou por realizar a maioria dos testes do tempo reduzido do cenário 1 com os indicadores inseridos no meio da massa de resíduos para evitar o comprometimento da leitura dos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Ibs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08104" y="854591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Figura 16 –  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IBs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após tratamento</a:t>
            </a:r>
            <a:endParaRPr lang="pt-BR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12" y="763423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Empreendimento C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1419622"/>
            <a:ext cx="424847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Suportes utilizados: aço inox;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82327" y="1419621"/>
          <a:ext cx="8510153" cy="2808312"/>
        </p:xfrm>
        <a:graphic>
          <a:graphicData uri="http://schemas.openxmlformats.org/drawingml/2006/table">
            <a:tbl>
              <a:tblPr/>
              <a:tblGrid>
                <a:gridCol w="1080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4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7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74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74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74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70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Testes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Empreendimento C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7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Cenário 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(tempos de exposição)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minutos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minutos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7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Cenário 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(tempos de  exposição)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7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minutos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minutos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536" y="4281726"/>
            <a:ext cx="47019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N: Número de indicadores (biológicos e químicos) avaliados</a:t>
            </a: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NHC: Não houve crescimento de esporos de </a:t>
            </a:r>
            <a:r>
              <a:rPr kumimoji="0" lang="pt-BR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Geobacillus</a:t>
            </a:r>
            <a:r>
              <a:rPr kumimoji="0" lang="pt-BR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stearothermophilus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HC: Houve crescimento de esporos de </a:t>
            </a:r>
            <a:r>
              <a:rPr kumimoji="0" lang="pt-BR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Geobacillus</a:t>
            </a:r>
            <a:r>
              <a:rPr kumimoji="0" lang="pt-BR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stearothermophilus</a:t>
            </a: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S: Resultado satisfatório para indicador químico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INS: Resultado insatisfatório para indicador químico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1059582"/>
            <a:ext cx="72425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Tabela  6 </a:t>
            </a:r>
            <a:r>
              <a:rPr lang="pt-BR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pt-BR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Resultados dos indicadores em diferentes cenários – </a:t>
            </a:r>
            <a:r>
              <a:rPr lang="pt-BR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Empreendimento C</a:t>
            </a:r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55776" y="3709534"/>
            <a:ext cx="504056" cy="518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300192" y="3709534"/>
            <a:ext cx="648072" cy="518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55776" y="2355726"/>
            <a:ext cx="504056" cy="288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372200" y="2715766"/>
            <a:ext cx="504056" cy="288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662936"/>
            <a:ext cx="87129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u="sng" dirty="0">
                <a:latin typeface="Times New Roman" pitchFamily="18" charset="0"/>
                <a:cs typeface="Times New Roman" pitchFamily="18" charset="0"/>
              </a:rPr>
              <a:t>Análise estatística:</a:t>
            </a:r>
          </a:p>
          <a:p>
            <a:pPr algn="just">
              <a:buFont typeface="Arial" pitchFamily="34" charset="0"/>
              <a:buChar char="•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Não houve diferença significativa na inativação dos esporos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stearothermophilus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no Cenário 1;</a:t>
            </a:r>
          </a:p>
          <a:p>
            <a:pPr algn="just">
              <a:buFont typeface="Arial" pitchFamily="34" charset="0"/>
              <a:buChar char="•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 No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Cenário 2 houve uma diferença significativa entre os tempos de exposição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 O tempo de exposição de 4 minutos à temperatura de 132°C não se demonstrou adequado para inativação dos esporos.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5008" y="77155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Empreendimento C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185167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empreendimento optou por não realizar muitos testes, devido ao investimento que seria necessário para obtenção dos indicadores. Desta forma, o empreendimento salientou que poderia realizar somente duplicatas dos cenários 1 e 2;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Suporte para inserção dos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IBs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aço inox.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5008" y="77155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Empreendimento E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244408" y="4731990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29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95536" y="1275606"/>
          <a:ext cx="7793292" cy="216281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2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2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2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2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82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82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82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Testes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Empreendimento E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Cenário 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(tempos de exposição)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10 cm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10 cm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50 cm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50 cm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minutos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minutos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Cenário 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(tempos de exposição)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10 cm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10 cm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50 cm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50 cm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minutos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minutos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3435846"/>
            <a:ext cx="47019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N: Número de indicadores (biológicos e químicos) avaliados</a:t>
            </a: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NHC: Não houve crescimento de esporos de </a:t>
            </a:r>
            <a:r>
              <a:rPr kumimoji="0" lang="pt-BR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Geobacillus</a:t>
            </a:r>
            <a:r>
              <a:rPr kumimoji="0" lang="pt-BR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stearothermophilus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HC: Houve crescimento de esporos de </a:t>
            </a:r>
            <a:r>
              <a:rPr kumimoji="0" lang="pt-BR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Geobacillus</a:t>
            </a:r>
            <a:r>
              <a:rPr kumimoji="0" lang="pt-BR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stearothermophilus</a:t>
            </a: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S: Resultado satisfatório para indicador químico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INS: Resultado insatisfatório para indicador químico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915566"/>
            <a:ext cx="72425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Tabela  7 </a:t>
            </a:r>
            <a:r>
              <a:rPr lang="pt-BR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pt-BR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Resultados dos indicadores em diferentes cenários – </a:t>
            </a:r>
            <a:r>
              <a:rPr lang="pt-BR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Empreendimento E</a:t>
            </a:r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437195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Não foi possível obter uma análise conclusiva, tampouco aplicar testes estatísticos, devido ao pequeno número de resultados.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7654"/>
            <a:ext cx="3960440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520" y="437195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  <a:cs typeface="Arial" pitchFamily="34" charset="0"/>
              </a:rPr>
              <a:t>Fonte: WHO, 2014.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136910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Figura 4 – Esquema de uma autoclave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72000" y="987574"/>
            <a:ext cx="421196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Umidade, calor e pressão para se atingir a inativação microbiana</a:t>
            </a:r>
          </a:p>
          <a:p>
            <a:pPr algn="just"/>
            <a:endParaRPr lang="pt-BR" sz="700" dirty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dirty="0">
                <a:latin typeface="+mj-lt"/>
              </a:rPr>
              <a:t>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Nível III - inativação de esporos de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Geobacillus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stearothermophilus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com redução igual ou maior que 4Log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dirty="0">
              <a:latin typeface="+mj-lt"/>
            </a:endParaRPr>
          </a:p>
          <a:p>
            <a:pPr algn="ctr"/>
            <a:r>
              <a:rPr lang="pt-BR" sz="2200" b="1" dirty="0">
                <a:latin typeface="+mj-lt"/>
              </a:rPr>
              <a:t>Parâmetros:</a:t>
            </a:r>
          </a:p>
          <a:p>
            <a:pPr algn="ctr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Temperatura: varia de 121 a 150°C</a:t>
            </a:r>
          </a:p>
          <a:p>
            <a:pPr algn="ctr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Pressão:  cerca de 2,05 bar</a:t>
            </a:r>
          </a:p>
          <a:p>
            <a:pPr algn="ctr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Tempo: 30 a 60 minutos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  <p:sp>
        <p:nvSpPr>
          <p:cNvPr id="9" name="Chave direita 8"/>
          <p:cNvSpPr/>
          <p:nvPr/>
        </p:nvSpPr>
        <p:spPr>
          <a:xfrm rot="5400000">
            <a:off x="6624228" y="2391730"/>
            <a:ext cx="72008" cy="3888432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355976" y="4299942"/>
            <a:ext cx="4644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Parâmetros já consolidados para autoclavação de produtos para saúde.</a:t>
            </a:r>
            <a:endParaRPr lang="pt-BR" sz="2000" dirty="0">
              <a:latin typeface="+mj-lt"/>
            </a:endParaRPr>
          </a:p>
        </p:txBody>
      </p:sp>
      <p:sp>
        <p:nvSpPr>
          <p:cNvPr id="14" name="Arredondar Retângulo em um Canto Diagonal 13"/>
          <p:cNvSpPr/>
          <p:nvPr/>
        </p:nvSpPr>
        <p:spPr>
          <a:xfrm>
            <a:off x="2339752" y="4443958"/>
            <a:ext cx="1872208" cy="576064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RSS ??</a:t>
            </a: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>
          <a:xfrm>
            <a:off x="8316416" y="4731990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9512" y="84355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Autoclavação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  <p:bldP spid="14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30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5008" y="555526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Avaliação da eficiência do tratamento dos empreendimentos privados a partir dos cenários propostos  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790817"/>
              </p:ext>
            </p:extLst>
          </p:nvPr>
        </p:nvGraphicFramePr>
        <p:xfrm>
          <a:off x="5508104" y="2477808"/>
          <a:ext cx="2808312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6257143" imgH="3847619" progId="PBrush">
                  <p:embed/>
                </p:oleObj>
              </mc:Choice>
              <mc:Fallback>
                <p:oleObj name="Imagem de Bitmap" r:id="rId2" imgW="6257143" imgH="3847619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477808"/>
                        <a:ext cx="2808312" cy="194421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/>
          <p:cNvSpPr/>
          <p:nvPr/>
        </p:nvSpPr>
        <p:spPr>
          <a:xfrm>
            <a:off x="567441" y="2896656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 O empreendimento já utilizava suportes, em aço inox, para inserção dos indicadores.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92080" y="2190802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Figura 17 –  Suportes para inserção dos indicadores</a:t>
            </a:r>
            <a:endParaRPr lang="pt-BR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044747" y="1591514"/>
            <a:ext cx="2535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Empreendimento I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9512" y="1131590"/>
          <a:ext cx="8568950" cy="3078480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78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Testes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Empreendimento I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Cenário 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(tempos de exposição)</a:t>
                      </a:r>
                    </a:p>
                  </a:txBody>
                  <a:tcPr marL="30788" marR="30788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minutos</a:t>
                      </a:r>
                    </a:p>
                  </a:txBody>
                  <a:tcPr marL="30788" marR="30788" marT="0" marB="0" anchor="ctr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minutos</a:t>
                      </a:r>
                    </a:p>
                  </a:txBody>
                  <a:tcPr marL="30788" marR="30788" marT="0" marB="0" anchor="ctr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6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Cenário 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(tempos de exposição)</a:t>
                      </a:r>
                    </a:p>
                  </a:txBody>
                  <a:tcPr marL="30788" marR="30788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minutos</a:t>
                      </a:r>
                    </a:p>
                  </a:txBody>
                  <a:tcPr marL="30788" marR="30788" marT="0" marB="0" anchor="ctr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minutos</a:t>
                      </a:r>
                    </a:p>
                  </a:txBody>
                  <a:tcPr marL="30788" marR="30788" marT="0" marB="0" anchor="ctr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6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Cenário 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(tempos de exposição)</a:t>
                      </a:r>
                    </a:p>
                  </a:txBody>
                  <a:tcPr marL="30788" marR="30788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IB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IQ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cm</a:t>
                      </a:r>
                      <a:endParaRPr lang="pt-BR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0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4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HC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N*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</a:t>
                      </a:r>
                      <a:r>
                        <a:rPr lang="pt-BR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minutos</a:t>
                      </a:r>
                    </a:p>
                  </a:txBody>
                  <a:tcPr marL="30788" marR="30788" marT="0" marB="0" anchor="ctr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minutos</a:t>
                      </a:r>
                    </a:p>
                  </a:txBody>
                  <a:tcPr marL="30788" marR="30788" marT="0" marB="0" anchor="ctr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8678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30788" marR="30788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4281726"/>
            <a:ext cx="47019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N: Número de indicadores (biológicos e químicos) avaliados</a:t>
            </a: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NHC: Não houve crescimento de esporos de </a:t>
            </a:r>
            <a:r>
              <a:rPr kumimoji="0" lang="pt-BR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Geobacillus</a:t>
            </a:r>
            <a:r>
              <a:rPr kumimoji="0" lang="pt-BR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stearothermophilus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HC: Houve crescimento de esporos de </a:t>
            </a:r>
            <a:r>
              <a:rPr kumimoji="0" lang="pt-BR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Geobacillus</a:t>
            </a:r>
            <a:r>
              <a:rPr kumimoji="0" lang="pt-BR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stearothermophilus</a:t>
            </a: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S: Resultado satisfatório para indicador químico</a:t>
            </a:r>
            <a:r>
              <a:rPr lang="pt-BR" sz="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INS: Resultado insatisfatório para indicador químico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771550"/>
            <a:ext cx="72425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Tabela  8 </a:t>
            </a:r>
            <a:r>
              <a:rPr lang="pt-BR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pt-BR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Resultados dos indicadores em diferentes cenários – </a:t>
            </a:r>
            <a:r>
              <a:rPr lang="pt-BR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Empreendimento I</a:t>
            </a:r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139952" y="1923678"/>
            <a:ext cx="648072" cy="39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139952" y="3795886"/>
            <a:ext cx="648072" cy="39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156176" y="3075806"/>
            <a:ext cx="612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32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563638"/>
            <a:ext cx="8388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>
                <a:latin typeface="Times New Roman" pitchFamily="18" charset="0"/>
                <a:cs typeface="Times New Roman" pitchFamily="18" charset="0"/>
              </a:rPr>
              <a:t>Análise estatística: </a:t>
            </a: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Não houve diferença significativa na inativação dos esporos de 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pt-BR" sz="2400" i="1" dirty="0" err="1">
                <a:latin typeface="Times New Roman" pitchFamily="18" charset="0"/>
                <a:cs typeface="Times New Roman" pitchFamily="18" charset="0"/>
              </a:rPr>
              <a:t>stearothermophilus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entre os tempos de exposição de 15 e 4 minutos nos três cenários avaliados, nas diferentes temperaturas avaliadas.</a:t>
            </a:r>
            <a:endParaRPr lang="pt-BR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5008" y="84355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Empreendimento I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33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5008" y="843558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Frequência adequada para monitoramento do processo de tratamento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2125181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O monitoramento em uma frequência mensal, quinzenal, trimestral ou mesmo semestral é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inviável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pois não é possível garantir que as condições do tratamento estarão adequadas para longos períodos sem monitoramento;</a:t>
            </a:r>
          </a:p>
          <a:p>
            <a:pPr algn="just">
              <a:buFont typeface="Arial" pitchFamily="34" charset="0"/>
              <a:buChar char="•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 Não foi possível estabelecer uma frequência ideal para utilização dos indicadores em todos os cenários.</a:t>
            </a:r>
          </a:p>
          <a:p>
            <a:pPr algn="just"/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0" y="1347614"/>
            <a:ext cx="4392488" cy="3456384"/>
          </a:xfrm>
        </p:spPr>
        <p:txBody>
          <a:bodyPr>
            <a:normAutofit fontScale="62500" lnSpcReduction="20000"/>
          </a:bodyPr>
          <a:lstStyle/>
          <a:p>
            <a:pPr>
              <a:buClrTx/>
              <a:buFont typeface="Arial" pitchFamily="34" charset="0"/>
              <a:buChar char="•"/>
            </a:pPr>
            <a:endParaRPr lang="pt-BR" sz="1600" dirty="0"/>
          </a:p>
          <a:p>
            <a:pPr algn="ctr">
              <a:buClrTx/>
              <a:buFont typeface="Arial" pitchFamily="34" charset="0"/>
              <a:buChar char="•"/>
            </a:pPr>
            <a:r>
              <a:rPr lang="pt-BR" sz="3500" dirty="0">
                <a:latin typeface="Times New Roman" pitchFamily="18" charset="0"/>
                <a:cs typeface="Times New Roman" pitchFamily="18" charset="0"/>
              </a:rPr>
              <a:t>Os testes iniciais não demonstraram crescimento dos esporos de </a:t>
            </a:r>
            <a:r>
              <a:rPr lang="pt-BR" sz="3500" i="1" dirty="0" err="1">
                <a:latin typeface="Times New Roman" pitchFamily="18" charset="0"/>
                <a:cs typeface="Times New Roman" pitchFamily="18" charset="0"/>
              </a:rPr>
              <a:t>Geobacillus</a:t>
            </a:r>
            <a:r>
              <a:rPr lang="pt-BR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500" i="1" dirty="0" err="1">
                <a:latin typeface="Times New Roman" pitchFamily="18" charset="0"/>
                <a:cs typeface="Times New Roman" pitchFamily="18" charset="0"/>
              </a:rPr>
              <a:t>steartothermophilus</a:t>
            </a:r>
            <a:r>
              <a:rPr lang="pt-BR" sz="3500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pt-BR" sz="3500" dirty="0">
              <a:latin typeface="Times New Roman" pitchFamily="18" charset="0"/>
              <a:cs typeface="Times New Roman" pitchFamily="18" charset="0"/>
            </a:endParaRPr>
          </a:p>
          <a:p>
            <a:endParaRPr lang="pt-BR" sz="5800" dirty="0"/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3500" dirty="0">
                <a:latin typeface="Times New Roman" pitchFamily="18" charset="0"/>
                <a:cs typeface="Times New Roman" pitchFamily="18" charset="0"/>
              </a:rPr>
              <a:t>Já os indicadores não processados apresentaram turvação do meio, demonstrando a presença de esporos.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34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  <p:pic>
        <p:nvPicPr>
          <p:cNvPr id="5" name="Picture 1" descr="C:\Users\cintia\Desktop\NOTEBOOK-RESET\SMARH - UFMG\1_Dissertação - plano de pesquisa e levantamentos\Testes FUNED\20180926_110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91630"/>
            <a:ext cx="4196960" cy="3149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323528" y="1275606"/>
            <a:ext cx="392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Figura 18 –  Teste padrão</a:t>
            </a:r>
            <a:endParaRPr lang="pt-BR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31640" y="771550"/>
            <a:ext cx="6485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Avaliação da eficiência do tratamento – FUNED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35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24848"/>
              </p:ext>
            </p:extLst>
          </p:nvPr>
        </p:nvGraphicFramePr>
        <p:xfrm>
          <a:off x="395535" y="1940789"/>
          <a:ext cx="8352928" cy="2756700"/>
        </p:xfrm>
        <a:graphic>
          <a:graphicData uri="http://schemas.openxmlformats.org/drawingml/2006/table">
            <a:tbl>
              <a:tblPr/>
              <a:tblGrid>
                <a:gridCol w="475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9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</a:rPr>
                        <a:t>Localização dos </a:t>
                      </a:r>
                      <a:r>
                        <a:rPr lang="pt-BR" sz="1600" b="1" dirty="0" err="1">
                          <a:latin typeface="Times New Roman"/>
                          <a:ea typeface="Times New Roman"/>
                        </a:rPr>
                        <a:t>IBs</a:t>
                      </a:r>
                      <a:endParaRPr lang="pt-B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</a:rPr>
                        <a:t>Frente Resultado</a:t>
                      </a:r>
                      <a:endParaRPr lang="pt-B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</a:rPr>
                        <a:t>Fundo </a:t>
                      </a:r>
                      <a:endParaRPr lang="pt-BR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</a:rPr>
                        <a:t>Resultado</a:t>
                      </a:r>
                      <a:endParaRPr lang="pt-B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IB inserido fora da embalagem </a:t>
                      </a:r>
                      <a:r>
                        <a:rPr lang="pt-BR" sz="1600" dirty="0" err="1">
                          <a:latin typeface="Times New Roman"/>
                          <a:ea typeface="Times New Roman"/>
                        </a:rPr>
                        <a:t>autoclavável</a:t>
                      </a: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 e dentro do tubo de vidro (duplicata)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NHC</a:t>
                      </a:r>
                      <a:r>
                        <a:rPr lang="pt-BR" sz="1600" baseline="30000" dirty="0">
                          <a:latin typeface="Times New Roman"/>
                          <a:ea typeface="Times New Roman"/>
                        </a:rPr>
                        <a:t>*</a:t>
                      </a:r>
                      <a:endParaRPr lang="pt-B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NHC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IB inserido fora do tubo de</a:t>
                      </a:r>
                      <a:r>
                        <a:rPr lang="pt-BR" sz="1600" baseline="0" dirty="0">
                          <a:latin typeface="Times New Roman"/>
                          <a:ea typeface="Times New Roman"/>
                        </a:rPr>
                        <a:t> vidro </a:t>
                      </a: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e dentro da embalagem </a:t>
                      </a:r>
                      <a:r>
                        <a:rPr lang="pt-BR" sz="1600" dirty="0" err="1">
                          <a:latin typeface="Times New Roman"/>
                          <a:ea typeface="Times New Roman"/>
                        </a:rPr>
                        <a:t>autoclavável</a:t>
                      </a: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 (duplicata)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</a:rPr>
                        <a:t>NHC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NHC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IB inserido dentro do tubo de vidro e dentro da embalagem </a:t>
                      </a:r>
                      <a:r>
                        <a:rPr lang="pt-BR" sz="1600" dirty="0" err="1">
                          <a:latin typeface="Times New Roman"/>
                          <a:ea typeface="Times New Roman"/>
                        </a:rPr>
                        <a:t>autoclavável</a:t>
                      </a: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 (duplicata)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 HC</a:t>
                      </a:r>
                      <a:r>
                        <a:rPr lang="pt-BR" sz="1600" baseline="30000" dirty="0">
                          <a:latin typeface="Times New Roman"/>
                          <a:ea typeface="Times New Roman"/>
                        </a:rPr>
                        <a:t>**</a:t>
                      </a:r>
                      <a:endParaRPr lang="pt-B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NHC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34201" y="4645754"/>
            <a:ext cx="193354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NHC: Não houve crescimento</a:t>
            </a:r>
            <a:endParaRPr kumimoji="0" lang="pt-B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**</a:t>
            </a:r>
            <a:r>
              <a:rPr kumimoji="0" 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HC: Houve crescimento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742651" y="1635646"/>
            <a:ext cx="5455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Tabela 14 – </a:t>
            </a: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Resultados dos indicadores avaliados na instituição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31640" y="843558"/>
            <a:ext cx="6485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Avaliação da eficiência do tratamento – FUNED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436096" y="4011910"/>
            <a:ext cx="720080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HC</a:t>
            </a:r>
            <a:r>
              <a:rPr lang="pt-BR" baseline="30000" dirty="0">
                <a:solidFill>
                  <a:schemeClr val="tx1"/>
                </a:solidFill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00400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Constatou-se a falta de padronização da frequência de monitoramento do processo entre os empreendimentos existentes no Estado de Minas Gerais;</a:t>
            </a:r>
          </a:p>
          <a:p>
            <a:pPr algn="just">
              <a:buClrTx/>
              <a:buFont typeface="Arial" pitchFamily="34" charset="0"/>
              <a:buChar char="•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Os resultados não apresentam um indicativo para que os empreendimentos possam, portanto, reduzir o tempo de exposição e/ou a temperatura de operação;</a:t>
            </a:r>
          </a:p>
          <a:p>
            <a:pPr algn="just">
              <a:buClrTx/>
              <a:buFont typeface="Arial" pitchFamily="34" charset="0"/>
              <a:buChar char="•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Os resultados também alertaram para a limitação de penetração de vapor no fundo dos contêineres.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02488" y="4767263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75606"/>
            <a:ext cx="8496944" cy="2376264"/>
          </a:xfrm>
        </p:spPr>
        <p:txBody>
          <a:bodyPr>
            <a:noAutofit/>
          </a:bodyPr>
          <a:lstStyle/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É evidente que os </a:t>
            </a:r>
            <a:r>
              <a:rPr lang="pt-BR" sz="2200" dirty="0" err="1">
                <a:latin typeface="Times New Roman" pitchFamily="18" charset="0"/>
                <a:cs typeface="Times New Roman" pitchFamily="18" charset="0"/>
              </a:rPr>
              <a:t>IQs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não devem atuar como uma substituição aos </a:t>
            </a:r>
            <a:r>
              <a:rPr lang="pt-BR" sz="2200" dirty="0" err="1">
                <a:latin typeface="Times New Roman" pitchFamily="18" charset="0"/>
                <a:cs typeface="Times New Roman" pitchFamily="18" charset="0"/>
              </a:rPr>
              <a:t>IBs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, mas devem ser utilizados como um monitoramento de apoio;</a:t>
            </a:r>
          </a:p>
          <a:p>
            <a:pPr algn="just"/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Sugere-se a utilização de </a:t>
            </a:r>
            <a:r>
              <a:rPr lang="pt-BR" sz="2200" dirty="0" err="1">
                <a:latin typeface="Times New Roman" pitchFamily="18" charset="0"/>
                <a:cs typeface="Times New Roman" pitchFamily="18" charset="0"/>
              </a:rPr>
              <a:t>IBs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duas vezes por semana, em alturas distintas do contêiner. Também é sugerida a utilização de </a:t>
            </a:r>
            <a:r>
              <a:rPr lang="pt-BR" sz="2200" dirty="0" err="1">
                <a:latin typeface="Times New Roman" pitchFamily="18" charset="0"/>
                <a:cs typeface="Times New Roman" pitchFamily="18" charset="0"/>
              </a:rPr>
              <a:t>IQs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em todos os ciclos de tratamento, devendo ser inseridos em todos os contêineres;</a:t>
            </a:r>
          </a:p>
          <a:p>
            <a:pPr algn="just">
              <a:buClrTx/>
              <a:buFont typeface="Arial" pitchFamily="34" charset="0"/>
              <a:buChar char="•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As análises microbiológicas realizadas em dois empreendimentos revelaram a necessidade da elaboração de uma metodologia específica de amostragem de RSS.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02488" y="4767263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37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7614"/>
            <a:ext cx="8496944" cy="2520280"/>
          </a:xfrm>
        </p:spPr>
        <p:txBody>
          <a:bodyPr>
            <a:normAutofit/>
          </a:bodyPr>
          <a:lstStyle/>
          <a:p>
            <a:pPr algn="just">
              <a:buClrTx/>
              <a:buFont typeface="Arial" pitchFamily="34" charset="0"/>
              <a:buChar char="•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FUNED: embalagem </a:t>
            </a:r>
            <a:r>
              <a:rPr lang="pt-BR" sz="2200" dirty="0" err="1">
                <a:latin typeface="Times New Roman" pitchFamily="18" charset="0"/>
                <a:cs typeface="Times New Roman" pitchFamily="18" charset="0"/>
              </a:rPr>
              <a:t>autoclavável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não possui influência direta nos resultados de inativação microbiana dos </a:t>
            </a:r>
            <a:r>
              <a:rPr lang="pt-BR" sz="2200" dirty="0" err="1">
                <a:latin typeface="Times New Roman" pitchFamily="18" charset="0"/>
                <a:cs typeface="Times New Roman" pitchFamily="18" charset="0"/>
              </a:rPr>
              <a:t>IBs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Tx/>
              <a:buFont typeface="Arial" pitchFamily="34" charset="0"/>
              <a:buChar char="•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FUNED: existência de pontos com deficiência na distribuição de vapor na parte frontal do equipamento, fato que demonstra a necessidade da inserção de indicadores em diversos pontos da autoclave.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02488" y="4767263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38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17432"/>
            <a:ext cx="8856984" cy="4626068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pt-BR" sz="4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ADMINISTRAÇÃO EM SAÚDE. </a:t>
            </a:r>
            <a:r>
              <a:rPr lang="pt-BR" sz="4000" i="1" dirty="0">
                <a:latin typeface="Times New Roman" pitchFamily="18" charset="0"/>
                <a:cs typeface="Times New Roman" pitchFamily="18" charset="0"/>
              </a:rPr>
              <a:t>Saiba o que é  o PGRSS. 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2012. Disponível em: &lt; http://administracaoemsaude. blogspot.com.</a:t>
            </a:r>
            <a:r>
              <a:rPr lang="pt-BR" sz="4000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/2012/01/</a:t>
            </a:r>
            <a:r>
              <a:rPr lang="pt-BR" sz="4000" dirty="0" err="1">
                <a:latin typeface="Times New Roman" pitchFamily="18" charset="0"/>
                <a:cs typeface="Times New Roman" pitchFamily="18" charset="0"/>
              </a:rPr>
              <a:t>saiba-o-que-e-o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-pgrss.html&gt;.  Acesso em: 20 set. 2017.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AMBIÊNCIA. Resíduos de serviços de saúde. Disponível em: &lt; http://ambiencia.org/category/residuos-de-servicos-de-saude/&gt;.  Acesso em: 20 abr. 2018.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ASSOCIAÇÃO BRASILEIRA DE EMPRESAS DE LIMPEZA PÚBLICA E RESÍDUOS ESPECIAIS – ABRELPE. </a:t>
            </a:r>
            <a:r>
              <a:rPr lang="pt-BR" sz="4000" i="1" dirty="0">
                <a:latin typeface="Times New Roman" pitchFamily="18" charset="0"/>
                <a:cs typeface="Times New Roman" pitchFamily="18" charset="0"/>
              </a:rPr>
              <a:t>Panorama dos resíduos sólidos no Brasil 2015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. São Paulo, 2016. </a:t>
            </a:r>
          </a:p>
          <a:p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ASSOCIAÇÃO BRASILEIRA DE EMPRESAS DE LIMPEZA PÚBLICA E RESÍDUOS ESPECIAIS – ABRELPE. </a:t>
            </a:r>
            <a:r>
              <a:rPr lang="pt-BR" sz="4000" i="1" dirty="0">
                <a:latin typeface="Times New Roman" pitchFamily="18" charset="0"/>
                <a:cs typeface="Times New Roman" pitchFamily="18" charset="0"/>
              </a:rPr>
              <a:t>Panorama dos resíduos sólidos no Brasil 2017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. São Paulo, 2018. 74 p.</a:t>
            </a:r>
          </a:p>
          <a:p>
            <a:endParaRPr lang="pt-BR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ASSOCIAÇÃO BRASILEIRA DE EMPRESAS DE LIMPEZA PÚBLICA E RESÍDUOS ESPECIAIS – ABRELPE. </a:t>
            </a:r>
            <a:r>
              <a:rPr lang="pt-BR" sz="4000" i="1" dirty="0">
                <a:latin typeface="Times New Roman" pitchFamily="18" charset="0"/>
                <a:cs typeface="Times New Roman" pitchFamily="18" charset="0"/>
              </a:rPr>
              <a:t>Panorama dos resíduos sólidos no Brasil 2021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. São Paulo, 2021. 54 p.</a:t>
            </a:r>
          </a:p>
          <a:p>
            <a:endParaRPr lang="pt-BR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BIOMECK. </a:t>
            </a:r>
            <a:r>
              <a:rPr lang="pt-BR" sz="4000" i="1" dirty="0">
                <a:latin typeface="Times New Roman" pitchFamily="18" charset="0"/>
                <a:cs typeface="Times New Roman" pitchFamily="18" charset="0"/>
              </a:rPr>
              <a:t>Produtos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: indicadores biológicos. Disponível em: &lt; http://www.biomeckbrasil.com.br/sao-paulo/catalogo-produtos&gt;. Acesso em: 15 dez. 2018.</a:t>
            </a:r>
          </a:p>
          <a:p>
            <a:pPr algn="just"/>
            <a:endParaRPr lang="pt-BR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BONDTECH. </a:t>
            </a:r>
            <a:r>
              <a:rPr lang="pt-BR" sz="4000" i="1" dirty="0"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lang="pt-BR" sz="4000" i="1" dirty="0" err="1">
                <a:latin typeface="Times New Roman" pitchFamily="18" charset="0"/>
                <a:cs typeface="Times New Roman" pitchFamily="18" charset="0"/>
              </a:rPr>
              <a:t>waste</a:t>
            </a:r>
            <a:r>
              <a:rPr lang="pt-BR" sz="4000" i="1" dirty="0">
                <a:latin typeface="Times New Roman" pitchFamily="18" charset="0"/>
                <a:cs typeface="Times New Roman" pitchFamily="18" charset="0"/>
              </a:rPr>
              <a:t> autoclaves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4000" dirty="0" err="1">
                <a:latin typeface="Times New Roman" pitchFamily="18" charset="0"/>
                <a:cs typeface="Times New Roman" pitchFamily="18" charset="0"/>
              </a:rPr>
              <a:t>United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 States, 2018. Disponível em: &lt; </a:t>
            </a:r>
            <a:r>
              <a:rPr lang="pt-BR" sz="4000" dirty="0" err="1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 ://bondtech.com/</a:t>
            </a:r>
            <a:r>
              <a:rPr lang="pt-BR" sz="4000" dirty="0" err="1">
                <a:latin typeface="Times New Roman" pitchFamily="18" charset="0"/>
                <a:cs typeface="Times New Roman" pitchFamily="18" charset="0"/>
              </a:rPr>
              <a:t>medical-waste-autoclaves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&gt;. Acesso em: 17 set. 2018.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02488" y="4767263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39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-20538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REFERÊNCIAS BIBLIOGRÁFICAS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9662"/>
            <a:ext cx="6840760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935278" y="4701793"/>
            <a:ext cx="22685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latin typeface="Times New Roman" pitchFamily="18" charset="0"/>
                <a:cs typeface="Times New Roman" pitchFamily="18" charset="0"/>
              </a:rPr>
              <a:t>Fonte: Adaptado de TENG </a:t>
            </a:r>
            <a:r>
              <a:rPr lang="pt-BR" sz="1000" i="1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pt-BR" sz="1000" i="1" dirty="0">
                <a:latin typeface="Times New Roman" pitchFamily="18" charset="0"/>
                <a:cs typeface="Times New Roman" pitchFamily="18" charset="0"/>
              </a:rPr>
              <a:t> al., </a:t>
            </a:r>
            <a:r>
              <a:rPr lang="pt-BR" sz="1000" dirty="0">
                <a:latin typeface="Times New Roman" pitchFamily="18" charset="0"/>
                <a:cs typeface="Times New Roman" pitchFamily="18" charset="0"/>
              </a:rPr>
              <a:t>2015.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19672" y="1513116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>
                <a:latin typeface="Times New Roman" pitchFamily="18" charset="0"/>
                <a:cs typeface="Times New Roman" pitchFamily="18" charset="0"/>
              </a:rPr>
              <a:t>Figura 5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t-BR" sz="1300" dirty="0">
                <a:latin typeface="Times New Roman" pitchFamily="18" charset="0"/>
                <a:cs typeface="Times New Roman" pitchFamily="18" charset="0"/>
              </a:rPr>
              <a:t>Alteração de pressão em autoclaves em função do tempo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84355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Autoclavação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779912" y="2427734"/>
            <a:ext cx="1296144" cy="288032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851920" y="2643758"/>
            <a:ext cx="11521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71550"/>
            <a:ext cx="8712968" cy="4320480"/>
          </a:xfrm>
        </p:spPr>
        <p:txBody>
          <a:bodyPr>
            <a:normAutofit fontScale="25000" lnSpcReduction="20000"/>
          </a:bodyPr>
          <a:lstStyle/>
          <a:p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5600" dirty="0">
                <a:latin typeface="Times New Roman" pitchFamily="18" charset="0"/>
                <a:cs typeface="Times New Roman" pitchFamily="18" charset="0"/>
              </a:rPr>
              <a:t>BRASIL. AGÊNCIA NACIONAL DE VIGILÂNCIA SANITÁRIA. </a:t>
            </a:r>
            <a:r>
              <a:rPr lang="pt-BR" sz="5600" i="1" dirty="0">
                <a:latin typeface="Times New Roman" pitchFamily="18" charset="0"/>
                <a:cs typeface="Times New Roman" pitchFamily="18" charset="0"/>
              </a:rPr>
              <a:t>Resolução da Diretoria Colegiada - RDC nº 306, de 07 de dezembro de 2004</a:t>
            </a:r>
            <a:r>
              <a:rPr lang="pt-BR" sz="5600" dirty="0">
                <a:latin typeface="Times New Roman" pitchFamily="18" charset="0"/>
                <a:cs typeface="Times New Roman" pitchFamily="18" charset="0"/>
              </a:rPr>
              <a:t>. Dispõe sobre o Regulamento Técnico para o gerenciamento de resíduos de serviços de saúde. Publicada no </a:t>
            </a:r>
            <a:r>
              <a:rPr lang="pt-BR" sz="5600" dirty="0" err="1">
                <a:latin typeface="Times New Roman" pitchFamily="18" charset="0"/>
                <a:cs typeface="Times New Roman" pitchFamily="18" charset="0"/>
              </a:rPr>
              <a:t>D.O.U.</a:t>
            </a:r>
            <a:r>
              <a:rPr lang="pt-BR" sz="5600" dirty="0">
                <a:latin typeface="Times New Roman" pitchFamily="18" charset="0"/>
                <a:cs typeface="Times New Roman" pitchFamily="18" charset="0"/>
              </a:rPr>
              <a:t> – Diário Oficial da União; Poder Executivo, de 10 de dezembro de 2004.</a:t>
            </a:r>
          </a:p>
          <a:p>
            <a:pPr algn="just"/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5600" dirty="0">
                <a:latin typeface="Times New Roman" pitchFamily="18" charset="0"/>
                <a:cs typeface="Times New Roman" pitchFamily="18" charset="0"/>
              </a:rPr>
              <a:t>BRASIL. AGÊNCIA NACIONAL DE VIGILÂNCIA SANITÁRIA. </a:t>
            </a:r>
            <a:r>
              <a:rPr lang="pt-BR" sz="5600" i="1" dirty="0">
                <a:latin typeface="Times New Roman" pitchFamily="18" charset="0"/>
                <a:cs typeface="Times New Roman" pitchFamily="18" charset="0"/>
              </a:rPr>
              <a:t>Resolução da Diretoria Colegiada - RDC nº 222, de 28 de março de 2018</a:t>
            </a:r>
            <a:r>
              <a:rPr lang="pt-BR" sz="5600" dirty="0">
                <a:latin typeface="Times New Roman" pitchFamily="18" charset="0"/>
                <a:cs typeface="Times New Roman" pitchFamily="18" charset="0"/>
              </a:rPr>
              <a:t>. Regulamenta as boas práticas de gerenciamento de resíduos de serviços de saúde e dá outras providências. Publicada no </a:t>
            </a:r>
            <a:r>
              <a:rPr lang="pt-BR" sz="5600" dirty="0" err="1">
                <a:latin typeface="Times New Roman" pitchFamily="18" charset="0"/>
                <a:cs typeface="Times New Roman" pitchFamily="18" charset="0"/>
              </a:rPr>
              <a:t>D.O.U.</a:t>
            </a:r>
            <a:r>
              <a:rPr lang="pt-BR" sz="5600" dirty="0">
                <a:latin typeface="Times New Roman" pitchFamily="18" charset="0"/>
                <a:cs typeface="Times New Roman" pitchFamily="18" charset="0"/>
              </a:rPr>
              <a:t> – Diário Oficial da União; Poder Executivo, de 29 de março de 2018.</a:t>
            </a:r>
          </a:p>
          <a:p>
            <a:pPr algn="just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5600" dirty="0">
                <a:latin typeface="Times New Roman" pitchFamily="18" charset="0"/>
                <a:cs typeface="Times New Roman" pitchFamily="18" charset="0"/>
              </a:rPr>
              <a:t>CONSELHO NACIONAL DO MEIO AMBIENTE - CONAMA.</a:t>
            </a:r>
            <a:r>
              <a:rPr lang="pt-BR" sz="5600" i="1" dirty="0">
                <a:latin typeface="Times New Roman" pitchFamily="18" charset="0"/>
                <a:cs typeface="Times New Roman" pitchFamily="18" charset="0"/>
              </a:rPr>
              <a:t> Resolução nº 358, de 29 de abril de 2005</a:t>
            </a:r>
            <a:r>
              <a:rPr lang="pt-BR" sz="5600" dirty="0">
                <a:latin typeface="Times New Roman" pitchFamily="18" charset="0"/>
                <a:cs typeface="Times New Roman" pitchFamily="18" charset="0"/>
              </a:rPr>
              <a:t>. Dispõe sobre o tratamento e a disposição final dos resíduos dos serviços de saúde e dá outras providências. Publicada no </a:t>
            </a:r>
            <a:r>
              <a:rPr lang="pt-BR" sz="5600" dirty="0" err="1">
                <a:latin typeface="Times New Roman" pitchFamily="18" charset="0"/>
                <a:cs typeface="Times New Roman" pitchFamily="18" charset="0"/>
              </a:rPr>
              <a:t>D.O.U.</a:t>
            </a:r>
            <a:r>
              <a:rPr lang="pt-BR" sz="5600" dirty="0">
                <a:latin typeface="Times New Roman" pitchFamily="18" charset="0"/>
                <a:cs typeface="Times New Roman" pitchFamily="18" charset="0"/>
              </a:rPr>
              <a:t> – Diário Oficial da União n° 84, de 4 de maio de 2005, Seção 1, páginas 63-65.</a:t>
            </a:r>
          </a:p>
          <a:p>
            <a:pPr algn="just">
              <a:spcAft>
                <a:spcPts val="1200"/>
              </a:spcAft>
            </a:pPr>
            <a:r>
              <a:rPr lang="en-US" sz="5600" dirty="0">
                <a:latin typeface="Times New Roman" pitchFamily="18" charset="0"/>
                <a:ea typeface="Times New Roman"/>
                <a:cs typeface="Times New Roman" pitchFamily="18" charset="0"/>
              </a:rPr>
              <a:t>CRISTÓFOLI. </a:t>
            </a:r>
            <a:r>
              <a:rPr lang="en-US" sz="56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Indicadores</a:t>
            </a:r>
            <a:r>
              <a:rPr lang="en-US" sz="56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56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biológicos</a:t>
            </a:r>
            <a:r>
              <a:rPr lang="en-US" sz="56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5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Disponível</a:t>
            </a:r>
            <a:r>
              <a:rPr lang="en-US" sz="5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5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5600" dirty="0">
                <a:latin typeface="Times New Roman" pitchFamily="18" charset="0"/>
                <a:ea typeface="Times New Roman"/>
                <a:cs typeface="Times New Roman" pitchFamily="18" charset="0"/>
              </a:rPr>
              <a:t>: &lt;http://www.splabor.com.br/blog/autoclaves/aprendendo-mais-autoclave-e-o-teste-de-esterilizacao/&gt;. </a:t>
            </a:r>
            <a:r>
              <a:rPr lang="en-US" sz="5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Acesso</a:t>
            </a:r>
            <a:r>
              <a:rPr lang="en-US" sz="5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5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5600" dirty="0">
                <a:latin typeface="Times New Roman" pitchFamily="18" charset="0"/>
                <a:ea typeface="Times New Roman"/>
                <a:cs typeface="Times New Roman" pitchFamily="18" charset="0"/>
              </a:rPr>
              <a:t>: 20 </a:t>
            </a:r>
            <a:r>
              <a:rPr lang="en-US" sz="5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maio</a:t>
            </a:r>
            <a:r>
              <a:rPr lang="en-US" sz="5600" dirty="0">
                <a:latin typeface="Times New Roman" pitchFamily="18" charset="0"/>
                <a:ea typeface="Times New Roman"/>
                <a:cs typeface="Times New Roman" pitchFamily="18" charset="0"/>
              </a:rPr>
              <a:t>. 2018.</a:t>
            </a:r>
          </a:p>
          <a:p>
            <a:pPr algn="just">
              <a:spcAft>
                <a:spcPts val="1200"/>
              </a:spcAft>
            </a:pPr>
            <a:r>
              <a:rPr lang="pt-BR" sz="5600" dirty="0">
                <a:latin typeface="Times New Roman" pitchFamily="18" charset="0"/>
                <a:ea typeface="Times New Roman"/>
                <a:cs typeface="Times New Roman" pitchFamily="18" charset="0"/>
              </a:rPr>
              <a:t>FUNDAÇÃO ESTADUAL DO MEIO AMBIENTE – FEAM. </a:t>
            </a:r>
            <a:r>
              <a:rPr lang="pt-BR" sz="5600" i="1" dirty="0">
                <a:latin typeface="Times New Roman" pitchFamily="18" charset="0"/>
                <a:ea typeface="Times New Roman"/>
                <a:cs typeface="Times New Roman" pitchFamily="18" charset="0"/>
              </a:rPr>
              <a:t>Panorama da destinação dos resíduos de serviços de saúde no estado de minas gerais com base nas declarações da gestão dos resíduos de serviços de saúde (ano base 2013)</a:t>
            </a:r>
            <a:r>
              <a:rPr lang="pt-BR" sz="5600" dirty="0">
                <a:latin typeface="Times New Roman" pitchFamily="18" charset="0"/>
                <a:ea typeface="Times New Roman"/>
                <a:cs typeface="Times New Roman" pitchFamily="18" charset="0"/>
              </a:rPr>
              <a:t>. 104 p. Belo Horizonte: FEAM, 2016.</a:t>
            </a:r>
          </a:p>
          <a:p>
            <a:pPr algn="just">
              <a:spcAft>
                <a:spcPts val="1200"/>
              </a:spcAft>
            </a:pPr>
            <a:r>
              <a:rPr lang="pt-BR" sz="5600" dirty="0">
                <a:solidFill>
                  <a:srgbClr val="000000"/>
                </a:solidFill>
                <a:latin typeface="Times New Roman"/>
                <a:ea typeface="Times New Roman"/>
              </a:rPr>
              <a:t>FUNDAÇÃO ESTADUAL DO MEIO AMBIENTE. </a:t>
            </a:r>
            <a:r>
              <a:rPr lang="pt-BR" sz="5600" i="1" dirty="0">
                <a:solidFill>
                  <a:srgbClr val="000000"/>
                </a:solidFill>
                <a:latin typeface="Times New Roman"/>
                <a:ea typeface="Times New Roman"/>
              </a:rPr>
              <a:t>Panorama da destinação dos resíduos de serviços de saúde no estado de minas gerais com base nas declarações da gestão dos resíduos de serviços de saúde (ano base 2014)</a:t>
            </a:r>
            <a:r>
              <a:rPr lang="pt-BR" sz="5600" dirty="0">
                <a:solidFill>
                  <a:srgbClr val="000000"/>
                </a:solidFill>
                <a:latin typeface="Times New Roman"/>
                <a:ea typeface="Times New Roman"/>
              </a:rPr>
              <a:t>. 97 p. Belo Horizonte: FEAM, 2018</a:t>
            </a:r>
            <a:r>
              <a:rPr lang="pt-BR" sz="5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40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REFERÊNCIAS BIBLIOGRÁFICAS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15566"/>
            <a:ext cx="8784976" cy="388843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BR" sz="1400" dirty="0">
                <a:solidFill>
                  <a:srgbClr val="000000"/>
                </a:solidFill>
                <a:latin typeface="Times New Roman"/>
                <a:ea typeface="Times New Roman"/>
              </a:rPr>
              <a:t>RESIDUALL. </a:t>
            </a:r>
            <a:r>
              <a:rPr lang="pt-BR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Resíduos de serviços de saúde</a:t>
            </a:r>
            <a:r>
              <a:rPr lang="pt-BR" sz="1400" dirty="0">
                <a:solidFill>
                  <a:srgbClr val="000000"/>
                </a:solidFill>
                <a:latin typeface="Times New Roman"/>
                <a:ea typeface="Times New Roman"/>
              </a:rPr>
              <a:t>. Disponível em: &lt; https://www.residuall.com/&gt;.  Acesso em: 20 jan. 2019.</a:t>
            </a:r>
          </a:p>
          <a:p>
            <a:pPr algn="just">
              <a:spcAft>
                <a:spcPts val="600"/>
              </a:spcAft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ORAEGBUNE, O. M.; WAZIRI, A. I. Alternative disposal system of hospital medical solid waste – a case study of Federal Medical Center,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Gombe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Gombe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State, Nigeria. </a:t>
            </a:r>
            <a:r>
              <a:rPr lang="en-US" sz="1300" i="1" dirty="0">
                <a:latin typeface="Times New Roman" pitchFamily="18" charset="0"/>
                <a:cs typeface="Times New Roman" pitchFamily="18" charset="0"/>
              </a:rPr>
              <a:t>International Journal of Health, Safety and Environments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v. 3, p. 57-69, 2017.</a:t>
            </a:r>
            <a:endParaRPr lang="pt-BR" sz="13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endParaRPr lang="pt-BR" sz="3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600"/>
              </a:spcAft>
            </a:pP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SISPACK. </a:t>
            </a:r>
            <a:r>
              <a:rPr lang="pt-BR" sz="1400" i="1" dirty="0">
                <a:latin typeface="Times New Roman" pitchFamily="18" charset="0"/>
                <a:cs typeface="Times New Roman" pitchFamily="18" charset="0"/>
              </a:rPr>
              <a:t>Indicadores biológicos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. Disponível em: &lt; https://sispack.com.br/indicadores-biologiocos/&gt;. Acesso em: 15 dez. 2018.</a:t>
            </a:r>
          </a:p>
          <a:p>
            <a:pPr algn="just">
              <a:spcAft>
                <a:spcPts val="600"/>
              </a:spcAft>
            </a:pPr>
            <a:endParaRPr lang="pt-BR" sz="3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1300" dirty="0">
                <a:latin typeface="Times New Roman" pitchFamily="18" charset="0"/>
                <a:cs typeface="Times New Roman" pitchFamily="18" charset="0"/>
              </a:rPr>
              <a:t>SISTEMA INTEGRADO DE INFORMAÇÃO AMBIENTAL. </a:t>
            </a:r>
            <a:r>
              <a:rPr lang="pt-BR" sz="1300" i="1" dirty="0">
                <a:latin typeface="Times New Roman" pitchFamily="18" charset="0"/>
                <a:cs typeface="Times New Roman" pitchFamily="18" charset="0"/>
              </a:rPr>
              <a:t>Análise de licenciamento</a:t>
            </a:r>
            <a:r>
              <a:rPr lang="pt-BR" sz="1300" dirty="0">
                <a:latin typeface="Times New Roman" pitchFamily="18" charset="0"/>
                <a:cs typeface="Times New Roman" pitchFamily="18" charset="0"/>
              </a:rPr>
              <a:t>. Disponível em: &lt;http://www.siam.mg.gov.br/siam/login.</a:t>
            </a:r>
            <a:r>
              <a:rPr lang="pt-BR" sz="1300" dirty="0" err="1">
                <a:latin typeface="Times New Roman" pitchFamily="18" charset="0"/>
                <a:cs typeface="Times New Roman" pitchFamily="18" charset="0"/>
              </a:rPr>
              <a:t>jsp</a:t>
            </a:r>
            <a:r>
              <a:rPr lang="pt-BR" sz="1300" dirty="0">
                <a:latin typeface="Times New Roman" pitchFamily="18" charset="0"/>
                <a:cs typeface="Times New Roman" pitchFamily="18" charset="0"/>
              </a:rPr>
              <a:t>&gt;. Acesso em: 18 maio. 2017.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WORLD HEALTH ORGANIZATION – WHO. </a:t>
            </a:r>
            <a:r>
              <a:rPr lang="en-US" sz="1300" i="1" dirty="0">
                <a:latin typeface="Times New Roman" pitchFamily="18" charset="0"/>
                <a:cs typeface="Times New Roman" pitchFamily="18" charset="0"/>
              </a:rPr>
              <a:t>Safe management of wastes from health-care activities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300" dirty="0">
                <a:latin typeface="Times New Roman" pitchFamily="18" charset="0"/>
                <a:cs typeface="Times New Roman" pitchFamily="18" charset="0"/>
              </a:rPr>
              <a:t>2 ed. Genebra, 2014. Disponível em: &lt; http://www.searo.who.int/mwg-internal/de5fs23hu73ds/progress?id=qRgAc4IuJizEd_jCf01qtBmxCG dLvzCO0W1632BF-</a:t>
            </a:r>
            <a:r>
              <a:rPr lang="pt-BR" sz="1300" dirty="0" err="1">
                <a:latin typeface="Times New Roman" pitchFamily="18" charset="0"/>
                <a:cs typeface="Times New Roman" pitchFamily="18" charset="0"/>
              </a:rPr>
              <a:t>qc</a:t>
            </a:r>
            <a:r>
              <a:rPr lang="pt-BR" sz="1300" dirty="0">
                <a:latin typeface="Times New Roman" pitchFamily="18" charset="0"/>
                <a:cs typeface="Times New Roman" pitchFamily="18" charset="0"/>
              </a:rPr>
              <a:t>,&gt;.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Acesso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 25 abr. 2017.</a:t>
            </a:r>
          </a:p>
          <a:p>
            <a:pPr algn="just"/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3M. </a:t>
            </a:r>
            <a:r>
              <a:rPr lang="en-US" sz="1300" i="1" dirty="0" err="1">
                <a:latin typeface="Times New Roman" pitchFamily="18" charset="0"/>
                <a:cs typeface="Times New Roman" pitchFamily="18" charset="0"/>
              </a:rPr>
              <a:t>Indicadores</a:t>
            </a:r>
            <a:r>
              <a:rPr lang="en-US" sz="1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err="1">
                <a:latin typeface="Times New Roman" pitchFamily="18" charset="0"/>
                <a:cs typeface="Times New Roman" pitchFamily="18" charset="0"/>
              </a:rPr>
              <a:t>químicos</a:t>
            </a:r>
            <a:r>
              <a:rPr lang="en-US" sz="1300" i="1" dirty="0">
                <a:latin typeface="Times New Roman" pitchFamily="18" charset="0"/>
                <a:cs typeface="Times New Roman" pitchFamily="18" charset="0"/>
              </a:rPr>
              <a:t> a vapor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Disponível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 &lt;https://www.3m.com.br/3M/pt_BR/3m-do-brasil/todos-os-produtos-3m-do-brasil/~/Indicador-Qu%C3%ADmico-a-Vapor-3M-Comply-1250/?N=5002385+3292142491&amp;rt=rud&gt;.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Acesso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maio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2018.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0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30480" y="4818186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41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REFERÊNCIAS BIBLIOGRÁFICAS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427734"/>
            <a:ext cx="8229600" cy="857250"/>
          </a:xfrm>
        </p:spPr>
        <p:txBody>
          <a:bodyPr>
            <a:normAutofit fontScale="90000"/>
          </a:bodyPr>
          <a:lstStyle/>
          <a:p>
            <a:br>
              <a:rPr lang="pt-BR" sz="6000" dirty="0">
                <a:solidFill>
                  <a:schemeClr val="tx1"/>
                </a:solidFill>
              </a:rPr>
            </a:br>
            <a:r>
              <a:rPr lang="pt-BR" sz="6000" dirty="0"/>
              <a:t> </a:t>
            </a:r>
            <a:r>
              <a:rPr lang="pt-BR" sz="2700" b="1" dirty="0"/>
              <a:t>Dissertação disponível no site do SMARH/UFMG:</a:t>
            </a:r>
            <a:br>
              <a:rPr lang="pt-BR" sz="2700" b="1" dirty="0"/>
            </a:br>
            <a:r>
              <a:rPr lang="pt-BR" sz="2700" b="1" dirty="0"/>
              <a:t>smarh.eng.ufmg.br  </a:t>
            </a:r>
            <a:br>
              <a:rPr lang="pt-BR" sz="2700" b="1" dirty="0"/>
            </a:br>
            <a:r>
              <a:rPr lang="pt-BR" sz="2000" b="1" dirty="0"/>
              <a:t>Seção: Teses e Dissertações</a:t>
            </a:r>
            <a:br>
              <a:rPr lang="pt-BR" sz="2000" b="1" dirty="0"/>
            </a:br>
            <a:br>
              <a:rPr lang="pt-BR" sz="2200" dirty="0"/>
            </a:br>
            <a:r>
              <a:rPr lang="pt-BR" sz="6000" dirty="0">
                <a:solidFill>
                  <a:schemeClr val="tx1"/>
                </a:solidFill>
              </a:rPr>
              <a:t>Obrigada!</a:t>
            </a:r>
            <a:br>
              <a:rPr lang="pt-BR" dirty="0"/>
            </a:br>
            <a:br>
              <a:rPr lang="pt-BR" dirty="0"/>
            </a:br>
            <a:r>
              <a:rPr lang="pt-BR" sz="2200" dirty="0"/>
              <a:t>Contato: cintia.matos@meioambiente.mg.gov.br</a:t>
            </a:r>
            <a:br>
              <a:rPr lang="pt-BR" sz="2200" dirty="0"/>
            </a:br>
            <a:r>
              <a:rPr lang="pt-BR" sz="2200" dirty="0"/>
              <a:t>  cintia.soaresmatos@gmail.com</a:t>
            </a:r>
            <a:br>
              <a:rPr lang="pt-BR" sz="2200" dirty="0"/>
            </a:br>
            <a:br>
              <a:rPr lang="pt-BR" sz="2200" dirty="0"/>
            </a:br>
            <a:br>
              <a:rPr lang="pt-BR" sz="2200" dirty="0"/>
            </a:br>
            <a:endParaRPr lang="pt-BR" sz="2200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>
          <a:xfrm>
            <a:off x="8244408" y="4803998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42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/>
        </p:nvGraphicFramePr>
        <p:xfrm>
          <a:off x="323528" y="0"/>
          <a:ext cx="8820472" cy="723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7574"/>
            <a:ext cx="8229600" cy="3291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Monitoramento de eficiência do processo</a:t>
            </a: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02488" y="4731990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8760" y="2119407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Times New Roman" pitchFamily="18" charset="0"/>
                <a:cs typeface="Times New Roman" pitchFamily="18" charset="0"/>
              </a:rPr>
              <a:t>Figura 6 – Indicadores biológicos (IB)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55726"/>
            <a:ext cx="1165101" cy="2217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71500" y="3463452"/>
            <a:ext cx="18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Times New Roman" pitchFamily="18" charset="0"/>
                <a:cs typeface="Times New Roman" pitchFamily="18" charset="0"/>
              </a:rPr>
              <a:t>Não houve crescimento de </a:t>
            </a: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esporos</a:t>
            </a:r>
            <a:r>
              <a:rPr lang="pt-BR" sz="11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pt-BR" sz="1100" i="1" dirty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pt-BR" sz="1100" i="1" dirty="0" err="1">
                <a:latin typeface="Times New Roman" pitchFamily="18" charset="0"/>
                <a:cs typeface="Times New Roman" pitchFamily="18" charset="0"/>
              </a:rPr>
              <a:t>stearothermophilus</a:t>
            </a:r>
            <a:endParaRPr lang="pt-BR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625810" y="4362991"/>
            <a:ext cx="17281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Houve crescimento de esporos de </a:t>
            </a:r>
            <a:r>
              <a:rPr lang="pt-BR" sz="1050" i="1" dirty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pt-BR" sz="1050" i="1" dirty="0" err="1">
                <a:latin typeface="Times New Roman" pitchFamily="18" charset="0"/>
                <a:cs typeface="Times New Roman" pitchFamily="18" charset="0"/>
              </a:rPr>
              <a:t>stearothermophilus</a:t>
            </a:r>
            <a:endParaRPr lang="pt-BR" sz="105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</a:p>
        </p:txBody>
      </p:sp>
      <p:sp>
        <p:nvSpPr>
          <p:cNvPr id="18" name="Seta para a direita 17"/>
          <p:cNvSpPr/>
          <p:nvPr/>
        </p:nvSpPr>
        <p:spPr>
          <a:xfrm>
            <a:off x="1331640" y="3713098"/>
            <a:ext cx="360040" cy="2880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 rot="12416975">
            <a:off x="2492613" y="4287555"/>
            <a:ext cx="360040" cy="21602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38638" y="22118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indicadores biológicos consistem em um número conhecido de microrganismos capazes de resistir ao agente esterilizante;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Avaliam se o grau de inativação foi atingido, por meio da alteração de cor (após incubado), não sendo possível a quantificação dos microrganismos.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395508" y="1744677"/>
            <a:ext cx="365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Indicadores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Biológicos (IB)</a:t>
            </a:r>
          </a:p>
        </p:txBody>
      </p:sp>
    </p:spTree>
    <p:extLst>
      <p:ext uri="{BB962C8B-B14F-4D97-AF65-F5344CB8AC3E}">
        <p14:creationId xmlns:p14="http://schemas.microsoft.com/office/powerpoint/2010/main" val="261356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7574"/>
            <a:ext cx="8229600" cy="3291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Monitoramento de eficiência do processo</a:t>
            </a: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02488" y="4731990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1500" y="1931437"/>
            <a:ext cx="3816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Figura 7 – Indicadores químicos (IQ)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92659"/>
            <a:ext cx="3456384" cy="67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280487" y="1995686"/>
            <a:ext cx="1440160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395508" y="1744677"/>
            <a:ext cx="365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Indicadores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Químicos (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IQs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86000" y="2110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</a:rPr>
              <a:t>.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3938638" y="22118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Avaliam se os parâmetros temperatura, pressão e tempo, foram atingidos de maneira adequada;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indicador químico altera totalmente a cor, caso o sistema de vácuo esteja funcionando de forma adequada, auxiliando a identificação de falhas.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131591"/>
          <a:ext cx="8435280" cy="396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130480" y="4587974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ta em curva para baixo 6"/>
          <p:cNvSpPr/>
          <p:nvPr/>
        </p:nvSpPr>
        <p:spPr>
          <a:xfrm>
            <a:off x="1907704" y="1131590"/>
            <a:ext cx="1440160" cy="432048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em curva para baixo 7"/>
          <p:cNvSpPr/>
          <p:nvPr/>
        </p:nvSpPr>
        <p:spPr>
          <a:xfrm>
            <a:off x="4788024" y="1131590"/>
            <a:ext cx="1440160" cy="432048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15566"/>
            <a:ext cx="8784976" cy="422793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Objetivo geral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endParaRPr lang="pt-BR" sz="1400" b="1" dirty="0"/>
          </a:p>
          <a:p>
            <a:pPr algn="just">
              <a:buNone/>
            </a:pPr>
            <a:r>
              <a:rPr lang="pt-BR" sz="1800" dirty="0"/>
              <a:t>    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Avaliar os requisitos técnicos necessários para o desempenho operacional da atividade de autoclavação de resíduos de serviços de saúde.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1000" dirty="0"/>
          </a:p>
          <a:p>
            <a:pPr>
              <a:buNone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Objetivos específicos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endParaRPr lang="pt-BR" sz="1400" b="1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Avaliar os procedimentos operacionais atualmente empregados na atividade de autoclavação de RSS no Estado de Minas Gerais;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Avaliar a eficiência do processo de autoclavação, com indicadores biológicos e químicos, em diferentes temperaturas e tempos de exposição;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Identificar a frequência adequada para monitoramento do processo por meio do uso de indicadores biológicos e químicos;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Avaliar o grau de confiabilidade dos indicadores biológicos, por meio de análises microbiológicas.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44408" y="4731990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30480" y="4767263"/>
            <a:ext cx="762000" cy="273844"/>
          </a:xfrm>
        </p:spPr>
        <p:txBody>
          <a:bodyPr/>
          <a:lstStyle/>
          <a:p>
            <a:fld id="{B326DA63-3B77-4C9B-BF42-BC8B6B9CC762}" type="slidenum">
              <a:rPr lang="pt-BR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15566"/>
            <a:ext cx="7704856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0" y="1"/>
            <a:ext cx="9144000" cy="555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46462</TotalTime>
  <Words>3863</Words>
  <Application>Microsoft Office PowerPoint</Application>
  <PresentationFormat>Apresentação na tela (16:9)</PresentationFormat>
  <Paragraphs>971</Paragraphs>
  <Slides>42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Tema do Office</vt:lpstr>
      <vt:lpstr>Imagem de Bitmap</vt:lpstr>
      <vt:lpstr>AVALIAÇÃO DE REQUISITOS TÉCNICOS PARA O DESEMPENHO OPERACIONAL DA AUTOCLAVAÇÃO DE RESÍDUOS DE SERVIÇOS DE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Dissertação disponível no site do SMARH/UFMG: smarh.eng.ufmg.br   Seção: Teses e Dissertações  Obrigada!  Contato: cintia.matos@meioambiente.mg.gov.br   cintia.soaresmatos@gmail.com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Cássia Torres de Miranda</cp:lastModifiedBy>
  <cp:revision>868</cp:revision>
  <dcterms:created xsi:type="dcterms:W3CDTF">2017-11-08T00:36:14Z</dcterms:created>
  <dcterms:modified xsi:type="dcterms:W3CDTF">2026-01-07T11:04:43Z</dcterms:modified>
</cp:coreProperties>
</file>