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3" r:id="rId3"/>
    <p:sldId id="277" r:id="rId4"/>
    <p:sldId id="275" r:id="rId5"/>
    <p:sldId id="279" r:id="rId6"/>
    <p:sldId id="276" r:id="rId7"/>
    <p:sldId id="282" r:id="rId8"/>
    <p:sldId id="280" r:id="rId9"/>
    <p:sldId id="278" r:id="rId10"/>
    <p:sldId id="281" r:id="rId11"/>
    <p:sldId id="268" r:id="rId12"/>
    <p:sldId id="258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4" userDrawn="1">
          <p15:clr>
            <a:srgbClr val="A4A3A4"/>
          </p15:clr>
        </p15:guide>
        <p15:guide id="3" pos="49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4C8F"/>
    <a:srgbClr val="E81D30"/>
    <a:srgbClr val="00AB75"/>
    <a:srgbClr val="FFE500"/>
    <a:srgbClr val="2062AF"/>
    <a:srgbClr val="FFBC00"/>
    <a:srgbClr val="FF9D00"/>
    <a:srgbClr val="F4F4F4"/>
    <a:srgbClr val="DEE8EE"/>
    <a:srgbClr val="207D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3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68" y="60"/>
      </p:cViewPr>
      <p:guideLst>
        <p:guide orient="horz" pos="2614"/>
        <p:guide pos="49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C1E7E9-6A9C-499B-B4BF-242FD7867CA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307461A-B93A-419D-AFFB-4DB8A77A1EFF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300" b="1" spc="50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rPr>
            <a:t>Triagem para verificação dos documentos</a:t>
          </a:r>
          <a:endParaRPr lang="pt-BR" sz="1300" dirty="0"/>
        </a:p>
      </dgm:t>
    </dgm:pt>
    <dgm:pt modelId="{88C44BCA-CDA1-49F1-9436-C8442513E38B}" type="parTrans" cxnId="{956F6BA2-7240-4C19-873C-9FFC956A28EA}">
      <dgm:prSet/>
      <dgm:spPr/>
      <dgm:t>
        <a:bodyPr/>
        <a:lstStyle/>
        <a:p>
          <a:endParaRPr lang="pt-BR" sz="1300"/>
        </a:p>
      </dgm:t>
    </dgm:pt>
    <dgm:pt modelId="{A655317B-149C-4C23-A334-56139D5672C5}" type="sibTrans" cxnId="{956F6BA2-7240-4C19-873C-9FFC956A28EA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6"/>
        </a:solidFill>
      </dgm:spPr>
      <dgm:t>
        <a:bodyPr/>
        <a:lstStyle/>
        <a:p>
          <a:endParaRPr lang="pt-BR" sz="1300"/>
        </a:p>
      </dgm:t>
    </dgm:pt>
    <dgm:pt modelId="{53540F64-DD21-484F-8A40-FF6A0D238C72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300" b="1" spc="50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rPr>
            <a:t>Análise da DVSA Diretoria de Vigilância Sanitária</a:t>
          </a:r>
          <a:endParaRPr lang="pt-BR" sz="1300" dirty="0"/>
        </a:p>
      </dgm:t>
    </dgm:pt>
    <dgm:pt modelId="{B9A14F34-DAE2-4BC7-A728-00910C42FF2C}" type="parTrans" cxnId="{ADB1656D-B9A4-4F0D-9D58-65C815F49B8E}">
      <dgm:prSet/>
      <dgm:spPr/>
      <dgm:t>
        <a:bodyPr/>
        <a:lstStyle/>
        <a:p>
          <a:endParaRPr lang="pt-BR" sz="1300"/>
        </a:p>
      </dgm:t>
    </dgm:pt>
    <dgm:pt modelId="{BE4CBBFD-CD29-4FBA-A656-4ABD42BAC00D}" type="sibTrans" cxnId="{ADB1656D-B9A4-4F0D-9D58-65C815F49B8E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6"/>
        </a:solidFill>
      </dgm:spPr>
      <dgm:t>
        <a:bodyPr/>
        <a:lstStyle/>
        <a:p>
          <a:endParaRPr lang="pt-BR" sz="1300"/>
        </a:p>
      </dgm:t>
    </dgm:pt>
    <dgm:pt modelId="{D2BCE8C9-90FE-4AC7-8FEC-2151D6DEB2AC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300" b="1" spc="50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rPr>
            <a:t>Aprovação pela SLU</a:t>
          </a:r>
          <a:endParaRPr lang="pt-BR" sz="1300" dirty="0"/>
        </a:p>
      </dgm:t>
    </dgm:pt>
    <dgm:pt modelId="{9AB3B02C-D068-4FC7-9432-17064C32D406}" type="parTrans" cxnId="{9C9FC2B4-6431-4C04-B5AC-8701185D4915}">
      <dgm:prSet/>
      <dgm:spPr/>
      <dgm:t>
        <a:bodyPr/>
        <a:lstStyle/>
        <a:p>
          <a:endParaRPr lang="pt-BR" sz="1300"/>
        </a:p>
      </dgm:t>
    </dgm:pt>
    <dgm:pt modelId="{3EB5C6D2-18D1-47AE-814D-1A2F535FD76F}" type="sibTrans" cxnId="{9C9FC2B4-6431-4C04-B5AC-8701185D4915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6"/>
        </a:solidFill>
      </dgm:spPr>
      <dgm:t>
        <a:bodyPr/>
        <a:lstStyle/>
        <a:p>
          <a:endParaRPr lang="pt-BR" sz="1300"/>
        </a:p>
      </dgm:t>
    </dgm:pt>
    <dgm:pt modelId="{5562DBB8-5B68-4723-AC95-415CCEF4C5FF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300" b="1" spc="50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rPr>
            <a:t>Aprovação pela DVSA</a:t>
          </a:r>
          <a:endParaRPr lang="pt-BR" sz="1300" dirty="0"/>
        </a:p>
      </dgm:t>
    </dgm:pt>
    <dgm:pt modelId="{58FB535C-4CF1-4A4F-8F8B-17ADE5BB564D}" type="parTrans" cxnId="{64FC2822-01AD-4DCE-9624-FD6BD9CCB36F}">
      <dgm:prSet/>
      <dgm:spPr/>
      <dgm:t>
        <a:bodyPr/>
        <a:lstStyle/>
        <a:p>
          <a:endParaRPr lang="pt-BR" sz="1300"/>
        </a:p>
      </dgm:t>
    </dgm:pt>
    <dgm:pt modelId="{93023B88-4C2C-4CAD-9C53-907E06A06270}" type="sibTrans" cxnId="{64FC2822-01AD-4DCE-9624-FD6BD9CCB36F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6"/>
        </a:solidFill>
      </dgm:spPr>
      <dgm:t>
        <a:bodyPr/>
        <a:lstStyle/>
        <a:p>
          <a:endParaRPr lang="pt-BR" sz="1300"/>
        </a:p>
      </dgm:t>
    </dgm:pt>
    <dgm:pt modelId="{7C8ED2CD-80C1-431B-8977-4DA4A0E3EDC9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300" b="1" spc="50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rPr>
            <a:t>Análise da SLU Superintendência de Limpeza Urbana</a:t>
          </a:r>
          <a:endParaRPr lang="pt-BR" sz="1300" dirty="0"/>
        </a:p>
      </dgm:t>
    </dgm:pt>
    <dgm:pt modelId="{B1705A54-3694-488D-8CBF-2202169CCE94}" type="parTrans" cxnId="{28A1404B-2607-4C29-934B-C5FEE9A95724}">
      <dgm:prSet/>
      <dgm:spPr/>
      <dgm:t>
        <a:bodyPr/>
        <a:lstStyle/>
        <a:p>
          <a:endParaRPr lang="pt-BR" sz="1300"/>
        </a:p>
      </dgm:t>
    </dgm:pt>
    <dgm:pt modelId="{3D45FEA6-BBC8-402F-B043-5666E8310882}" type="sibTrans" cxnId="{28A1404B-2607-4C29-934B-C5FEE9A95724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6"/>
        </a:solidFill>
      </dgm:spPr>
      <dgm:t>
        <a:bodyPr/>
        <a:lstStyle/>
        <a:p>
          <a:endParaRPr lang="pt-BR" sz="1300"/>
        </a:p>
      </dgm:t>
    </dgm:pt>
    <dgm:pt modelId="{2E8EE4A1-11BA-4224-AED4-19EC982A5542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300" b="1" spc="50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rPr>
            <a:t>Solicitação de vistoria da SLU</a:t>
          </a:r>
          <a:endParaRPr lang="pt-BR" sz="1300" dirty="0"/>
        </a:p>
      </dgm:t>
    </dgm:pt>
    <dgm:pt modelId="{96C8A5A4-21C1-4C02-A86D-D57AF932B6FC}" type="parTrans" cxnId="{EC4CA038-7FF7-4A41-A270-D00AAC563B58}">
      <dgm:prSet/>
      <dgm:spPr/>
      <dgm:t>
        <a:bodyPr/>
        <a:lstStyle/>
        <a:p>
          <a:endParaRPr lang="pt-BR" sz="1300"/>
        </a:p>
      </dgm:t>
    </dgm:pt>
    <dgm:pt modelId="{CC226193-4F04-4A2A-8236-92A4A3D65C03}" type="sibTrans" cxnId="{EC4CA038-7FF7-4A41-A270-D00AAC563B58}">
      <dgm:prSet/>
      <dgm:spPr/>
      <dgm:t>
        <a:bodyPr/>
        <a:lstStyle/>
        <a:p>
          <a:endParaRPr lang="pt-BR" sz="1300"/>
        </a:p>
      </dgm:t>
    </dgm:pt>
    <dgm:pt modelId="{211FEAA8-40A0-4BB9-A0BE-875F9FD4FB86}" type="pres">
      <dgm:prSet presAssocID="{19C1E7E9-6A9C-499B-B4BF-242FD7867CAD}" presName="Name0" presStyleCnt="0">
        <dgm:presLayoutVars>
          <dgm:dir/>
          <dgm:resizeHandles val="exact"/>
        </dgm:presLayoutVars>
      </dgm:prSet>
      <dgm:spPr/>
    </dgm:pt>
    <dgm:pt modelId="{2AF01B8B-3DC0-4B10-8E10-67517D3014A3}" type="pres">
      <dgm:prSet presAssocID="{0307461A-B93A-419D-AFFB-4DB8A77A1EFF}" presName="node" presStyleLbl="node1" presStyleIdx="0" presStyleCnt="6" custScaleX="79458" custScaleY="103062" custLinFactNeighborX="9105" custLinFactNeighborY="-7004">
        <dgm:presLayoutVars>
          <dgm:bulletEnabled val="1"/>
        </dgm:presLayoutVars>
      </dgm:prSet>
      <dgm:spPr/>
    </dgm:pt>
    <dgm:pt modelId="{5A05ADB9-30AA-4A4C-AFF3-D1B5D7F85B1F}" type="pres">
      <dgm:prSet presAssocID="{A655317B-149C-4C23-A334-56139D5672C5}" presName="sibTrans" presStyleLbl="sibTrans2D1" presStyleIdx="0" presStyleCnt="5"/>
      <dgm:spPr/>
    </dgm:pt>
    <dgm:pt modelId="{6EA2A752-823C-4362-941B-85A23C22E25C}" type="pres">
      <dgm:prSet presAssocID="{A655317B-149C-4C23-A334-56139D5672C5}" presName="connectorText" presStyleLbl="sibTrans2D1" presStyleIdx="0" presStyleCnt="5"/>
      <dgm:spPr/>
    </dgm:pt>
    <dgm:pt modelId="{3B3DF227-FB0B-44E6-A006-A08E6B8BC017}" type="pres">
      <dgm:prSet presAssocID="{53540F64-DD21-484F-8A40-FF6A0D238C72}" presName="node" presStyleLbl="node1" presStyleIdx="1" presStyleCnt="6" custScaleX="101658" custScaleY="104125" custLinFactNeighborX="5757" custLinFactNeighborY="-4947">
        <dgm:presLayoutVars>
          <dgm:bulletEnabled val="1"/>
        </dgm:presLayoutVars>
      </dgm:prSet>
      <dgm:spPr/>
    </dgm:pt>
    <dgm:pt modelId="{C9795096-3AB6-4961-BA8F-1833EFA0CFDC}" type="pres">
      <dgm:prSet presAssocID="{BE4CBBFD-CD29-4FBA-A656-4ABD42BAC00D}" presName="sibTrans" presStyleLbl="sibTrans2D1" presStyleIdx="1" presStyleCnt="5"/>
      <dgm:spPr/>
    </dgm:pt>
    <dgm:pt modelId="{F82AD3B3-055C-4CDC-B8F4-476985218A30}" type="pres">
      <dgm:prSet presAssocID="{BE4CBBFD-CD29-4FBA-A656-4ABD42BAC00D}" presName="connectorText" presStyleLbl="sibTrans2D1" presStyleIdx="1" presStyleCnt="5"/>
      <dgm:spPr/>
    </dgm:pt>
    <dgm:pt modelId="{DE97AEA8-8CF7-4199-A00B-8EF946173D24}" type="pres">
      <dgm:prSet presAssocID="{5562DBB8-5B68-4723-AC95-415CCEF4C5FF}" presName="node" presStyleLbl="node1" presStyleIdx="2" presStyleCnt="6" custScaleX="74080" custScaleY="106483" custLinFactNeighborX="5820" custLinFactNeighborY="-7027">
        <dgm:presLayoutVars>
          <dgm:bulletEnabled val="1"/>
        </dgm:presLayoutVars>
      </dgm:prSet>
      <dgm:spPr/>
    </dgm:pt>
    <dgm:pt modelId="{877A0B8D-4D57-41B1-9490-1418A4C4A281}" type="pres">
      <dgm:prSet presAssocID="{93023B88-4C2C-4CAD-9C53-907E06A06270}" presName="sibTrans" presStyleLbl="sibTrans2D1" presStyleIdx="2" presStyleCnt="5"/>
      <dgm:spPr/>
    </dgm:pt>
    <dgm:pt modelId="{8112629F-41D0-40E8-B2C0-AF417565C069}" type="pres">
      <dgm:prSet presAssocID="{93023B88-4C2C-4CAD-9C53-907E06A06270}" presName="connectorText" presStyleLbl="sibTrans2D1" presStyleIdx="2" presStyleCnt="5"/>
      <dgm:spPr/>
    </dgm:pt>
    <dgm:pt modelId="{EF255517-FF7B-40A4-9B03-F90EBA0C7D40}" type="pres">
      <dgm:prSet presAssocID="{7C8ED2CD-80C1-431B-8977-4DA4A0E3EDC9}" presName="node" presStyleLbl="node1" presStyleIdx="3" presStyleCnt="6" custScaleX="94594" custScaleY="100373" custLinFactNeighborX="13894" custLinFactNeighborY="-5029">
        <dgm:presLayoutVars>
          <dgm:bulletEnabled val="1"/>
        </dgm:presLayoutVars>
      </dgm:prSet>
      <dgm:spPr/>
    </dgm:pt>
    <dgm:pt modelId="{75638A37-7329-440A-B7A9-FDD9DCBADB64}" type="pres">
      <dgm:prSet presAssocID="{3D45FEA6-BBC8-402F-B043-5666E8310882}" presName="sibTrans" presStyleLbl="sibTrans2D1" presStyleIdx="3" presStyleCnt="5"/>
      <dgm:spPr/>
    </dgm:pt>
    <dgm:pt modelId="{F8209D1C-8F5F-429E-B2D4-AB2BAE8A7C5D}" type="pres">
      <dgm:prSet presAssocID="{3D45FEA6-BBC8-402F-B043-5666E8310882}" presName="connectorText" presStyleLbl="sibTrans2D1" presStyleIdx="3" presStyleCnt="5"/>
      <dgm:spPr/>
    </dgm:pt>
    <dgm:pt modelId="{20471EC0-414E-4399-A8D6-2FB091E4FEF7}" type="pres">
      <dgm:prSet presAssocID="{D2BCE8C9-90FE-4AC7-8FEC-2151D6DEB2AC}" presName="node" presStyleLbl="node1" presStyleIdx="4" presStyleCnt="6" custScaleX="78832" custScaleY="94175" custLinFactNeighborX="7306" custLinFactNeighborY="-6263">
        <dgm:presLayoutVars>
          <dgm:bulletEnabled val="1"/>
        </dgm:presLayoutVars>
      </dgm:prSet>
      <dgm:spPr/>
    </dgm:pt>
    <dgm:pt modelId="{F529AA5D-936B-4A9F-8FE0-CD8F9997B507}" type="pres">
      <dgm:prSet presAssocID="{3EB5C6D2-18D1-47AE-814D-1A2F535FD76F}" presName="sibTrans" presStyleLbl="sibTrans2D1" presStyleIdx="4" presStyleCnt="5"/>
      <dgm:spPr/>
    </dgm:pt>
    <dgm:pt modelId="{726CF10E-E72C-432D-9D7E-0291B3C90CE9}" type="pres">
      <dgm:prSet presAssocID="{3EB5C6D2-18D1-47AE-814D-1A2F535FD76F}" presName="connectorText" presStyleLbl="sibTrans2D1" presStyleIdx="4" presStyleCnt="5"/>
      <dgm:spPr/>
    </dgm:pt>
    <dgm:pt modelId="{6AB4923E-341E-44EE-ACB4-EAED1CAC04C0}" type="pres">
      <dgm:prSet presAssocID="{2E8EE4A1-11BA-4224-AED4-19EC982A5542}" presName="node" presStyleLbl="node1" presStyleIdx="5" presStyleCnt="6" custScaleX="74237" custScaleY="87973" custLinFactNeighborX="-7478" custLinFactNeighborY="-6254">
        <dgm:presLayoutVars>
          <dgm:bulletEnabled val="1"/>
        </dgm:presLayoutVars>
      </dgm:prSet>
      <dgm:spPr/>
    </dgm:pt>
  </dgm:ptLst>
  <dgm:cxnLst>
    <dgm:cxn modelId="{AA90F501-43DB-4718-9722-06C6CF87D39C}" type="presOf" srcId="{2E8EE4A1-11BA-4224-AED4-19EC982A5542}" destId="{6AB4923E-341E-44EE-ACB4-EAED1CAC04C0}" srcOrd="0" destOrd="0" presId="urn:microsoft.com/office/officeart/2005/8/layout/process1"/>
    <dgm:cxn modelId="{E073DB0D-EC1A-4750-8288-779D7490551C}" type="presOf" srcId="{53540F64-DD21-484F-8A40-FF6A0D238C72}" destId="{3B3DF227-FB0B-44E6-A006-A08E6B8BC017}" srcOrd="0" destOrd="0" presId="urn:microsoft.com/office/officeart/2005/8/layout/process1"/>
    <dgm:cxn modelId="{9A68F00F-3AD9-4A76-97DF-FAC2BC7D17A6}" type="presOf" srcId="{3D45FEA6-BBC8-402F-B043-5666E8310882}" destId="{F8209D1C-8F5F-429E-B2D4-AB2BAE8A7C5D}" srcOrd="1" destOrd="0" presId="urn:microsoft.com/office/officeart/2005/8/layout/process1"/>
    <dgm:cxn modelId="{64FC2822-01AD-4DCE-9624-FD6BD9CCB36F}" srcId="{19C1E7E9-6A9C-499B-B4BF-242FD7867CAD}" destId="{5562DBB8-5B68-4723-AC95-415CCEF4C5FF}" srcOrd="2" destOrd="0" parTransId="{58FB535C-4CF1-4A4F-8F8B-17ADE5BB564D}" sibTransId="{93023B88-4C2C-4CAD-9C53-907E06A06270}"/>
    <dgm:cxn modelId="{C6857A28-EC32-46B9-92E9-B2E02141A911}" type="presOf" srcId="{BE4CBBFD-CD29-4FBA-A656-4ABD42BAC00D}" destId="{F82AD3B3-055C-4CDC-B8F4-476985218A30}" srcOrd="1" destOrd="0" presId="urn:microsoft.com/office/officeart/2005/8/layout/process1"/>
    <dgm:cxn modelId="{26561929-17C0-49B0-801F-18B6491B823E}" type="presOf" srcId="{A655317B-149C-4C23-A334-56139D5672C5}" destId="{5A05ADB9-30AA-4A4C-AFF3-D1B5D7F85B1F}" srcOrd="0" destOrd="0" presId="urn:microsoft.com/office/officeart/2005/8/layout/process1"/>
    <dgm:cxn modelId="{AE404C2B-E699-4A6D-9531-BCC70DE7ACEB}" type="presOf" srcId="{3EB5C6D2-18D1-47AE-814D-1A2F535FD76F}" destId="{726CF10E-E72C-432D-9D7E-0291B3C90CE9}" srcOrd="1" destOrd="0" presId="urn:microsoft.com/office/officeart/2005/8/layout/process1"/>
    <dgm:cxn modelId="{F501F532-AB92-4B90-967A-108A8EE7CEEA}" type="presOf" srcId="{19C1E7E9-6A9C-499B-B4BF-242FD7867CAD}" destId="{211FEAA8-40A0-4BB9-A0BE-875F9FD4FB86}" srcOrd="0" destOrd="0" presId="urn:microsoft.com/office/officeart/2005/8/layout/process1"/>
    <dgm:cxn modelId="{BF535D35-F7AC-4725-9254-569AA1531640}" type="presOf" srcId="{3D45FEA6-BBC8-402F-B043-5666E8310882}" destId="{75638A37-7329-440A-B7A9-FDD9DCBADB64}" srcOrd="0" destOrd="0" presId="urn:microsoft.com/office/officeart/2005/8/layout/process1"/>
    <dgm:cxn modelId="{EC4CA038-7FF7-4A41-A270-D00AAC563B58}" srcId="{19C1E7E9-6A9C-499B-B4BF-242FD7867CAD}" destId="{2E8EE4A1-11BA-4224-AED4-19EC982A5542}" srcOrd="5" destOrd="0" parTransId="{96C8A5A4-21C1-4C02-A86D-D57AF932B6FC}" sibTransId="{CC226193-4F04-4A2A-8236-92A4A3D65C03}"/>
    <dgm:cxn modelId="{28A1404B-2607-4C29-934B-C5FEE9A95724}" srcId="{19C1E7E9-6A9C-499B-B4BF-242FD7867CAD}" destId="{7C8ED2CD-80C1-431B-8977-4DA4A0E3EDC9}" srcOrd="3" destOrd="0" parTransId="{B1705A54-3694-488D-8CBF-2202169CCE94}" sibTransId="{3D45FEA6-BBC8-402F-B043-5666E8310882}"/>
    <dgm:cxn modelId="{ADB1656D-B9A4-4F0D-9D58-65C815F49B8E}" srcId="{19C1E7E9-6A9C-499B-B4BF-242FD7867CAD}" destId="{53540F64-DD21-484F-8A40-FF6A0D238C72}" srcOrd="1" destOrd="0" parTransId="{B9A14F34-DAE2-4BC7-A728-00910C42FF2C}" sibTransId="{BE4CBBFD-CD29-4FBA-A656-4ABD42BAC00D}"/>
    <dgm:cxn modelId="{3FBC6A7E-81A4-4115-A700-AB092D04E43C}" type="presOf" srcId="{BE4CBBFD-CD29-4FBA-A656-4ABD42BAC00D}" destId="{C9795096-3AB6-4961-BA8F-1833EFA0CFDC}" srcOrd="0" destOrd="0" presId="urn:microsoft.com/office/officeart/2005/8/layout/process1"/>
    <dgm:cxn modelId="{9089A987-D653-4C4A-98DC-0D75E4568533}" type="presOf" srcId="{93023B88-4C2C-4CAD-9C53-907E06A06270}" destId="{8112629F-41D0-40E8-B2C0-AF417565C069}" srcOrd="1" destOrd="0" presId="urn:microsoft.com/office/officeart/2005/8/layout/process1"/>
    <dgm:cxn modelId="{F24E6E9C-9970-48BA-B1C6-32E7E9DA26BD}" type="presOf" srcId="{0307461A-B93A-419D-AFFB-4DB8A77A1EFF}" destId="{2AF01B8B-3DC0-4B10-8E10-67517D3014A3}" srcOrd="0" destOrd="0" presId="urn:microsoft.com/office/officeart/2005/8/layout/process1"/>
    <dgm:cxn modelId="{956F6BA2-7240-4C19-873C-9FFC956A28EA}" srcId="{19C1E7E9-6A9C-499B-B4BF-242FD7867CAD}" destId="{0307461A-B93A-419D-AFFB-4DB8A77A1EFF}" srcOrd="0" destOrd="0" parTransId="{88C44BCA-CDA1-49F1-9436-C8442513E38B}" sibTransId="{A655317B-149C-4C23-A334-56139D5672C5}"/>
    <dgm:cxn modelId="{9C9FC2B4-6431-4C04-B5AC-8701185D4915}" srcId="{19C1E7E9-6A9C-499B-B4BF-242FD7867CAD}" destId="{D2BCE8C9-90FE-4AC7-8FEC-2151D6DEB2AC}" srcOrd="4" destOrd="0" parTransId="{9AB3B02C-D068-4FC7-9432-17064C32D406}" sibTransId="{3EB5C6D2-18D1-47AE-814D-1A2F535FD76F}"/>
    <dgm:cxn modelId="{10B156C1-0AE6-4D8F-8DCC-4B887693A099}" type="presOf" srcId="{3EB5C6D2-18D1-47AE-814D-1A2F535FD76F}" destId="{F529AA5D-936B-4A9F-8FE0-CD8F9997B507}" srcOrd="0" destOrd="0" presId="urn:microsoft.com/office/officeart/2005/8/layout/process1"/>
    <dgm:cxn modelId="{F4B502CA-3471-4046-A9BC-E1B60383CB40}" type="presOf" srcId="{93023B88-4C2C-4CAD-9C53-907E06A06270}" destId="{877A0B8D-4D57-41B1-9490-1418A4C4A281}" srcOrd="0" destOrd="0" presId="urn:microsoft.com/office/officeart/2005/8/layout/process1"/>
    <dgm:cxn modelId="{E7FED2CA-420F-42C2-98C0-2CDC1DCB8944}" type="presOf" srcId="{5562DBB8-5B68-4723-AC95-415CCEF4C5FF}" destId="{DE97AEA8-8CF7-4199-A00B-8EF946173D24}" srcOrd="0" destOrd="0" presId="urn:microsoft.com/office/officeart/2005/8/layout/process1"/>
    <dgm:cxn modelId="{3462F1E9-81BE-4DB8-9A79-587639956886}" type="presOf" srcId="{7C8ED2CD-80C1-431B-8977-4DA4A0E3EDC9}" destId="{EF255517-FF7B-40A4-9B03-F90EBA0C7D40}" srcOrd="0" destOrd="0" presId="urn:microsoft.com/office/officeart/2005/8/layout/process1"/>
    <dgm:cxn modelId="{E53D84F7-0C58-410A-AAD0-3A447BD879BF}" type="presOf" srcId="{A655317B-149C-4C23-A334-56139D5672C5}" destId="{6EA2A752-823C-4362-941B-85A23C22E25C}" srcOrd="1" destOrd="0" presId="urn:microsoft.com/office/officeart/2005/8/layout/process1"/>
    <dgm:cxn modelId="{D94533F8-8DCF-402C-B632-6FF365A3188A}" type="presOf" srcId="{D2BCE8C9-90FE-4AC7-8FEC-2151D6DEB2AC}" destId="{20471EC0-414E-4399-A8D6-2FB091E4FEF7}" srcOrd="0" destOrd="0" presId="urn:microsoft.com/office/officeart/2005/8/layout/process1"/>
    <dgm:cxn modelId="{D24A8CE7-F866-4E0F-9C9B-A8328800D39E}" type="presParOf" srcId="{211FEAA8-40A0-4BB9-A0BE-875F9FD4FB86}" destId="{2AF01B8B-3DC0-4B10-8E10-67517D3014A3}" srcOrd="0" destOrd="0" presId="urn:microsoft.com/office/officeart/2005/8/layout/process1"/>
    <dgm:cxn modelId="{9DF09DEB-16E6-40E3-9918-599DB103B904}" type="presParOf" srcId="{211FEAA8-40A0-4BB9-A0BE-875F9FD4FB86}" destId="{5A05ADB9-30AA-4A4C-AFF3-D1B5D7F85B1F}" srcOrd="1" destOrd="0" presId="urn:microsoft.com/office/officeart/2005/8/layout/process1"/>
    <dgm:cxn modelId="{26F253E8-8DA6-4D2D-A60E-8512A5A072CC}" type="presParOf" srcId="{5A05ADB9-30AA-4A4C-AFF3-D1B5D7F85B1F}" destId="{6EA2A752-823C-4362-941B-85A23C22E25C}" srcOrd="0" destOrd="0" presId="urn:microsoft.com/office/officeart/2005/8/layout/process1"/>
    <dgm:cxn modelId="{C00FDC34-1DC2-487D-A12E-12A3A3035718}" type="presParOf" srcId="{211FEAA8-40A0-4BB9-A0BE-875F9FD4FB86}" destId="{3B3DF227-FB0B-44E6-A006-A08E6B8BC017}" srcOrd="2" destOrd="0" presId="urn:microsoft.com/office/officeart/2005/8/layout/process1"/>
    <dgm:cxn modelId="{1B29C27A-350F-4EC8-9DDA-D9AD36D56E96}" type="presParOf" srcId="{211FEAA8-40A0-4BB9-A0BE-875F9FD4FB86}" destId="{C9795096-3AB6-4961-BA8F-1833EFA0CFDC}" srcOrd="3" destOrd="0" presId="urn:microsoft.com/office/officeart/2005/8/layout/process1"/>
    <dgm:cxn modelId="{612C9E0E-EF35-4BD1-B810-83CCF1A8FA6B}" type="presParOf" srcId="{C9795096-3AB6-4961-BA8F-1833EFA0CFDC}" destId="{F82AD3B3-055C-4CDC-B8F4-476985218A30}" srcOrd="0" destOrd="0" presId="urn:microsoft.com/office/officeart/2005/8/layout/process1"/>
    <dgm:cxn modelId="{C341C951-77BC-4A28-AEDC-37AEF23418F5}" type="presParOf" srcId="{211FEAA8-40A0-4BB9-A0BE-875F9FD4FB86}" destId="{DE97AEA8-8CF7-4199-A00B-8EF946173D24}" srcOrd="4" destOrd="0" presId="urn:microsoft.com/office/officeart/2005/8/layout/process1"/>
    <dgm:cxn modelId="{A5F07597-D903-42B5-8D67-69DC939BAF85}" type="presParOf" srcId="{211FEAA8-40A0-4BB9-A0BE-875F9FD4FB86}" destId="{877A0B8D-4D57-41B1-9490-1418A4C4A281}" srcOrd="5" destOrd="0" presId="urn:microsoft.com/office/officeart/2005/8/layout/process1"/>
    <dgm:cxn modelId="{B3FB80EC-ACB0-4F0B-A4E3-6E22541542AC}" type="presParOf" srcId="{877A0B8D-4D57-41B1-9490-1418A4C4A281}" destId="{8112629F-41D0-40E8-B2C0-AF417565C069}" srcOrd="0" destOrd="0" presId="urn:microsoft.com/office/officeart/2005/8/layout/process1"/>
    <dgm:cxn modelId="{4756623B-657E-40C8-9F34-4C90ED90C0B1}" type="presParOf" srcId="{211FEAA8-40A0-4BB9-A0BE-875F9FD4FB86}" destId="{EF255517-FF7B-40A4-9B03-F90EBA0C7D40}" srcOrd="6" destOrd="0" presId="urn:microsoft.com/office/officeart/2005/8/layout/process1"/>
    <dgm:cxn modelId="{D70C5F54-3DD7-426D-B9B5-77323889434F}" type="presParOf" srcId="{211FEAA8-40A0-4BB9-A0BE-875F9FD4FB86}" destId="{75638A37-7329-440A-B7A9-FDD9DCBADB64}" srcOrd="7" destOrd="0" presId="urn:microsoft.com/office/officeart/2005/8/layout/process1"/>
    <dgm:cxn modelId="{F5B0E06A-B8EE-4501-B18A-49E4CBC1B913}" type="presParOf" srcId="{75638A37-7329-440A-B7A9-FDD9DCBADB64}" destId="{F8209D1C-8F5F-429E-B2D4-AB2BAE8A7C5D}" srcOrd="0" destOrd="0" presId="urn:microsoft.com/office/officeart/2005/8/layout/process1"/>
    <dgm:cxn modelId="{41EE9D88-9191-4B77-8F3B-F25177BBC238}" type="presParOf" srcId="{211FEAA8-40A0-4BB9-A0BE-875F9FD4FB86}" destId="{20471EC0-414E-4399-A8D6-2FB091E4FEF7}" srcOrd="8" destOrd="0" presId="urn:microsoft.com/office/officeart/2005/8/layout/process1"/>
    <dgm:cxn modelId="{02397DF0-FE08-4B82-B4EF-56D885C863E0}" type="presParOf" srcId="{211FEAA8-40A0-4BB9-A0BE-875F9FD4FB86}" destId="{F529AA5D-936B-4A9F-8FE0-CD8F9997B507}" srcOrd="9" destOrd="0" presId="urn:microsoft.com/office/officeart/2005/8/layout/process1"/>
    <dgm:cxn modelId="{54E05FF8-20A9-4369-912C-BC6EA3ECD598}" type="presParOf" srcId="{F529AA5D-936B-4A9F-8FE0-CD8F9997B507}" destId="{726CF10E-E72C-432D-9D7E-0291B3C90CE9}" srcOrd="0" destOrd="0" presId="urn:microsoft.com/office/officeart/2005/8/layout/process1"/>
    <dgm:cxn modelId="{724A357A-C704-47AC-B634-E098DEF8FBDF}" type="presParOf" srcId="{211FEAA8-40A0-4BB9-A0BE-875F9FD4FB86}" destId="{6AB4923E-341E-44EE-ACB4-EAED1CAC04C0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01B8B-3DC0-4B10-8E10-67517D3014A3}">
      <dsp:nvSpPr>
        <dsp:cNvPr id="0" name=""/>
        <dsp:cNvSpPr/>
      </dsp:nvSpPr>
      <dsp:spPr>
        <a:xfrm>
          <a:off x="68726" y="484796"/>
          <a:ext cx="1228117" cy="1058447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spc="50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rPr>
            <a:t>Triagem para verificação dos documentos</a:t>
          </a:r>
          <a:endParaRPr lang="pt-BR" sz="1300" kern="1200" dirty="0"/>
        </a:p>
      </dsp:txBody>
      <dsp:txXfrm>
        <a:off x="99727" y="515797"/>
        <a:ext cx="1166115" cy="996445"/>
      </dsp:txXfrm>
    </dsp:sp>
    <dsp:sp modelId="{5A05ADB9-30AA-4A4C-AFF3-D1B5D7F85B1F}">
      <dsp:nvSpPr>
        <dsp:cNvPr id="0" name=""/>
        <dsp:cNvSpPr/>
      </dsp:nvSpPr>
      <dsp:spPr>
        <a:xfrm rot="36361">
          <a:off x="1446221" y="832113"/>
          <a:ext cx="316718" cy="3833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300" kern="1200"/>
        </a:p>
      </dsp:txBody>
      <dsp:txXfrm>
        <a:off x="1446224" y="908274"/>
        <a:ext cx="221703" cy="229987"/>
      </dsp:txXfrm>
    </dsp:sp>
    <dsp:sp modelId="{3B3DF227-FB0B-44E6-A006-A08E6B8BC017}">
      <dsp:nvSpPr>
        <dsp:cNvPr id="0" name=""/>
        <dsp:cNvSpPr/>
      </dsp:nvSpPr>
      <dsp:spPr>
        <a:xfrm>
          <a:off x="1894391" y="500463"/>
          <a:ext cx="1571244" cy="1069364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spc="50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rPr>
            <a:t>Análise da DVSA Diretoria de Vigilância Sanitária</a:t>
          </a:r>
          <a:endParaRPr lang="pt-BR" sz="1300" kern="1200" dirty="0"/>
        </a:p>
      </dsp:txBody>
      <dsp:txXfrm>
        <a:off x="1925712" y="531784"/>
        <a:ext cx="1508602" cy="1006722"/>
      </dsp:txXfrm>
    </dsp:sp>
    <dsp:sp modelId="{C9795096-3AB6-4961-BA8F-1833EFA0CFDC}">
      <dsp:nvSpPr>
        <dsp:cNvPr id="0" name=""/>
        <dsp:cNvSpPr/>
      </dsp:nvSpPr>
      <dsp:spPr>
        <a:xfrm rot="21562852">
          <a:off x="3620285" y="831556"/>
          <a:ext cx="327896" cy="3833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300" kern="1200"/>
        </a:p>
      </dsp:txBody>
      <dsp:txXfrm>
        <a:off x="3620288" y="908750"/>
        <a:ext cx="229527" cy="229987"/>
      </dsp:txXfrm>
    </dsp:sp>
    <dsp:sp modelId="{DE97AEA8-8CF7-4199-A00B-8EF946173D24}">
      <dsp:nvSpPr>
        <dsp:cNvPr id="0" name=""/>
        <dsp:cNvSpPr/>
      </dsp:nvSpPr>
      <dsp:spPr>
        <a:xfrm>
          <a:off x="4084272" y="466993"/>
          <a:ext cx="1144993" cy="1093581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spc="50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rPr>
            <a:t>Aprovação pela DVSA</a:t>
          </a:r>
          <a:endParaRPr lang="pt-BR" sz="1300" kern="1200" dirty="0"/>
        </a:p>
      </dsp:txBody>
      <dsp:txXfrm>
        <a:off x="4116302" y="499023"/>
        <a:ext cx="1080933" cy="1029521"/>
      </dsp:txXfrm>
    </dsp:sp>
    <dsp:sp modelId="{877A0B8D-4D57-41B1-9490-1418A4C4A281}">
      <dsp:nvSpPr>
        <dsp:cNvPr id="0" name=""/>
        <dsp:cNvSpPr/>
      </dsp:nvSpPr>
      <dsp:spPr>
        <a:xfrm rot="35775">
          <a:off x="5396297" y="831666"/>
          <a:ext cx="354146" cy="3833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300" kern="1200"/>
        </a:p>
      </dsp:txBody>
      <dsp:txXfrm>
        <a:off x="5396300" y="907776"/>
        <a:ext cx="247902" cy="229987"/>
      </dsp:txXfrm>
    </dsp:sp>
    <dsp:sp modelId="{EF255517-FF7B-40A4-9B03-F90EBA0C7D40}">
      <dsp:nvSpPr>
        <dsp:cNvPr id="0" name=""/>
        <dsp:cNvSpPr/>
      </dsp:nvSpPr>
      <dsp:spPr>
        <a:xfrm>
          <a:off x="5897430" y="518887"/>
          <a:ext cx="1462061" cy="1030831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spc="50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rPr>
            <a:t>Análise da SLU Superintendência de Limpeza Urbana</a:t>
          </a:r>
          <a:endParaRPr lang="pt-BR" sz="1300" kern="1200" dirty="0"/>
        </a:p>
      </dsp:txBody>
      <dsp:txXfrm>
        <a:off x="5927622" y="549079"/>
        <a:ext cx="1401677" cy="970447"/>
      </dsp:txXfrm>
    </dsp:sp>
    <dsp:sp modelId="{75638A37-7329-440A-B7A9-FDD9DCBADB64}">
      <dsp:nvSpPr>
        <dsp:cNvPr id="0" name=""/>
        <dsp:cNvSpPr/>
      </dsp:nvSpPr>
      <dsp:spPr>
        <a:xfrm rot="21577283">
          <a:off x="7503868" y="835850"/>
          <a:ext cx="306090" cy="3833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300" kern="1200"/>
        </a:p>
      </dsp:txBody>
      <dsp:txXfrm>
        <a:off x="7503869" y="912816"/>
        <a:ext cx="214263" cy="229987"/>
      </dsp:txXfrm>
    </dsp:sp>
    <dsp:sp modelId="{20471EC0-414E-4399-A8D6-2FB091E4FEF7}">
      <dsp:nvSpPr>
        <dsp:cNvPr id="0" name=""/>
        <dsp:cNvSpPr/>
      </dsp:nvSpPr>
      <dsp:spPr>
        <a:xfrm>
          <a:off x="7937009" y="538041"/>
          <a:ext cx="1218441" cy="967178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spc="50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rPr>
            <a:t>Aprovação pela SLU</a:t>
          </a:r>
          <a:endParaRPr lang="pt-BR" sz="1300" kern="1200" dirty="0"/>
        </a:p>
      </dsp:txBody>
      <dsp:txXfrm>
        <a:off x="7965337" y="566369"/>
        <a:ext cx="1161785" cy="910522"/>
      </dsp:txXfrm>
    </dsp:sp>
    <dsp:sp modelId="{F529AA5D-936B-4A9F-8FE0-CD8F9997B507}">
      <dsp:nvSpPr>
        <dsp:cNvPr id="0" name=""/>
        <dsp:cNvSpPr/>
      </dsp:nvSpPr>
      <dsp:spPr>
        <a:xfrm rot="186">
          <a:off x="9287162" y="830021"/>
          <a:ext cx="279228" cy="3833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300" kern="1200"/>
        </a:p>
      </dsp:txBody>
      <dsp:txXfrm>
        <a:off x="9287162" y="906682"/>
        <a:ext cx="195460" cy="229987"/>
      </dsp:txXfrm>
    </dsp:sp>
    <dsp:sp modelId="{6AB4923E-341E-44EE-ACB4-EAED1CAC04C0}">
      <dsp:nvSpPr>
        <dsp:cNvPr id="0" name=""/>
        <dsp:cNvSpPr/>
      </dsp:nvSpPr>
      <dsp:spPr>
        <a:xfrm>
          <a:off x="9682296" y="569980"/>
          <a:ext cx="1147420" cy="903483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spc="50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rPr>
            <a:t>Solicitação de vistoria da SLU</a:t>
          </a:r>
          <a:endParaRPr lang="pt-BR" sz="1300" kern="1200" dirty="0"/>
        </a:p>
      </dsp:txBody>
      <dsp:txXfrm>
        <a:off x="9708758" y="596442"/>
        <a:ext cx="1094496" cy="8505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86;p13">
            <a:extLst>
              <a:ext uri="{FF2B5EF4-FFF2-40B4-BE49-F238E27FC236}">
                <a16:creationId xmlns:a16="http://schemas.microsoft.com/office/drawing/2014/main" id="{94794F7A-A289-1723-B2FB-C8E02A38FD9B}"/>
              </a:ext>
            </a:extLst>
          </p:cNvPr>
          <p:cNvPicPr preferRelativeResize="0"/>
          <p:nvPr userDrawn="1"/>
        </p:nvPicPr>
        <p:blipFill rotWithShape="1">
          <a:blip r:embed="rId2">
            <a:alphaModFix amt="49000"/>
          </a:blip>
          <a:srcRect/>
          <a:stretch/>
        </p:blipFill>
        <p:spPr>
          <a:xfrm>
            <a:off x="8482431" y="143788"/>
            <a:ext cx="5296576" cy="6570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6605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E5EB00-F7F4-4FF9-9713-D37B7F296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A508BAC-DC59-4974-94B1-0683A5A458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2223562-6325-4138-8A6E-7E8688A40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7757-98C7-4702-A98C-4F8B6AEBF902}" type="datetimeFigureOut">
              <a:rPr lang="pt-BR" smtClean="0"/>
              <a:t>07/01/2026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C5FEDD-CC60-497E-A553-B906A6FA1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C73415-71D7-4DB0-8726-82A553AB3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AA89-7DF2-4DD2-B559-D6A07016BC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0171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BE676A6-E66C-48B6-9DE9-4B087AA1EE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53950D2-97F4-4F17-BA1B-D5F62D5D0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A028FD-A615-46D8-A239-61223D8BF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7757-98C7-4702-A98C-4F8B6AEBF902}" type="datetimeFigureOut">
              <a:rPr lang="pt-BR" smtClean="0"/>
              <a:t>07/01/2026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212201-8901-4F9E-B587-4504AED3D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2281B6E-600C-40BF-9D1F-29F2902F0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AA89-7DF2-4DD2-B559-D6A07016BC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9117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7810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201469-5F94-4828-833B-6401CC2AE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96D2201-C0FA-4368-A639-599C1C001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E103066-DFB3-4237-993E-E710BA88C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7757-98C7-4702-A98C-4F8B6AEBF902}" type="datetimeFigureOut">
              <a:rPr lang="pt-BR" smtClean="0"/>
              <a:t>07/01/2026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B68A5C4-238B-459C-97E3-6A720DDD2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19B22B3-13D6-4E9E-84B1-7DD9D9210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AA89-7DF2-4DD2-B559-D6A07016BC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3661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49D5ED-1047-48E3-B2CD-0A8156794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F0E6FB-2B64-45E6-82A6-F321DFCF9B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23DEB15-279D-4693-AFED-299F4E7BBB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7D3785-12CC-4B38-8E05-BFBDC09AC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7757-98C7-4702-A98C-4F8B6AEBF902}" type="datetimeFigureOut">
              <a:rPr lang="pt-BR" smtClean="0"/>
              <a:t>07/01/2026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9AC0F05-CE8D-4F2D-BADE-6E4068C48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2F43249-3C1A-46C0-ABCB-790DD5741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AA89-7DF2-4DD2-B559-D6A07016BC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8805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11DB6E-C2C5-4C05-B55E-37625CBF6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2D45E57-7BF0-4B2B-8504-0380D6CDF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CC06C84-8EA3-4BED-94F3-F58B6B9CA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979826E-C6DA-494D-B357-DB5E025E67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CE110F1-77E2-434C-B34E-D95C146199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AE7D6AB-B187-40A4-B037-B89389D11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7757-98C7-4702-A98C-4F8B6AEBF902}" type="datetimeFigureOut">
              <a:rPr lang="pt-BR" smtClean="0"/>
              <a:t>07/01/2026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C16F3BB-88FC-4B78-A07B-395AC5AC8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9229F39-4963-4331-B6E8-F860D1FB7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AA89-7DF2-4DD2-B559-D6A07016BC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3488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81FEA6-7B67-490A-B948-BAEB5532B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90145B9-B2FE-47F8-802F-4DDBCF2C1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7757-98C7-4702-A98C-4F8B6AEBF902}" type="datetimeFigureOut">
              <a:rPr lang="pt-BR" smtClean="0"/>
              <a:t>07/01/2026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E1DEC83-E115-44AA-98EA-90192CE60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3DE59C2-8CC9-4A9E-A9B0-7B35D604F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AA89-7DF2-4DD2-B559-D6A07016BC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7752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62E2550-A4F4-47A1-942F-1F0892C3B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7757-98C7-4702-A98C-4F8B6AEBF902}" type="datetimeFigureOut">
              <a:rPr lang="pt-BR" smtClean="0"/>
              <a:t>07/01/2026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E2B9FAE-9D85-4E51-95AC-C017D6762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D2078B3-61A5-45BC-9435-EB04AA8DE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AA89-7DF2-4DD2-B559-D6A07016BC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4888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7BA9F4-F17C-4F73-AAB3-1BDF30155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89288C0-155B-43F9-82C2-C9FE4BE8C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FC3D631-AC6B-4C45-BFB0-005D443BF9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CA00AEA-7D54-4B0C-B307-B83BD26F7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7757-98C7-4702-A98C-4F8B6AEBF902}" type="datetimeFigureOut">
              <a:rPr lang="pt-BR" smtClean="0"/>
              <a:t>07/01/2026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14ACEC5-43A6-4E2D-BED3-CAA95E640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EB1E432-2453-44D6-B2FE-B6CD1F468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AA89-7DF2-4DD2-B559-D6A07016BC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0995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737E0A-0707-47E8-9BF8-366B8FCDF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4CBF242-4522-48F7-8B0B-CC93A75352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BEFB21A-DC6A-429C-B0A7-C756C2BF1B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C3AF571-76BC-4689-B30C-F93114871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7757-98C7-4702-A98C-4F8B6AEBF902}" type="datetimeFigureOut">
              <a:rPr lang="pt-BR" smtClean="0"/>
              <a:t>07/01/2026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91F32E5-3F47-4674-A9C4-8F907DE0C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1A718A7-21BC-4274-9A1E-042B7ABB8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AA89-7DF2-4DD2-B559-D6A07016BC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396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2C8D43-BA2F-44EB-927B-10260ADB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F373E27-DF21-4EED-AFC1-FF4071DCA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F6F06BA-4530-4B45-91AD-CBB4703092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67757-98C7-4702-A98C-4F8B6AEBF902}" type="datetimeFigureOut">
              <a:rPr lang="pt-BR" smtClean="0"/>
              <a:t>07/01/2026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DE2526-A18B-4C39-A5AD-D5DAE953A6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A76968-7ADE-40AC-AEDC-DC60E1D46F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AAA89-7DF2-4DD2-B559-D6A07016BC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610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4C8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0B2D96-E90C-34C3-ECDE-94BABA13E2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14">
            <a:extLst>
              <a:ext uri="{FF2B5EF4-FFF2-40B4-BE49-F238E27FC236}">
                <a16:creationId xmlns:a16="http://schemas.microsoft.com/office/drawing/2014/main" id="{B7175466-FC11-4E6D-AA4D-F99C5B99D445}"/>
              </a:ext>
            </a:extLst>
          </p:cNvPr>
          <p:cNvSpPr txBox="1"/>
          <p:nvPr/>
        </p:nvSpPr>
        <p:spPr>
          <a:xfrm>
            <a:off x="497541" y="1671459"/>
            <a:ext cx="1148378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A Experiência de BH na Gestão de Resíduos de Serviços de Saúde</a:t>
            </a:r>
          </a:p>
          <a:p>
            <a:endParaRPr lang="pt-BR" sz="2400" noProof="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pt-BR" sz="4000" dirty="0">
                <a:solidFill>
                  <a:schemeClr val="bg1"/>
                </a:solidFill>
                <a:latin typeface="Arial Black" panose="020B0A04020102020204" pitchFamily="34" charset="0"/>
              </a:rPr>
              <a:t>Camila Maia</a:t>
            </a:r>
          </a:p>
          <a:p>
            <a:r>
              <a:rPr lang="pt-BR" sz="4000" dirty="0">
                <a:solidFill>
                  <a:schemeClr val="bg1"/>
                </a:solidFill>
                <a:latin typeface="Arial Black" panose="020B0A04020102020204" pitchFamily="34" charset="0"/>
              </a:rPr>
              <a:t>SLU – Superintendência de Limpeza Urbana</a:t>
            </a:r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2A8E24F1-836F-4A34-8429-5930C4476121}"/>
              </a:ext>
            </a:extLst>
          </p:cNvPr>
          <p:cNvSpPr/>
          <p:nvPr/>
        </p:nvSpPr>
        <p:spPr>
          <a:xfrm>
            <a:off x="1487018" y="1461299"/>
            <a:ext cx="1886823" cy="418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dirty="0">
                <a:solidFill>
                  <a:srgbClr val="FFE500"/>
                </a:solidFill>
                <a:latin typeface="Arial Black" panose="020B0A04020102020204" pitchFamily="34" charset="0"/>
              </a:rPr>
              <a:t>PBH.GOV.BR</a:t>
            </a:r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EB633677-2E60-4E04-AA55-9E4CD5851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88618" y="5117535"/>
            <a:ext cx="2080151" cy="929790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4085FA8B-1088-47AB-BA70-486B214652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1461299" cy="1461299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F2F4ECFF-6632-4A32-85B9-69191ED7F0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73759" y="-1160193"/>
            <a:ext cx="2969153" cy="2969153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1CF4E988-9C57-4C31-A524-2ED13312CE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9046429">
            <a:off x="9209403" y="3929061"/>
            <a:ext cx="3870824" cy="330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654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29AF4-D80D-560F-7890-28304B10F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5">
            <a:extLst>
              <a:ext uri="{FF2B5EF4-FFF2-40B4-BE49-F238E27FC236}">
                <a16:creationId xmlns:a16="http://schemas.microsoft.com/office/drawing/2014/main" id="{26DD604D-CF6A-F524-E78A-362019E09779}"/>
              </a:ext>
            </a:extLst>
          </p:cNvPr>
          <p:cNvSpPr txBox="1"/>
          <p:nvPr/>
        </p:nvSpPr>
        <p:spPr>
          <a:xfrm>
            <a:off x="728117" y="1586419"/>
            <a:ext cx="10527071" cy="37567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600" b="1" spc="-35" dirty="0">
                <a:latin typeface="Arial Black" panose="020B0A04020102020204" pitchFamily="34" charset="0"/>
                <a:cs typeface="Arial" panose="020B0604020202020204" pitchFamily="34" charset="0"/>
              </a:rPr>
              <a:t>Benefícios na criação dos formulários</a:t>
            </a:r>
            <a:endParaRPr lang="pt-BR" sz="1600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297815" marR="5080" indent="-285750">
              <a:lnSpc>
                <a:spcPct val="136100"/>
              </a:lnSpc>
              <a:buFont typeface="Wingdings" panose="05000000000000000000" pitchFamily="2" charset="2"/>
              <a:buChar char="§"/>
            </a:pPr>
            <a:endParaRPr lang="pt-BR" sz="1600" spc="55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7815" marR="5080" indent="-285750">
              <a:lnSpc>
                <a:spcPct val="136100"/>
              </a:lnSpc>
              <a:buClr>
                <a:srgbClr val="114C8F"/>
              </a:buClr>
              <a:buBlip>
                <a:blip r:embed="rId2"/>
              </a:buBlip>
            </a:pP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Redução do tempo de análise;</a:t>
            </a:r>
          </a:p>
          <a:p>
            <a:pPr marL="297815" marR="5080" indent="-285750">
              <a:lnSpc>
                <a:spcPct val="136100"/>
              </a:lnSpc>
              <a:buClr>
                <a:srgbClr val="114C8F"/>
              </a:buClr>
              <a:buBlip>
                <a:blip r:embed="rId2"/>
              </a:buBlip>
            </a:pP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Critérios objetivos e técnicos;</a:t>
            </a:r>
          </a:p>
          <a:p>
            <a:pPr marL="297815" marR="5080" indent="-285750">
              <a:lnSpc>
                <a:spcPct val="136100"/>
              </a:lnSpc>
              <a:buClr>
                <a:srgbClr val="114C8F"/>
              </a:buClr>
              <a:buBlip>
                <a:blip r:embed="rId2"/>
              </a:buBlip>
            </a:pP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Padronização de documentos;</a:t>
            </a:r>
          </a:p>
          <a:p>
            <a:pPr marL="297815" marR="5080" indent="-285750">
              <a:lnSpc>
                <a:spcPct val="136100"/>
              </a:lnSpc>
              <a:buClr>
                <a:srgbClr val="114C8F"/>
              </a:buClr>
              <a:buBlip>
                <a:blip r:embed="rId2"/>
              </a:buBlip>
            </a:pP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Melhoria da conformidade dos geradores</a:t>
            </a:r>
          </a:p>
          <a:p>
            <a:pPr marL="297815" marR="5080" indent="-285750">
              <a:lnSpc>
                <a:spcPct val="136100"/>
              </a:lnSpc>
              <a:buClr>
                <a:srgbClr val="114C8F"/>
              </a:buClr>
              <a:buBlip>
                <a:blip r:embed="rId2"/>
              </a:buBlip>
            </a:pPr>
            <a:endParaRPr lang="pt-BR" sz="1700" spc="55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5" marR="5080">
              <a:lnSpc>
                <a:spcPct val="136100"/>
              </a:lnSpc>
              <a:buClr>
                <a:srgbClr val="114C8F"/>
              </a:buClr>
            </a:pPr>
            <a:r>
              <a:rPr lang="pt-BR" sz="1600" b="1" spc="-35" dirty="0">
                <a:latin typeface="Arial Black" panose="020B0A04020102020204" pitchFamily="34" charset="0"/>
                <a:cs typeface="Arial" panose="020B0604020202020204" pitchFamily="34" charset="0"/>
              </a:rPr>
              <a:t>Desafios atuais e próximos passos</a:t>
            </a:r>
          </a:p>
          <a:p>
            <a:pPr marL="297815" marR="5080" indent="-285750">
              <a:lnSpc>
                <a:spcPct val="136100"/>
              </a:lnSpc>
              <a:buClr>
                <a:srgbClr val="114C8F"/>
              </a:buClr>
              <a:buBlip>
                <a:blip r:embed="rId2"/>
              </a:buBlip>
            </a:pP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Necessidade de modernização do sistema de protocolo;</a:t>
            </a:r>
          </a:p>
          <a:p>
            <a:pPr marL="297815" marR="5080" indent="-285750">
              <a:lnSpc>
                <a:spcPct val="136100"/>
              </a:lnSpc>
              <a:buClr>
                <a:srgbClr val="114C8F"/>
              </a:buClr>
              <a:buBlip>
                <a:blip r:embed="rId2"/>
              </a:buBlip>
            </a:pP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Melhoria nos formulários;</a:t>
            </a:r>
          </a:p>
          <a:p>
            <a:pPr marL="297815" marR="5080" indent="-285750">
              <a:lnSpc>
                <a:spcPct val="136100"/>
              </a:lnSpc>
              <a:buClr>
                <a:srgbClr val="114C8F"/>
              </a:buClr>
              <a:buBlip>
                <a:blip r:embed="rId2"/>
              </a:buBlip>
            </a:pP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Revisões futuras da legislação com o intuito de simplificação </a:t>
            </a:r>
          </a:p>
        </p:txBody>
      </p:sp>
      <p:sp>
        <p:nvSpPr>
          <p:cNvPr id="3" name="Google Shape;114;p16">
            <a:extLst>
              <a:ext uri="{FF2B5EF4-FFF2-40B4-BE49-F238E27FC236}">
                <a16:creationId xmlns:a16="http://schemas.microsoft.com/office/drawing/2014/main" id="{80345721-7B92-C327-BA6D-2F6DEDACD594}"/>
              </a:ext>
            </a:extLst>
          </p:cNvPr>
          <p:cNvSpPr txBox="1"/>
          <p:nvPr/>
        </p:nvSpPr>
        <p:spPr>
          <a:xfrm>
            <a:off x="623999" y="637475"/>
            <a:ext cx="11048047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da-DK" sz="2400" b="1" dirty="0">
                <a:solidFill>
                  <a:srgbClr val="114C8F"/>
                </a:solidFill>
                <a:latin typeface="Arial Black" panose="020B0A04020102020204" pitchFamily="34" charset="0"/>
              </a:rPr>
              <a:t>BENEFÍCIOS NA CRIAÇÃO DOS FORMULÁRIOS</a:t>
            </a:r>
            <a:endParaRPr lang="pt-BR" sz="2400" b="1" dirty="0">
              <a:solidFill>
                <a:srgbClr val="114C8F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80163E9-338C-E23E-D39A-E80C8ECD6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2222" y="5404834"/>
            <a:ext cx="2080151" cy="929790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0E2E896C-AC5E-9CEB-B6EE-08994E37DBBB}"/>
              </a:ext>
            </a:extLst>
          </p:cNvPr>
          <p:cNvSpPr/>
          <p:nvPr/>
        </p:nvSpPr>
        <p:spPr>
          <a:xfrm>
            <a:off x="0" y="6691313"/>
            <a:ext cx="12192000" cy="166686"/>
          </a:xfrm>
          <a:prstGeom prst="rect">
            <a:avLst/>
          </a:prstGeom>
          <a:solidFill>
            <a:srgbClr val="00AB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35807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D39A8-CBDA-2B21-C71E-DAA66DA03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A2FA626D-8541-BA51-3C8C-B86F472126C5}"/>
              </a:ext>
            </a:extLst>
          </p:cNvPr>
          <p:cNvSpPr txBox="1"/>
          <p:nvPr/>
        </p:nvSpPr>
        <p:spPr>
          <a:xfrm>
            <a:off x="1061281" y="3225272"/>
            <a:ext cx="94184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Camila Maia</a:t>
            </a:r>
          </a:p>
          <a:p>
            <a:r>
              <a:rPr lang="pt-BR" sz="20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Gerente do Departamento de Normatização e Licenciamento</a:t>
            </a:r>
          </a:p>
          <a:p>
            <a:r>
              <a:rPr lang="pt-BR" sz="20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SLU – Superintendência de Limpeza Urbana</a:t>
            </a:r>
          </a:p>
          <a:p>
            <a:r>
              <a:rPr lang="pt-BR" sz="2000" b="1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camila.cmaia@pbh.gov.br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6E9D8BF-F987-B981-0D88-63CD3F52B3FE}"/>
              </a:ext>
            </a:extLst>
          </p:cNvPr>
          <p:cNvSpPr txBox="1"/>
          <p:nvPr/>
        </p:nvSpPr>
        <p:spPr>
          <a:xfrm>
            <a:off x="1061281" y="2530896"/>
            <a:ext cx="85323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cap="all" dirty="0">
                <a:latin typeface="Arial Black" panose="020B0A04020102020204" pitchFamily="34" charset="0"/>
              </a:rPr>
              <a:t>OBRIGADA!</a:t>
            </a:r>
            <a:endParaRPr lang="pt-BR" sz="1600" cap="all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3D40405E-1878-78F1-9B44-4D6764FE8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928" y="4867835"/>
            <a:ext cx="2080151" cy="929790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D90105CA-C43B-4AB3-9ED3-68B8E04AAC42}"/>
              </a:ext>
            </a:extLst>
          </p:cNvPr>
          <p:cNvSpPr/>
          <p:nvPr/>
        </p:nvSpPr>
        <p:spPr>
          <a:xfrm>
            <a:off x="0" y="6691313"/>
            <a:ext cx="12192000" cy="166686"/>
          </a:xfrm>
          <a:prstGeom prst="rect">
            <a:avLst/>
          </a:prstGeom>
          <a:solidFill>
            <a:srgbClr val="00AB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14C8F"/>
              </a:solidFill>
            </a:endParaRP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C4DD8F5B-A2A1-4370-B7F8-7F38AF315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950724" cy="1950724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633C52F9-6F38-478B-ACE3-AB3F76E7AF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95074" y="-981425"/>
            <a:ext cx="2596551" cy="2596551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5BB7378A-CB08-4063-AE84-99819ABA7A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9625496">
            <a:off x="10397979" y="4631036"/>
            <a:ext cx="2590740" cy="221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331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4C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áfico 12">
            <a:extLst>
              <a:ext uri="{FF2B5EF4-FFF2-40B4-BE49-F238E27FC236}">
                <a16:creationId xmlns:a16="http://schemas.microsoft.com/office/drawing/2014/main" id="{32F5CE83-82E7-4A87-BA38-8688AC7B5D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37370" y="2419433"/>
            <a:ext cx="4517259" cy="201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39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A40DD-3028-5DF3-5F2D-7913CFEE2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5">
            <a:extLst>
              <a:ext uri="{FF2B5EF4-FFF2-40B4-BE49-F238E27FC236}">
                <a16:creationId xmlns:a16="http://schemas.microsoft.com/office/drawing/2014/main" id="{E4D944D6-A9B4-2BDF-5E9A-9D9F840C192E}"/>
              </a:ext>
            </a:extLst>
          </p:cNvPr>
          <p:cNvSpPr txBox="1"/>
          <p:nvPr/>
        </p:nvSpPr>
        <p:spPr>
          <a:xfrm>
            <a:off x="728117" y="1586419"/>
            <a:ext cx="5613416" cy="40983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b="1" spc="-35" dirty="0">
                <a:latin typeface="Arial Black" panose="020B0A04020102020204" pitchFamily="34" charset="0"/>
                <a:cs typeface="Arial" panose="020B0604020202020204" pitchFamily="34" charset="0"/>
              </a:rPr>
              <a:t>Contextualização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pt-BR" spc="55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7815" marR="5080" indent="-285750">
              <a:lnSpc>
                <a:spcPct val="136100"/>
              </a:lnSpc>
              <a:buClr>
                <a:srgbClr val="114C8F"/>
              </a:buClr>
              <a:buBlip>
                <a:blip r:embed="rId2"/>
              </a:buBlip>
            </a:pP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são Resíduos de Serviços de Saúde (RSS)? </a:t>
            </a:r>
          </a:p>
          <a:p>
            <a:pPr marL="755015" marR="5080" lvl="1" indent="-285750">
              <a:lnSpc>
                <a:spcPct val="136100"/>
              </a:lnSpc>
              <a:buClr>
                <a:srgbClr val="114C8F"/>
              </a:buClr>
              <a:buBlip>
                <a:blip r:embed="rId2"/>
              </a:buBlip>
            </a:pP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São aqueles gerados nos serviços cujas atividades estejam relacionadas com a atenção à saúde humana ou animal;</a:t>
            </a:r>
          </a:p>
          <a:p>
            <a:pPr marL="469265" marR="5080" lvl="1">
              <a:lnSpc>
                <a:spcPct val="136100"/>
              </a:lnSpc>
              <a:buClr>
                <a:srgbClr val="114C8F"/>
              </a:buClr>
            </a:pPr>
            <a:endParaRPr lang="pt-BR" sz="1700" spc="55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7815" marR="5080" indent="-285750">
              <a:lnSpc>
                <a:spcPct val="136100"/>
              </a:lnSpc>
              <a:buClr>
                <a:srgbClr val="114C8F"/>
              </a:buClr>
              <a:buBlip>
                <a:blip r:embed="rId2"/>
              </a:buBlip>
            </a:pP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que exigem gestão diferenciada?</a:t>
            </a:r>
          </a:p>
          <a:p>
            <a:pPr marL="755015" marR="5080" lvl="1" indent="-285750">
              <a:lnSpc>
                <a:spcPct val="136100"/>
              </a:lnSpc>
              <a:buClr>
                <a:srgbClr val="114C8F"/>
              </a:buClr>
              <a:buBlip>
                <a:blip r:embed="rId2"/>
              </a:buBlip>
            </a:pP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Devido às suas características biológicas, físicas e químicas, podem conferir risco biológico e de infecção, perigo de acidentes, contaminação química. </a:t>
            </a:r>
          </a:p>
        </p:txBody>
      </p:sp>
      <p:sp>
        <p:nvSpPr>
          <p:cNvPr id="3" name="Google Shape;114;p16">
            <a:extLst>
              <a:ext uri="{FF2B5EF4-FFF2-40B4-BE49-F238E27FC236}">
                <a16:creationId xmlns:a16="http://schemas.microsoft.com/office/drawing/2014/main" id="{736B9EDF-2F05-F88C-1FC2-79AE789ADE5B}"/>
              </a:ext>
            </a:extLst>
          </p:cNvPr>
          <p:cNvSpPr txBox="1"/>
          <p:nvPr/>
        </p:nvSpPr>
        <p:spPr>
          <a:xfrm>
            <a:off x="624000" y="637475"/>
            <a:ext cx="74976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da-DK" sz="2400" b="1" dirty="0">
                <a:solidFill>
                  <a:srgbClr val="114C8F"/>
                </a:solidFill>
                <a:latin typeface="Arial Black" panose="020B0A04020102020204" pitchFamily="34" charset="0"/>
              </a:rPr>
              <a:t>Resíduos de Serviços de Saúde</a:t>
            </a:r>
            <a:endParaRPr lang="pt-BR" sz="2400" b="1" dirty="0">
              <a:solidFill>
                <a:srgbClr val="114C8F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0508788-D90E-265D-FEFD-03847AF10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2222" y="5404834"/>
            <a:ext cx="2080151" cy="929790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5592CF60-C032-49BE-9759-8FF2BF482426}"/>
              </a:ext>
            </a:extLst>
          </p:cNvPr>
          <p:cNvSpPr/>
          <p:nvPr/>
        </p:nvSpPr>
        <p:spPr>
          <a:xfrm>
            <a:off x="0" y="6691313"/>
            <a:ext cx="12192000" cy="166686"/>
          </a:xfrm>
          <a:prstGeom prst="rect">
            <a:avLst/>
          </a:prstGeom>
          <a:solidFill>
            <a:srgbClr val="00AB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highlight>
                <a:srgbClr val="FFFF00"/>
              </a:highlight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3A02CC0-980D-4E16-B0E1-8386F0A491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850" y="1586419"/>
            <a:ext cx="5353797" cy="326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027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0A080-288D-FAC2-7A59-60681A1BC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5">
            <a:extLst>
              <a:ext uri="{FF2B5EF4-FFF2-40B4-BE49-F238E27FC236}">
                <a16:creationId xmlns:a16="http://schemas.microsoft.com/office/drawing/2014/main" id="{3B838AF8-13B3-1508-3D6C-EDFB41BF220C}"/>
              </a:ext>
            </a:extLst>
          </p:cNvPr>
          <p:cNvSpPr txBox="1"/>
          <p:nvPr/>
        </p:nvSpPr>
        <p:spPr>
          <a:xfrm>
            <a:off x="728117" y="1586419"/>
            <a:ext cx="5847495" cy="37506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b="1" spc="-35" dirty="0">
                <a:latin typeface="Arial Black" panose="020B0A04020102020204" pitchFamily="34" charset="0"/>
                <a:cs typeface="Arial" panose="020B0604020202020204" pitchFamily="34" charset="0"/>
              </a:rPr>
              <a:t>Plano de Gerenciamento de Resíduos de Serviços de Saúde</a:t>
            </a:r>
            <a:endParaRPr lang="pt-BR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297815" marR="5080" indent="-285750">
              <a:lnSpc>
                <a:spcPct val="136100"/>
              </a:lnSpc>
              <a:buFont typeface="Wingdings" panose="05000000000000000000" pitchFamily="2" charset="2"/>
              <a:buChar char="§"/>
            </a:pPr>
            <a:endParaRPr lang="pt-BR" spc="55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7815" marR="5080" indent="-285750">
              <a:lnSpc>
                <a:spcPct val="136100"/>
              </a:lnSpc>
              <a:buClr>
                <a:srgbClr val="114C8F"/>
              </a:buClr>
              <a:buBlip>
                <a:blip r:embed="rId2"/>
              </a:buBlip>
            </a:pP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um documento que descreve o manejo dos resíduos sólidos, suas características e riscos, no âmbito dos estabelecimentos, contemplando os aspectos referentes à geração, segregação, acondicionamento, coleta, armazenamento, transporte, tratamento e disposição final, bem como as ações de proteção à saúde pública e ao meio ambiente</a:t>
            </a:r>
          </a:p>
        </p:txBody>
      </p:sp>
      <p:sp>
        <p:nvSpPr>
          <p:cNvPr id="3" name="Google Shape;114;p16">
            <a:extLst>
              <a:ext uri="{FF2B5EF4-FFF2-40B4-BE49-F238E27FC236}">
                <a16:creationId xmlns:a16="http://schemas.microsoft.com/office/drawing/2014/main" id="{F6C4DE0E-CE9E-12AF-0E9A-A98E8CD56A98}"/>
              </a:ext>
            </a:extLst>
          </p:cNvPr>
          <p:cNvSpPr txBox="1"/>
          <p:nvPr/>
        </p:nvSpPr>
        <p:spPr>
          <a:xfrm>
            <a:off x="624000" y="637475"/>
            <a:ext cx="74976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da-DK" sz="2400" b="1" dirty="0">
                <a:solidFill>
                  <a:srgbClr val="114C8F"/>
                </a:solidFill>
                <a:latin typeface="Arial Black" panose="020B0A04020102020204" pitchFamily="34" charset="0"/>
              </a:rPr>
              <a:t>PGRSS</a:t>
            </a:r>
            <a:endParaRPr lang="pt-BR" sz="2400" b="1" dirty="0">
              <a:solidFill>
                <a:srgbClr val="114C8F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9A21E5A-6858-F2CD-54EC-F22F48B06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2222" y="5404834"/>
            <a:ext cx="2080151" cy="929790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1029DE66-92DD-C1D9-1757-2BEA00C0E9A9}"/>
              </a:ext>
            </a:extLst>
          </p:cNvPr>
          <p:cNvSpPr/>
          <p:nvPr/>
        </p:nvSpPr>
        <p:spPr>
          <a:xfrm>
            <a:off x="0" y="6691313"/>
            <a:ext cx="12192000" cy="166686"/>
          </a:xfrm>
          <a:prstGeom prst="rect">
            <a:avLst/>
          </a:prstGeom>
          <a:solidFill>
            <a:srgbClr val="00AB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highlight>
                <a:srgbClr val="FFFF00"/>
              </a:highlight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DDDB9AA-9E10-4FBA-8F1B-4B6EC87159BA}"/>
              </a:ext>
            </a:extLst>
          </p:cNvPr>
          <p:cNvSpPr txBox="1"/>
          <p:nvPr/>
        </p:nvSpPr>
        <p:spPr>
          <a:xfrm>
            <a:off x="7625881" y="452809"/>
            <a:ext cx="11160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Geração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E5CEFD4-8346-46BC-81C7-2330EC7C7ACB}"/>
              </a:ext>
            </a:extLst>
          </p:cNvPr>
          <p:cNvSpPr txBox="1"/>
          <p:nvPr/>
        </p:nvSpPr>
        <p:spPr>
          <a:xfrm>
            <a:off x="7625881" y="913133"/>
            <a:ext cx="11160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Classificação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D45F09C-1B18-410A-A74B-3A32AE9D465C}"/>
              </a:ext>
            </a:extLst>
          </p:cNvPr>
          <p:cNvSpPr txBox="1"/>
          <p:nvPr/>
        </p:nvSpPr>
        <p:spPr>
          <a:xfrm>
            <a:off x="7625881" y="1382692"/>
            <a:ext cx="11160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Segregação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EDB6997-7DA5-44E1-AA8A-E642A48F35F2}"/>
              </a:ext>
            </a:extLst>
          </p:cNvPr>
          <p:cNvSpPr txBox="1"/>
          <p:nvPr/>
        </p:nvSpPr>
        <p:spPr>
          <a:xfrm>
            <a:off x="7409881" y="2212472"/>
            <a:ext cx="15480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Acondicionamento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DAF674D0-3555-4289-AF25-A67843FB4325}"/>
              </a:ext>
            </a:extLst>
          </p:cNvPr>
          <p:cNvSpPr txBox="1"/>
          <p:nvPr/>
        </p:nvSpPr>
        <p:spPr>
          <a:xfrm>
            <a:off x="7049881" y="3300865"/>
            <a:ext cx="22680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Coleta e Transporte Internos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1BCF2D5-BBBC-4138-BE09-655DF0F272C0}"/>
              </a:ext>
            </a:extLst>
          </p:cNvPr>
          <p:cNvSpPr txBox="1"/>
          <p:nvPr/>
        </p:nvSpPr>
        <p:spPr>
          <a:xfrm>
            <a:off x="7049881" y="3770426"/>
            <a:ext cx="22680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Armazenamento Final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253FBB76-C3B7-44F0-BDA3-A940136DC538}"/>
              </a:ext>
            </a:extLst>
          </p:cNvPr>
          <p:cNvSpPr txBox="1"/>
          <p:nvPr/>
        </p:nvSpPr>
        <p:spPr>
          <a:xfrm>
            <a:off x="7049881" y="4267697"/>
            <a:ext cx="22680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Coleta e Transporte Externos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E07BA057-3C1E-4CB0-A277-C955A4F80C8A}"/>
              </a:ext>
            </a:extLst>
          </p:cNvPr>
          <p:cNvSpPr txBox="1"/>
          <p:nvPr/>
        </p:nvSpPr>
        <p:spPr>
          <a:xfrm>
            <a:off x="7625881" y="4728021"/>
            <a:ext cx="11160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Tratamento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3533CD7B-4C69-4194-835D-C53C8F5AC46F}"/>
              </a:ext>
            </a:extLst>
          </p:cNvPr>
          <p:cNvSpPr txBox="1"/>
          <p:nvPr/>
        </p:nvSpPr>
        <p:spPr>
          <a:xfrm>
            <a:off x="7409881" y="5197579"/>
            <a:ext cx="15480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Destinação Final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E2357561-2346-4105-99B9-DFCDE7EA9281}"/>
              </a:ext>
            </a:extLst>
          </p:cNvPr>
          <p:cNvSpPr txBox="1"/>
          <p:nvPr/>
        </p:nvSpPr>
        <p:spPr>
          <a:xfrm>
            <a:off x="8882147" y="1827375"/>
            <a:ext cx="196711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Tratamento Prévio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8275AD92-FC15-439D-B820-8EE040DBF5FF}"/>
              </a:ext>
            </a:extLst>
          </p:cNvPr>
          <p:cNvSpPr txBox="1"/>
          <p:nvPr/>
        </p:nvSpPr>
        <p:spPr>
          <a:xfrm>
            <a:off x="9065495" y="2647123"/>
            <a:ext cx="184957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Armazenamento Intermediário</a:t>
            </a:r>
          </a:p>
        </p:txBody>
      </p:sp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675E41BE-CBE8-439A-925C-2EEC5D464D07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8179492" y="760586"/>
            <a:ext cx="4389" cy="1525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71F1279B-4EC0-41E5-B514-7995681EA1CE}"/>
              </a:ext>
            </a:extLst>
          </p:cNvPr>
          <p:cNvCxnSpPr>
            <a:stCxn id="13" idx="2"/>
            <a:endCxn id="15" idx="0"/>
          </p:cNvCxnSpPr>
          <p:nvPr/>
        </p:nvCxnSpPr>
        <p:spPr>
          <a:xfrm>
            <a:off x="8183881" y="1220910"/>
            <a:ext cx="0" cy="1617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E78ABDB4-6973-488F-A6A4-39B02A556C45}"/>
              </a:ext>
            </a:extLst>
          </p:cNvPr>
          <p:cNvCxnSpPr>
            <a:stCxn id="15" idx="2"/>
            <a:endCxn id="16" idx="0"/>
          </p:cNvCxnSpPr>
          <p:nvPr/>
        </p:nvCxnSpPr>
        <p:spPr>
          <a:xfrm>
            <a:off x="8183881" y="1690469"/>
            <a:ext cx="0" cy="5220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023E09C6-C9C6-407E-902E-3E3E1A142734}"/>
              </a:ext>
            </a:extLst>
          </p:cNvPr>
          <p:cNvCxnSpPr>
            <a:stCxn id="16" idx="2"/>
            <a:endCxn id="17" idx="0"/>
          </p:cNvCxnSpPr>
          <p:nvPr/>
        </p:nvCxnSpPr>
        <p:spPr>
          <a:xfrm>
            <a:off x="8183881" y="2520249"/>
            <a:ext cx="0" cy="7806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B6C14B8C-9CEC-403E-86B9-2828A2DDC705}"/>
              </a:ext>
            </a:extLst>
          </p:cNvPr>
          <p:cNvCxnSpPr>
            <a:stCxn id="17" idx="2"/>
            <a:endCxn id="18" idx="0"/>
          </p:cNvCxnSpPr>
          <p:nvPr/>
        </p:nvCxnSpPr>
        <p:spPr>
          <a:xfrm>
            <a:off x="8183881" y="3608642"/>
            <a:ext cx="0" cy="1617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id="{C30FBA1C-E824-438E-81C0-5EE4AE3F27A5}"/>
              </a:ext>
            </a:extLst>
          </p:cNvPr>
          <p:cNvCxnSpPr>
            <a:stCxn id="18" idx="2"/>
            <a:endCxn id="19" idx="0"/>
          </p:cNvCxnSpPr>
          <p:nvPr/>
        </p:nvCxnSpPr>
        <p:spPr>
          <a:xfrm>
            <a:off x="8183881" y="4078203"/>
            <a:ext cx="0" cy="189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FC102B68-E47D-4F03-8A60-518E4CFEE12B}"/>
              </a:ext>
            </a:extLst>
          </p:cNvPr>
          <p:cNvCxnSpPr>
            <a:stCxn id="19" idx="2"/>
            <a:endCxn id="20" idx="0"/>
          </p:cNvCxnSpPr>
          <p:nvPr/>
        </p:nvCxnSpPr>
        <p:spPr>
          <a:xfrm>
            <a:off x="8183881" y="4575474"/>
            <a:ext cx="0" cy="1525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>
            <a:extLst>
              <a:ext uri="{FF2B5EF4-FFF2-40B4-BE49-F238E27FC236}">
                <a16:creationId xmlns:a16="http://schemas.microsoft.com/office/drawing/2014/main" id="{C3C90B63-A0C7-44BA-B16B-587AB04516E0}"/>
              </a:ext>
            </a:extLst>
          </p:cNvPr>
          <p:cNvCxnSpPr>
            <a:stCxn id="20" idx="2"/>
            <a:endCxn id="21" idx="0"/>
          </p:cNvCxnSpPr>
          <p:nvPr/>
        </p:nvCxnSpPr>
        <p:spPr>
          <a:xfrm>
            <a:off x="8183881" y="5035798"/>
            <a:ext cx="0" cy="1617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>
            <a:extLst>
              <a:ext uri="{FF2B5EF4-FFF2-40B4-BE49-F238E27FC236}">
                <a16:creationId xmlns:a16="http://schemas.microsoft.com/office/drawing/2014/main" id="{4F49D73D-9823-44F2-B811-239C3D4D0699}"/>
              </a:ext>
            </a:extLst>
          </p:cNvPr>
          <p:cNvCxnSpPr>
            <a:stCxn id="23" idx="1"/>
          </p:cNvCxnSpPr>
          <p:nvPr/>
        </p:nvCxnSpPr>
        <p:spPr>
          <a:xfrm flipH="1">
            <a:off x="8179492" y="2908733"/>
            <a:ext cx="886003" cy="7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32">
            <a:extLst>
              <a:ext uri="{FF2B5EF4-FFF2-40B4-BE49-F238E27FC236}">
                <a16:creationId xmlns:a16="http://schemas.microsoft.com/office/drawing/2014/main" id="{FD8D06B8-6D6C-4F12-B105-A937B2D23D98}"/>
              </a:ext>
            </a:extLst>
          </p:cNvPr>
          <p:cNvCxnSpPr>
            <a:stCxn id="22" idx="1"/>
          </p:cNvCxnSpPr>
          <p:nvPr/>
        </p:nvCxnSpPr>
        <p:spPr>
          <a:xfrm flipH="1">
            <a:off x="8179492" y="1981264"/>
            <a:ext cx="702655" cy="45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256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A40DD-3028-5DF3-5F2D-7913CFEE2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5">
            <a:extLst>
              <a:ext uri="{FF2B5EF4-FFF2-40B4-BE49-F238E27FC236}">
                <a16:creationId xmlns:a16="http://schemas.microsoft.com/office/drawing/2014/main" id="{E4D944D6-A9B4-2BDF-5E9A-9D9F840C192E}"/>
              </a:ext>
            </a:extLst>
          </p:cNvPr>
          <p:cNvSpPr txBox="1"/>
          <p:nvPr/>
        </p:nvSpPr>
        <p:spPr>
          <a:xfrm>
            <a:off x="728117" y="1586419"/>
            <a:ext cx="11064256" cy="45410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b="1" spc="-35" dirty="0">
                <a:latin typeface="Arial Black" panose="020B0A04020102020204" pitchFamily="34" charset="0"/>
                <a:cs typeface="Arial" panose="020B0604020202020204" pitchFamily="34" charset="0"/>
              </a:rPr>
              <a:t>Evolução da Legislação em BH</a:t>
            </a:r>
            <a:endParaRPr lang="pt-BR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297815" marR="5080" indent="-285750">
              <a:lnSpc>
                <a:spcPct val="136100"/>
              </a:lnSpc>
              <a:buFont typeface="Wingdings" panose="05000000000000000000" pitchFamily="2" charset="2"/>
              <a:buChar char="§"/>
            </a:pPr>
            <a:endParaRPr lang="pt-BR" spc="55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7815" marR="5080" indent="-285750">
              <a:lnSpc>
                <a:spcPct val="136100"/>
              </a:lnSpc>
              <a:buClr>
                <a:srgbClr val="114C8F"/>
              </a:buClr>
              <a:buBlip>
                <a:blip r:embed="rId2"/>
              </a:buBlip>
            </a:pP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Decreto Municipal nº 10.296/2000: Aprovou as diretrizes para o PGRSS, estabelecendo normas para acondicionamento e abrigo de resíduos;</a:t>
            </a:r>
          </a:p>
          <a:p>
            <a:pPr marL="297815" marR="5080" indent="-285750">
              <a:lnSpc>
                <a:spcPct val="136100"/>
              </a:lnSpc>
              <a:buClr>
                <a:srgbClr val="114C8F"/>
              </a:buClr>
              <a:buBlip>
                <a:blip r:embed="rId2"/>
              </a:buBlip>
            </a:pP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Portaria SLU nº 83/2000: Estabelece as características de localização, construtivas e os procedimentos para uso do abrigo externo de armazenamento de resíduo sólido em edificações e em estabelecimentos de serviços de saúde.</a:t>
            </a:r>
          </a:p>
          <a:p>
            <a:pPr marL="297815" marR="5080" indent="-285750">
              <a:lnSpc>
                <a:spcPct val="136100"/>
              </a:lnSpc>
              <a:buClr>
                <a:srgbClr val="114C8F"/>
              </a:buClr>
              <a:buBlip>
                <a:blip r:embed="rId2"/>
              </a:buBlip>
            </a:pP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Resolução RDC ANVISA nº 306/2004: Dispõe sobre o Regulamento Técnico para o gerenciamento de resíduos de serviços de saúde;</a:t>
            </a:r>
          </a:p>
          <a:p>
            <a:pPr marL="297815" marR="5080" indent="-285750">
              <a:lnSpc>
                <a:spcPct val="136100"/>
              </a:lnSpc>
              <a:buClr>
                <a:srgbClr val="114C8F"/>
              </a:buClr>
              <a:buBlip>
                <a:blip r:embed="rId2"/>
              </a:buBlip>
            </a:pP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Resolução CONAMA n.º 358/2005 – Dispõe sobre o tratamento e a disposição final dos resíduos de serviços de saúde e dá outras providências;</a:t>
            </a:r>
          </a:p>
          <a:p>
            <a:pPr marL="297815" marR="5080" indent="-285750">
              <a:lnSpc>
                <a:spcPct val="136100"/>
              </a:lnSpc>
              <a:buClr>
                <a:srgbClr val="114C8F"/>
              </a:buClr>
              <a:buBlip>
                <a:blip r:embed="rId2"/>
              </a:buBlip>
            </a:pP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Decreto Municipal nº 12.165/2005: Apresenta diretrizes básicas e o regulamento </a:t>
            </a:r>
          </a:p>
          <a:p>
            <a:pPr marL="12065" marR="5080">
              <a:lnSpc>
                <a:spcPct val="136100"/>
              </a:lnSpc>
              <a:buClr>
                <a:srgbClr val="114C8F"/>
              </a:buClr>
            </a:pP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técnico para o PGRSS no Município</a:t>
            </a:r>
          </a:p>
        </p:txBody>
      </p:sp>
      <p:sp>
        <p:nvSpPr>
          <p:cNvPr id="3" name="Google Shape;114;p16">
            <a:extLst>
              <a:ext uri="{FF2B5EF4-FFF2-40B4-BE49-F238E27FC236}">
                <a16:creationId xmlns:a16="http://schemas.microsoft.com/office/drawing/2014/main" id="{736B9EDF-2F05-F88C-1FC2-79AE789ADE5B}"/>
              </a:ext>
            </a:extLst>
          </p:cNvPr>
          <p:cNvSpPr txBox="1"/>
          <p:nvPr/>
        </p:nvSpPr>
        <p:spPr>
          <a:xfrm>
            <a:off x="624000" y="637475"/>
            <a:ext cx="74976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da-DK" sz="2400" b="1" dirty="0">
                <a:solidFill>
                  <a:srgbClr val="114C8F"/>
                </a:solidFill>
                <a:latin typeface="Arial Black" panose="020B0A04020102020204" pitchFamily="34" charset="0"/>
              </a:rPr>
              <a:t>PGRSS</a:t>
            </a:r>
            <a:endParaRPr lang="pt-BR" sz="2400" b="1" dirty="0">
              <a:solidFill>
                <a:srgbClr val="114C8F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0508788-D90E-265D-FEFD-03847AF10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2222" y="5404834"/>
            <a:ext cx="2080151" cy="929790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5592CF60-C032-49BE-9759-8FF2BF482426}"/>
              </a:ext>
            </a:extLst>
          </p:cNvPr>
          <p:cNvSpPr/>
          <p:nvPr/>
        </p:nvSpPr>
        <p:spPr>
          <a:xfrm>
            <a:off x="0" y="6691313"/>
            <a:ext cx="12192000" cy="166686"/>
          </a:xfrm>
          <a:prstGeom prst="rect">
            <a:avLst/>
          </a:prstGeom>
          <a:solidFill>
            <a:srgbClr val="00AB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74698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203D7-25AA-119F-E9BB-A1B760220E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5">
            <a:extLst>
              <a:ext uri="{FF2B5EF4-FFF2-40B4-BE49-F238E27FC236}">
                <a16:creationId xmlns:a16="http://schemas.microsoft.com/office/drawing/2014/main" id="{4E184DB5-74A5-24D5-ABF2-A9BF208A18D8}"/>
              </a:ext>
            </a:extLst>
          </p:cNvPr>
          <p:cNvSpPr txBox="1"/>
          <p:nvPr/>
        </p:nvSpPr>
        <p:spPr>
          <a:xfrm>
            <a:off x="728117" y="1586419"/>
            <a:ext cx="11064256" cy="45989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marR="5080" indent="-285750">
              <a:lnSpc>
                <a:spcPct val="136100"/>
              </a:lnSpc>
              <a:buClr>
                <a:srgbClr val="114C8F"/>
              </a:buClr>
              <a:buBlip>
                <a:blip r:embed="rId2"/>
              </a:buBlip>
            </a:pP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 Municipal nº 10.534/2012: Dispõe sobre a limpeza urbana, seus serviços e o manejo de resíduos sólidos urbanos no Município, e dá outras providências;</a:t>
            </a:r>
          </a:p>
          <a:p>
            <a:pPr marL="297815" marR="5080" indent="-285750">
              <a:lnSpc>
                <a:spcPct val="136100"/>
              </a:lnSpc>
              <a:buClr>
                <a:srgbClr val="114C8F"/>
              </a:buClr>
              <a:buBlip>
                <a:blip r:embed="rId2"/>
              </a:buBlip>
            </a:pP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Decreto Municipal nº 16.509/2016:  regulamenta a elaboração, apresentação, aprovação e implantação do PGRSS no Município -&gt; </a:t>
            </a:r>
            <a:r>
              <a:rPr lang="pt-BR" sz="1700" b="1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otimizar o fluxo e a forma de elaboração, análise e aprovação dos PGRSS</a:t>
            </a: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97815" marR="5080" indent="-285750">
              <a:lnSpc>
                <a:spcPct val="136100"/>
              </a:lnSpc>
              <a:buClr>
                <a:srgbClr val="114C8F"/>
              </a:buClr>
              <a:buBlip>
                <a:blip r:embed="rId2"/>
              </a:buBlip>
            </a:pP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Portaria SLU nº 902/2017: fixa critérios de localização, físico-construtivos e de procedimentos de uso do sistema de armazenamento final de resíduos sólidos e se aplica aos estabelecimentos geradores de resíduos de serviços de saúde de quaisquer dos grupos A, B, D e </a:t>
            </a:r>
            <a:r>
              <a:rPr lang="pt-BR" sz="1700" spc="5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-&gt; </a:t>
            </a:r>
            <a:r>
              <a:rPr lang="pt-BR" sz="1700" b="1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até 240 litros; de 240 litros a 1000 litros e acima de 1000 litros;</a:t>
            </a:r>
          </a:p>
          <a:p>
            <a:pPr marL="297815" marR="5080" indent="-285750">
              <a:lnSpc>
                <a:spcPct val="136100"/>
              </a:lnSpc>
              <a:buClr>
                <a:srgbClr val="114C8F"/>
              </a:buClr>
              <a:buBlip>
                <a:blip r:embed="rId2"/>
              </a:buBlip>
            </a:pP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Resolução de Diretoria Colegiada ANVISA nº 222/2018 – regulamenta as Boas Práticas de Gerenciamento dos Resíduos de Serviços de Saúde;</a:t>
            </a:r>
          </a:p>
          <a:p>
            <a:pPr marL="297815" marR="5080" indent="-285750">
              <a:lnSpc>
                <a:spcPct val="136100"/>
              </a:lnSpc>
              <a:buClr>
                <a:srgbClr val="114C8F"/>
              </a:buClr>
              <a:buBlip>
                <a:blip r:embed="rId2"/>
              </a:buBlip>
            </a:pP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Portaria SLU/PBH nº 22/2020 – estabelece critérios para o sistema de </a:t>
            </a:r>
          </a:p>
          <a:p>
            <a:pPr marL="12065" marR="5080">
              <a:lnSpc>
                <a:spcPct val="136100"/>
              </a:lnSpc>
              <a:buClr>
                <a:srgbClr val="114C8F"/>
              </a:buClr>
            </a:pP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armazenamento final de resíduos sólidos;</a:t>
            </a:r>
            <a:endParaRPr lang="pt-BR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114;p16">
            <a:extLst>
              <a:ext uri="{FF2B5EF4-FFF2-40B4-BE49-F238E27FC236}">
                <a16:creationId xmlns:a16="http://schemas.microsoft.com/office/drawing/2014/main" id="{AC839A9D-1646-8672-7F23-17191E7B48C6}"/>
              </a:ext>
            </a:extLst>
          </p:cNvPr>
          <p:cNvSpPr txBox="1"/>
          <p:nvPr/>
        </p:nvSpPr>
        <p:spPr>
          <a:xfrm>
            <a:off x="624000" y="637475"/>
            <a:ext cx="74976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da-DK" sz="2400" b="1" dirty="0">
                <a:solidFill>
                  <a:srgbClr val="114C8F"/>
                </a:solidFill>
                <a:latin typeface="Arial Black" panose="020B0A04020102020204" pitchFamily="34" charset="0"/>
              </a:rPr>
              <a:t>PGRSS</a:t>
            </a:r>
            <a:endParaRPr lang="pt-BR" sz="2400" b="1" dirty="0">
              <a:solidFill>
                <a:srgbClr val="114C8F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548B3DE-3508-8148-990B-84B81D55A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2222" y="5404834"/>
            <a:ext cx="2080151" cy="929790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69AF0C4B-6BC8-A983-D4E9-69A448419660}"/>
              </a:ext>
            </a:extLst>
          </p:cNvPr>
          <p:cNvSpPr/>
          <p:nvPr/>
        </p:nvSpPr>
        <p:spPr>
          <a:xfrm>
            <a:off x="0" y="6691313"/>
            <a:ext cx="12192000" cy="166686"/>
          </a:xfrm>
          <a:prstGeom prst="rect">
            <a:avLst/>
          </a:prstGeom>
          <a:solidFill>
            <a:srgbClr val="00AB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4238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A40DD-3028-5DF3-5F2D-7913CFEE2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5">
            <a:extLst>
              <a:ext uri="{FF2B5EF4-FFF2-40B4-BE49-F238E27FC236}">
                <a16:creationId xmlns:a16="http://schemas.microsoft.com/office/drawing/2014/main" id="{E4D944D6-A9B4-2BDF-5E9A-9D9F840C192E}"/>
              </a:ext>
            </a:extLst>
          </p:cNvPr>
          <p:cNvSpPr txBox="1"/>
          <p:nvPr/>
        </p:nvSpPr>
        <p:spPr>
          <a:xfrm>
            <a:off x="728117" y="1586419"/>
            <a:ext cx="10527071" cy="37638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marR="5080" indent="-285750">
              <a:lnSpc>
                <a:spcPct val="136100"/>
              </a:lnSpc>
              <a:buClr>
                <a:srgbClr val="114C8F"/>
              </a:buClr>
              <a:buBlip>
                <a:blip r:embed="rId2"/>
              </a:buBlip>
            </a:pP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o PGRSS chega à PBH? Protocolo por meio eletrônico no Portal de Serviços da PBH</a:t>
            </a:r>
          </a:p>
          <a:p>
            <a:pPr marL="12065" marR="5080">
              <a:lnSpc>
                <a:spcPct val="136100"/>
              </a:lnSpc>
              <a:buClr>
                <a:srgbClr val="114C8F"/>
              </a:buClr>
            </a:pPr>
            <a:endParaRPr lang="pt-BR" sz="1700" spc="55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7815" marR="5080" indent="-285750">
              <a:lnSpc>
                <a:spcPct val="136100"/>
              </a:lnSpc>
              <a:buClr>
                <a:srgbClr val="114C8F"/>
              </a:buClr>
              <a:buBlip>
                <a:blip r:embed="rId2"/>
              </a:buBlip>
            </a:pP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Quem precisa apresentar PGRSS? Todo estabelecimento que realiza atividades de atenção à saúde humana ou animal → alinhado ao Decreto 16.509/2016;</a:t>
            </a:r>
          </a:p>
          <a:p>
            <a:pPr marL="12065" marR="5080">
              <a:lnSpc>
                <a:spcPct val="136100"/>
              </a:lnSpc>
              <a:buClr>
                <a:srgbClr val="114C8F"/>
              </a:buClr>
            </a:pPr>
            <a:endParaRPr lang="pt-BR" sz="1700" spc="55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7815" marR="5080" indent="-285750">
              <a:lnSpc>
                <a:spcPct val="136100"/>
              </a:lnSpc>
              <a:buClr>
                <a:srgbClr val="114C8F"/>
              </a:buClr>
              <a:buBlip>
                <a:blip r:embed="rId2"/>
              </a:buBlip>
            </a:pPr>
            <a:r>
              <a:rPr lang="pt-BR" sz="16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Documentos obrigatórios:</a:t>
            </a:r>
          </a:p>
          <a:p>
            <a:pPr marL="755015" marR="5080" lvl="1" indent="-285750">
              <a:lnSpc>
                <a:spcPct val="136100"/>
              </a:lnSpc>
              <a:buClr>
                <a:srgbClr val="114C8F"/>
              </a:buClr>
              <a:buBlip>
                <a:blip r:embed="rId2"/>
              </a:buBlip>
            </a:pPr>
            <a:r>
              <a:rPr lang="pt-BR" sz="16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Formulário de PGRSS;</a:t>
            </a:r>
          </a:p>
          <a:p>
            <a:pPr marL="755015" marR="5080" lvl="1" indent="-285750">
              <a:lnSpc>
                <a:spcPct val="136100"/>
              </a:lnSpc>
              <a:buClr>
                <a:srgbClr val="114C8F"/>
              </a:buClr>
              <a:buBlip>
                <a:blip r:embed="rId2"/>
              </a:buBlip>
            </a:pPr>
            <a:r>
              <a:rPr lang="pt-BR" sz="16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 – Anotação de Responsabilidade Técnica ou documento similar conforme Conselho Profissional;</a:t>
            </a:r>
          </a:p>
          <a:p>
            <a:pPr marL="755015" marR="5080" lvl="1" indent="-285750">
              <a:lnSpc>
                <a:spcPct val="136100"/>
              </a:lnSpc>
              <a:buClr>
                <a:srgbClr val="114C8F"/>
              </a:buClr>
              <a:buBlip>
                <a:blip r:embed="rId2"/>
              </a:buBlip>
            </a:pPr>
            <a:r>
              <a:rPr lang="pt-BR" sz="16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Contrato de coleta, transporte, tratamento e destinação final dos resíduos;</a:t>
            </a:r>
          </a:p>
          <a:p>
            <a:pPr marL="755015" marR="5080" lvl="1" indent="-285750">
              <a:lnSpc>
                <a:spcPct val="136100"/>
              </a:lnSpc>
              <a:buClr>
                <a:srgbClr val="114C8F"/>
              </a:buClr>
              <a:buBlip>
                <a:blip r:embed="rId2"/>
              </a:buBlip>
            </a:pPr>
            <a:r>
              <a:rPr lang="pt-BR" sz="16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Projetos, se couber;</a:t>
            </a:r>
            <a:endParaRPr lang="pt-BR" sz="1700" spc="55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114;p16">
            <a:extLst>
              <a:ext uri="{FF2B5EF4-FFF2-40B4-BE49-F238E27FC236}">
                <a16:creationId xmlns:a16="http://schemas.microsoft.com/office/drawing/2014/main" id="{736B9EDF-2F05-F88C-1FC2-79AE789ADE5B}"/>
              </a:ext>
            </a:extLst>
          </p:cNvPr>
          <p:cNvSpPr txBox="1"/>
          <p:nvPr/>
        </p:nvSpPr>
        <p:spPr>
          <a:xfrm>
            <a:off x="623999" y="637475"/>
            <a:ext cx="11048047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da-DK" sz="2400" b="1" dirty="0">
                <a:solidFill>
                  <a:srgbClr val="114C8F"/>
                </a:solidFill>
                <a:latin typeface="Arial Black" panose="020B0A04020102020204" pitchFamily="34" charset="0"/>
              </a:rPr>
              <a:t>PROCESSO DE PROTOCOLO E APROVAÇÃO DO PGRSS NA PBH</a:t>
            </a:r>
            <a:endParaRPr lang="pt-BR" sz="2400" b="1" dirty="0">
              <a:solidFill>
                <a:srgbClr val="114C8F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0508788-D90E-265D-FEFD-03847AF10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2222" y="5404834"/>
            <a:ext cx="2080151" cy="929790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5592CF60-C032-49BE-9759-8FF2BF482426}"/>
              </a:ext>
            </a:extLst>
          </p:cNvPr>
          <p:cNvSpPr/>
          <p:nvPr/>
        </p:nvSpPr>
        <p:spPr>
          <a:xfrm>
            <a:off x="0" y="6691313"/>
            <a:ext cx="12192000" cy="166686"/>
          </a:xfrm>
          <a:prstGeom prst="rect">
            <a:avLst/>
          </a:prstGeom>
          <a:solidFill>
            <a:srgbClr val="00AB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391521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BFC74-701C-415B-7685-AC3DD8250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5">
            <a:extLst>
              <a:ext uri="{FF2B5EF4-FFF2-40B4-BE49-F238E27FC236}">
                <a16:creationId xmlns:a16="http://schemas.microsoft.com/office/drawing/2014/main" id="{14A4FA1D-8A70-F298-6A11-4FC41165F84E}"/>
              </a:ext>
            </a:extLst>
          </p:cNvPr>
          <p:cNvSpPr txBox="1"/>
          <p:nvPr/>
        </p:nvSpPr>
        <p:spPr>
          <a:xfrm>
            <a:off x="728117" y="1586419"/>
            <a:ext cx="10527071" cy="29899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marR="5080" indent="-285750">
              <a:lnSpc>
                <a:spcPct val="136100"/>
              </a:lnSpc>
              <a:buClr>
                <a:srgbClr val="114C8F"/>
              </a:buClr>
              <a:buBlip>
                <a:blip r:embed="rId2"/>
              </a:buBlip>
            </a:pP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Formulário Simplificado – Anexo III</a:t>
            </a:r>
          </a:p>
          <a:p>
            <a:pPr marL="755015" marR="5080" lvl="1" indent="-285750">
              <a:lnSpc>
                <a:spcPct val="136100"/>
              </a:lnSpc>
              <a:buClr>
                <a:srgbClr val="114C8F"/>
              </a:buClr>
              <a:buBlip>
                <a:blip r:embed="rId2"/>
              </a:buBlip>
            </a:pP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Tipos de resíduos: A1 (frascos de vacinas vazias ou com restos ou vencidas), A3 (peça anatômica ou produto de fecundação), A4, B, D recicláveis, D não recicláveis, E. </a:t>
            </a:r>
          </a:p>
          <a:p>
            <a:pPr marL="297815" marR="5080" indent="-285750">
              <a:lnSpc>
                <a:spcPct val="136100"/>
              </a:lnSpc>
              <a:buClr>
                <a:srgbClr val="114C8F"/>
              </a:buClr>
              <a:buBlip>
                <a:blip r:embed="rId2"/>
              </a:buBlip>
            </a:pP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Formulário Completo – Anexo IV</a:t>
            </a:r>
          </a:p>
          <a:p>
            <a:pPr marL="297815" marR="5080" indent="-285750">
              <a:lnSpc>
                <a:spcPct val="136100"/>
              </a:lnSpc>
              <a:buClr>
                <a:srgbClr val="114C8F"/>
              </a:buClr>
              <a:buBlip>
                <a:blip r:embed="rId2"/>
              </a:buBlip>
            </a:pP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Condomínios – Anexo V</a:t>
            </a:r>
          </a:p>
          <a:p>
            <a:pPr marL="755015" marR="5080" lvl="1" indent="-285750">
              <a:lnSpc>
                <a:spcPct val="136100"/>
              </a:lnSpc>
              <a:spcAft>
                <a:spcPts val="1000"/>
              </a:spcAft>
              <a:buClr>
                <a:srgbClr val="114C8F"/>
              </a:buClr>
              <a:buBlip>
                <a:blip r:embed="rId2"/>
              </a:buBlip>
            </a:pP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Equiparam-se a estabelecimentos geradores de RSS: os condomínios edilícios que, facultativamente ou por ato de mera tolerância, armazenem RSS em sua área comum. </a:t>
            </a:r>
          </a:p>
          <a:p>
            <a:pPr marL="297815" marR="5080" indent="-285750">
              <a:lnSpc>
                <a:spcPct val="136100"/>
              </a:lnSpc>
              <a:buClr>
                <a:srgbClr val="114C8F"/>
              </a:buClr>
              <a:buBlip>
                <a:blip r:embed="rId2"/>
              </a:buBlip>
            </a:pPr>
            <a:r>
              <a:rPr lang="pt-BR" sz="1700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Declaração de Gerador de Resíduos do Grupo D – Anexo VI</a:t>
            </a:r>
          </a:p>
        </p:txBody>
      </p:sp>
      <p:sp>
        <p:nvSpPr>
          <p:cNvPr id="3" name="Google Shape;114;p16">
            <a:extLst>
              <a:ext uri="{FF2B5EF4-FFF2-40B4-BE49-F238E27FC236}">
                <a16:creationId xmlns:a16="http://schemas.microsoft.com/office/drawing/2014/main" id="{7136197D-8EC8-3A85-0277-C26A684F050E}"/>
              </a:ext>
            </a:extLst>
          </p:cNvPr>
          <p:cNvSpPr txBox="1"/>
          <p:nvPr/>
        </p:nvSpPr>
        <p:spPr>
          <a:xfrm>
            <a:off x="623999" y="637475"/>
            <a:ext cx="11048047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da-DK" sz="2400" b="1" dirty="0">
                <a:solidFill>
                  <a:srgbClr val="114C8F"/>
                </a:solidFill>
                <a:latin typeface="Arial Black" panose="020B0A04020102020204" pitchFamily="34" charset="0"/>
              </a:rPr>
              <a:t>TIPOS DE FORMULÁRIOS</a:t>
            </a:r>
            <a:endParaRPr lang="pt-BR" sz="2400" b="1" dirty="0">
              <a:solidFill>
                <a:srgbClr val="114C8F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9FDAB1D-4E92-627B-2B57-1C74E9CD3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2222" y="5404834"/>
            <a:ext cx="2080151" cy="929790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3EFF7734-A0D5-B2A2-3986-859FB4696C51}"/>
              </a:ext>
            </a:extLst>
          </p:cNvPr>
          <p:cNvSpPr/>
          <p:nvPr/>
        </p:nvSpPr>
        <p:spPr>
          <a:xfrm>
            <a:off x="0" y="6691313"/>
            <a:ext cx="12192000" cy="166686"/>
          </a:xfrm>
          <a:prstGeom prst="rect">
            <a:avLst/>
          </a:prstGeom>
          <a:solidFill>
            <a:srgbClr val="00AB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550423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BFC74-701C-415B-7685-AC3DD8250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4;p16">
            <a:extLst>
              <a:ext uri="{FF2B5EF4-FFF2-40B4-BE49-F238E27FC236}">
                <a16:creationId xmlns:a16="http://schemas.microsoft.com/office/drawing/2014/main" id="{7136197D-8EC8-3A85-0277-C26A684F050E}"/>
              </a:ext>
            </a:extLst>
          </p:cNvPr>
          <p:cNvSpPr txBox="1"/>
          <p:nvPr/>
        </p:nvSpPr>
        <p:spPr>
          <a:xfrm>
            <a:off x="623999" y="637475"/>
            <a:ext cx="11048047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da-DK" sz="2400" b="1" dirty="0">
                <a:solidFill>
                  <a:srgbClr val="114C8F"/>
                </a:solidFill>
                <a:latin typeface="Arial Black" panose="020B0A04020102020204" pitchFamily="34" charset="0"/>
              </a:rPr>
              <a:t>TIPOS DE FORMULÁRIOS</a:t>
            </a:r>
            <a:endParaRPr lang="pt-BR" sz="2400" b="1" dirty="0">
              <a:solidFill>
                <a:srgbClr val="114C8F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9FDAB1D-4E92-627B-2B57-1C74E9CD3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2222" y="5404834"/>
            <a:ext cx="2080151" cy="929790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3EFF7734-A0D5-B2A2-3986-859FB4696C51}"/>
              </a:ext>
            </a:extLst>
          </p:cNvPr>
          <p:cNvSpPr/>
          <p:nvPr/>
        </p:nvSpPr>
        <p:spPr>
          <a:xfrm>
            <a:off x="0" y="6691313"/>
            <a:ext cx="12192000" cy="166686"/>
          </a:xfrm>
          <a:prstGeom prst="rect">
            <a:avLst/>
          </a:prstGeom>
          <a:solidFill>
            <a:srgbClr val="00AB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highlight>
                <a:srgbClr val="FFFF00"/>
              </a:highlight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2D20C5A-D4BC-4899-A8C2-378FE7E571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61" y="1996391"/>
            <a:ext cx="5633918" cy="440528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BA1981C2-BC25-48DB-A097-82923D3BB7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414" y="518552"/>
            <a:ext cx="5549285" cy="5883875"/>
          </a:xfrm>
          <a:prstGeom prst="rect">
            <a:avLst/>
          </a:prstGeom>
        </p:spPr>
      </p:pic>
      <p:sp>
        <p:nvSpPr>
          <p:cNvPr id="15" name="object 5">
            <a:extLst>
              <a:ext uri="{FF2B5EF4-FFF2-40B4-BE49-F238E27FC236}">
                <a16:creationId xmlns:a16="http://schemas.microsoft.com/office/drawing/2014/main" id="{CD4F1151-1FC4-4FC7-A551-0FF443075AC3}"/>
              </a:ext>
            </a:extLst>
          </p:cNvPr>
          <p:cNvSpPr txBox="1"/>
          <p:nvPr/>
        </p:nvSpPr>
        <p:spPr>
          <a:xfrm>
            <a:off x="1447788" y="1480329"/>
            <a:ext cx="2743216" cy="329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>
              <a:lnSpc>
                <a:spcPct val="136100"/>
              </a:lnSpc>
              <a:buClr>
                <a:srgbClr val="114C8F"/>
              </a:buClr>
            </a:pPr>
            <a:r>
              <a:rPr lang="pt-BR" sz="1700" b="1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Formulário Simplificado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621EB059-7269-4994-9F7F-457F5B2C802A}"/>
              </a:ext>
            </a:extLst>
          </p:cNvPr>
          <p:cNvSpPr txBox="1"/>
          <p:nvPr/>
        </p:nvSpPr>
        <p:spPr>
          <a:xfrm>
            <a:off x="7865448" y="121428"/>
            <a:ext cx="2743216" cy="329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>
              <a:lnSpc>
                <a:spcPct val="136100"/>
              </a:lnSpc>
              <a:buClr>
                <a:srgbClr val="114C8F"/>
              </a:buClr>
            </a:pPr>
            <a:r>
              <a:rPr lang="pt-BR" sz="1700" b="1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Formulário Completo</a:t>
            </a:r>
          </a:p>
        </p:txBody>
      </p:sp>
    </p:spTree>
    <p:extLst>
      <p:ext uri="{BB962C8B-B14F-4D97-AF65-F5344CB8AC3E}">
        <p14:creationId xmlns:p14="http://schemas.microsoft.com/office/powerpoint/2010/main" val="863524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5FB57B-D3E3-3A00-FA9B-2682121DE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4;p16">
            <a:extLst>
              <a:ext uri="{FF2B5EF4-FFF2-40B4-BE49-F238E27FC236}">
                <a16:creationId xmlns:a16="http://schemas.microsoft.com/office/drawing/2014/main" id="{9FADBA2E-1E94-EE61-7617-5F5379DB6BB3}"/>
              </a:ext>
            </a:extLst>
          </p:cNvPr>
          <p:cNvSpPr txBox="1"/>
          <p:nvPr/>
        </p:nvSpPr>
        <p:spPr>
          <a:xfrm>
            <a:off x="623999" y="637475"/>
            <a:ext cx="11048047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da-DK" sz="2400" b="1" dirty="0">
                <a:solidFill>
                  <a:srgbClr val="114C8F"/>
                </a:solidFill>
                <a:latin typeface="Arial Black" panose="020B0A04020102020204" pitchFamily="34" charset="0"/>
              </a:rPr>
              <a:t>PROCESSO DE PROTOCOLO E APROVAÇÃO DO PGRSS NA PBH</a:t>
            </a:r>
            <a:endParaRPr lang="pt-BR" sz="2400" b="1" dirty="0">
              <a:solidFill>
                <a:srgbClr val="114C8F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DD196CD-9DEF-6679-D8D7-64FFE825D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2222" y="5404834"/>
            <a:ext cx="2080151" cy="929790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D17CCE84-ECDA-1CB2-5AC3-53ACAFE790A0}"/>
              </a:ext>
            </a:extLst>
          </p:cNvPr>
          <p:cNvSpPr/>
          <p:nvPr/>
        </p:nvSpPr>
        <p:spPr>
          <a:xfrm>
            <a:off x="0" y="6691313"/>
            <a:ext cx="12192000" cy="166686"/>
          </a:xfrm>
          <a:prstGeom prst="rect">
            <a:avLst/>
          </a:prstGeom>
          <a:solidFill>
            <a:srgbClr val="00AB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highlight>
                <a:srgbClr val="FFFF00"/>
              </a:highlight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75858807-A46A-5BCD-6403-0FC5D7F527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0576236"/>
              </p:ext>
            </p:extLst>
          </p:nvPr>
        </p:nvGraphicFramePr>
        <p:xfrm>
          <a:off x="635745" y="1808426"/>
          <a:ext cx="10888384" cy="2171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E3D7C859-9FA1-0886-C197-43ADD8672161}"/>
              </a:ext>
            </a:extLst>
          </p:cNvPr>
          <p:cNvSpPr txBox="1"/>
          <p:nvPr/>
        </p:nvSpPr>
        <p:spPr>
          <a:xfrm>
            <a:off x="947643" y="5049574"/>
            <a:ext cx="10406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spc="-50" dirty="0">
                <a:solidFill>
                  <a:srgbClr val="F265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 </a:t>
            </a:r>
            <a:r>
              <a:rPr lang="pt-BR" sz="1200" b="1" spc="5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vistoria da Vigilância Sanitária é feita pelos Fiscais de Vigilância Sanitária e ocorre de forma independente do processo de análise e aprovação do PGRSS.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3462352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5765</TotalTime>
  <Words>807</Words>
  <Application>Microsoft Office PowerPoint</Application>
  <PresentationFormat>Widescreen</PresentationFormat>
  <Paragraphs>89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RAFAEL GUIMARAES PROTZNER PR00312140</dc:creator>
  <cp:lastModifiedBy>Cássia Torres de Miranda</cp:lastModifiedBy>
  <cp:revision>79</cp:revision>
  <dcterms:created xsi:type="dcterms:W3CDTF">2023-09-05T17:43:33Z</dcterms:created>
  <dcterms:modified xsi:type="dcterms:W3CDTF">2026-01-07T11:02:43Z</dcterms:modified>
</cp:coreProperties>
</file>