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9" r:id="rId3"/>
  </p:sldMasterIdLst>
  <p:notesMasterIdLst>
    <p:notesMasterId r:id="rId35"/>
  </p:notesMasterIdLst>
  <p:sldIdLst>
    <p:sldId id="256" r:id="rId4"/>
    <p:sldId id="257" r:id="rId5"/>
    <p:sldId id="268" r:id="rId6"/>
    <p:sldId id="269" r:id="rId7"/>
    <p:sldId id="258" r:id="rId8"/>
    <p:sldId id="275" r:id="rId9"/>
    <p:sldId id="280" r:id="rId10"/>
    <p:sldId id="281" r:id="rId11"/>
    <p:sldId id="279" r:id="rId12"/>
    <p:sldId id="278" r:id="rId13"/>
    <p:sldId id="283" r:id="rId14"/>
    <p:sldId id="282" r:id="rId15"/>
    <p:sldId id="284" r:id="rId16"/>
    <p:sldId id="285" r:id="rId17"/>
    <p:sldId id="272" r:id="rId18"/>
    <p:sldId id="260" r:id="rId19"/>
    <p:sldId id="303" r:id="rId20"/>
    <p:sldId id="294" r:id="rId21"/>
    <p:sldId id="295" r:id="rId22"/>
    <p:sldId id="296" r:id="rId23"/>
    <p:sldId id="298" r:id="rId24"/>
    <p:sldId id="299" r:id="rId25"/>
    <p:sldId id="289" r:id="rId26"/>
    <p:sldId id="290" r:id="rId27"/>
    <p:sldId id="291" r:id="rId28"/>
    <p:sldId id="292" r:id="rId29"/>
    <p:sldId id="293" r:id="rId30"/>
    <p:sldId id="301" r:id="rId31"/>
    <p:sldId id="302" r:id="rId32"/>
    <p:sldId id="304" r:id="rId33"/>
    <p:sldId id="300" r:id="rId34"/>
  </p:sldIdLst>
  <p:sldSz cx="18288000" cy="10287000"/>
  <p:notesSz cx="6858000" cy="9144000"/>
  <p:embeddedFontLst>
    <p:embeddedFont>
      <p:font typeface="29LT Makina Light" panose="020B0604020202020204" charset="-78"/>
      <p:regular r:id="rId36"/>
    </p:embeddedFont>
    <p:embeddedFont>
      <p:font typeface="Agency FB" panose="020B0503020202020204" pitchFamily="34" charset="0"/>
      <p:regular r:id="rId37"/>
      <p:bold r:id="rId38"/>
    </p:embeddedFont>
    <p:embeddedFont>
      <p:font typeface="Arimo" panose="020B0604020202020204" charset="0"/>
      <p:regular r:id="rId39"/>
    </p:embeddedFont>
    <p:embeddedFont>
      <p:font typeface="Bahnschrift" panose="020B0502040204020203" pitchFamily="34" charset="0"/>
      <p:regular r:id="rId40"/>
      <p:bold r:id="rId41"/>
    </p:embeddedFont>
    <p:embeddedFont>
      <p:font typeface="Codec Pro" panose="020B0604020202020204" charset="0"/>
      <p:regular r:id="rId42"/>
    </p:embeddedFont>
    <p:embeddedFont>
      <p:font typeface="Codec Pro Bold" panose="020B0604020202020204" charset="0"/>
      <p:regular r:id="rId43"/>
    </p:embeddedFont>
    <p:embeddedFont>
      <p:font typeface="League Spartan" panose="020B0604020202020204" charset="0"/>
      <p:regular r:id="rId44"/>
    </p:embeddedFont>
    <p:embeddedFont>
      <p:font typeface="Microsoft JhengHei Light" panose="020B0304030504040204" pitchFamily="34" charset="-120"/>
      <p:regular r:id="rId45"/>
    </p:embeddedFont>
    <p:embeddedFont>
      <p:font typeface="Montserrat" panose="020F0502020204030204" pitchFamily="2" charset="0"/>
      <p:regular r:id="rId46"/>
      <p:bold r:id="rId47"/>
      <p:italic r:id="rId48"/>
      <p:boldItalic r:id="rId49"/>
    </p:embeddedFont>
    <p:embeddedFont>
      <p:font typeface="Tw Cen MT" panose="020B0602020104020603" pitchFamily="34" charset="0"/>
      <p:regular r:id="rId50"/>
      <p:bold r:id="rId51"/>
      <p:italic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F3366-18F6-40A1-8B18-6D9E75E66443}" type="datetimeFigureOut">
              <a:rPr lang="pt-BR" smtClean="0"/>
              <a:t>07/01/2026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82FE5-D256-4D6E-B05E-7C74BAD965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53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D63E8-15A7-48D0-8083-C7AC0CC4292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82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D63E8-15A7-48D0-8083-C7AC0CC4292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236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1" y="1"/>
            <a:ext cx="3457577" cy="10287002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tângulo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orma livre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orma Livre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tângulo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orma livre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orma livre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orma livre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orma livre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orma livre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orma livre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orma livre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orma livre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orma livre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orma livre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orma livre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orma livre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orma livre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orma livre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orma livre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orma livre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orma livre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orma livre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orma livre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orma livre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orma livre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orma livre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orma livre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orma livre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tângulo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orma livre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orma livre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orma livre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orma livre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orma livre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orma livre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orma livre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orma livre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orma livre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orma livre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orma livre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tângulo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orma livre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orma livre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orma livre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orma livre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orma livre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orma livre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orma livre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orma livre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orma livre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orma livre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orma livre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orma livre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orma livre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814637" y="1683545"/>
            <a:ext cx="13187363" cy="3581400"/>
          </a:xfrm>
        </p:spPr>
        <p:txBody>
          <a:bodyPr rtlCol="0" anchor="b">
            <a:normAutofit/>
          </a:bodyPr>
          <a:lstStyle>
            <a:lvl1pPr algn="l">
              <a:defRPr sz="7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814637" y="5403057"/>
            <a:ext cx="13187363" cy="2483643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cap="all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0616267" y="8115302"/>
            <a:ext cx="4114800" cy="547688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14636" y="8115302"/>
            <a:ext cx="7687329" cy="547688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14845367" y="8115299"/>
            <a:ext cx="1156634" cy="547688"/>
          </a:xfr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32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3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12117" y="2128840"/>
            <a:ext cx="14859000" cy="4279106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712117" y="6636543"/>
            <a:ext cx="14859000" cy="2062164"/>
          </a:xfrm>
        </p:spPr>
        <p:txBody>
          <a:bodyPr rtlCol="0">
            <a:normAutofit/>
          </a:bodyPr>
          <a:lstStyle>
            <a:lvl1pPr marL="0" indent="0">
              <a:buNone/>
              <a:defRPr sz="27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85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712116" y="3374229"/>
            <a:ext cx="7317584" cy="5312571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9258301" y="3374229"/>
            <a:ext cx="7312817" cy="5312571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0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2117" y="928690"/>
            <a:ext cx="14859000" cy="2216942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2055029" y="3374229"/>
            <a:ext cx="6974675" cy="1235868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712116" y="4610096"/>
            <a:ext cx="7317587" cy="4076702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9601212" y="3374228"/>
            <a:ext cx="6969903" cy="1235868"/>
          </a:xfrm>
        </p:spPr>
        <p:txBody>
          <a:bodyPr rtlCol="0" anchor="b"/>
          <a:lstStyle>
            <a:lvl1pPr marL="0" indent="0" rtl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9258300" y="4610096"/>
            <a:ext cx="7312815" cy="4076702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89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54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33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20058" y="914402"/>
            <a:ext cx="5784056" cy="2459826"/>
          </a:xfrm>
        </p:spPr>
        <p:txBody>
          <a:bodyPr rtlCol="0" anchor="b"/>
          <a:lstStyle>
            <a:lvl1pPr>
              <a:defRPr sz="48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734301" y="888999"/>
            <a:ext cx="8836814" cy="7797801"/>
          </a:xfrm>
        </p:spPr>
        <p:txBody>
          <a:bodyPr rtlCol="0" anchor="ctr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20058" y="3374229"/>
            <a:ext cx="5784056" cy="5312571"/>
          </a:xfrm>
        </p:spPr>
        <p:txBody>
          <a:bodyPr rtlCol="0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8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8901762" cy="2459829"/>
          </a:xfrm>
        </p:spPr>
        <p:txBody>
          <a:bodyPr rtlCol="0" anchor="b"/>
          <a:lstStyle>
            <a:lvl1pPr>
              <a:defRPr sz="48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11071082" y="914402"/>
            <a:ext cx="5500035" cy="77723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116" y="3374229"/>
            <a:ext cx="8901767" cy="5312571"/>
          </a:xfrm>
        </p:spPr>
        <p:txBody>
          <a:bodyPr rtlCol="0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93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m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12116" y="6456997"/>
            <a:ext cx="14868533" cy="1229033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1712117" y="909639"/>
            <a:ext cx="14868531" cy="4949667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480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047" y="7686030"/>
            <a:ext cx="14866289" cy="102370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19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12185" y="914400"/>
            <a:ext cx="14858933" cy="5143500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116" y="6629399"/>
            <a:ext cx="14856689" cy="20573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9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9318" y="914399"/>
            <a:ext cx="13954128" cy="4122644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2580967" y="5048336"/>
            <a:ext cx="13128449" cy="823452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117" y="6464879"/>
            <a:ext cx="14859003" cy="2234244"/>
          </a:xfrm>
        </p:spPr>
        <p:txBody>
          <a:bodyPr rtlCol="0"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0" name="Caixa de texto 59"/>
          <p:cNvSpPr txBox="1"/>
          <p:nvPr/>
        </p:nvSpPr>
        <p:spPr>
          <a:xfrm>
            <a:off x="1355268" y="109859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t-BR" sz="12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61" name="Caixa de texto 60"/>
          <p:cNvSpPr txBox="1"/>
          <p:nvPr/>
        </p:nvSpPr>
        <p:spPr>
          <a:xfrm>
            <a:off x="15806055" y="414745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t-BR" sz="120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562957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12116" y="3201062"/>
            <a:ext cx="14859002" cy="3767753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047" y="6986483"/>
            <a:ext cx="14856758" cy="1710966"/>
          </a:xfrm>
        </p:spPr>
        <p:txBody>
          <a:bodyPr rtlCol="0"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85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 hasCustomPrompt="1"/>
          </p:nvPr>
        </p:nvSpPr>
        <p:spPr>
          <a:xfrm>
            <a:off x="1712120" y="914400"/>
            <a:ext cx="14858997" cy="28575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712116" y="4011695"/>
            <a:ext cx="4795349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1691878" y="5040395"/>
            <a:ext cx="4813103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9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772150" y="4016453"/>
            <a:ext cx="4776578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6756320" y="5045153"/>
            <a:ext cx="4793745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11778663" y="4011695"/>
            <a:ext cx="4792452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11778663" y="5040395"/>
            <a:ext cx="4792452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02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1712117" y="914400"/>
            <a:ext cx="14858999" cy="2857500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712120" y="6606894"/>
            <a:ext cx="4792860" cy="864393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0" name="Espaço reservado para imagem 2"/>
          <p:cNvSpPr>
            <a:spLocks noGrp="1" noChangeAspect="1"/>
          </p:cNvSpPr>
          <p:nvPr>
            <p:ph type="pic" idx="15"/>
          </p:nvPr>
        </p:nvSpPr>
        <p:spPr>
          <a:xfrm>
            <a:off x="1712120" y="4000497"/>
            <a:ext cx="479286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1712120" y="7471288"/>
            <a:ext cx="4792860" cy="1226765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2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733580" y="6606894"/>
            <a:ext cx="4800600" cy="864393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3" name="Espaço Reservado para Imagem 2"/>
          <p:cNvSpPr>
            <a:spLocks noGrp="1" noChangeAspect="1"/>
          </p:cNvSpPr>
          <p:nvPr>
            <p:ph type="pic" idx="21"/>
          </p:nvPr>
        </p:nvSpPr>
        <p:spPr>
          <a:xfrm>
            <a:off x="6733580" y="4000497"/>
            <a:ext cx="479841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6731390" y="7471286"/>
            <a:ext cx="4800600" cy="1215513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11778851" y="6606893"/>
            <a:ext cx="4786112" cy="864393"/>
          </a:xfrm>
        </p:spPr>
        <p:txBody>
          <a:bodyPr rtlCol="0" anchor="b">
            <a:noAutofit/>
          </a:bodyPr>
          <a:lstStyle>
            <a:lvl1pPr marL="0" indent="0" rtl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6" name="Espaço Reservado para Imagem 2"/>
          <p:cNvSpPr>
            <a:spLocks noGrp="1" noChangeAspect="1"/>
          </p:cNvSpPr>
          <p:nvPr>
            <p:ph type="pic" idx="22"/>
          </p:nvPr>
        </p:nvSpPr>
        <p:spPr>
          <a:xfrm>
            <a:off x="11778664" y="4000497"/>
            <a:ext cx="4792454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7" name="Espaço Reservado para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11778663" y="7471281"/>
            <a:ext cx="4792452" cy="1215518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0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63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3563601" y="914399"/>
            <a:ext cx="3007517" cy="7772402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712115" y="914399"/>
            <a:ext cx="11622885" cy="7772402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95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2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1" y="1"/>
            <a:ext cx="3457577" cy="10287002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tângulo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orma livre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orma Livre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tângulo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orma livre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orma livre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orma livre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orma livre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orma livre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orma livre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orma livre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orma livre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orma livre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orma livre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orma livre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orma livre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orma livre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orma livre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orma livre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orma livre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orma livre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orma livre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orma livre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orma livre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orma livre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orma livre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orma livre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orma livre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tângulo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orma livre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orma livre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orma livre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orma livre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orma livre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orma livre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orma livre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orma livre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orma livre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orma livre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orma livre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tângulo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orma livre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orma livre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orma livre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orma livre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orma livre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orma livre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orma livre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orma livre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orma livre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orma livre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orma livre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orma livre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orma livre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814637" y="1683545"/>
            <a:ext cx="13187363" cy="3581400"/>
          </a:xfrm>
        </p:spPr>
        <p:txBody>
          <a:bodyPr rtlCol="0" anchor="b">
            <a:normAutofit/>
          </a:bodyPr>
          <a:lstStyle>
            <a:lvl1pPr algn="l">
              <a:defRPr sz="72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814637" y="5403057"/>
            <a:ext cx="13187363" cy="2483643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cap="all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0616267" y="8115302"/>
            <a:ext cx="4114800" cy="547688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14636" y="8115302"/>
            <a:ext cx="7687329" cy="547688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14845367" y="8115299"/>
            <a:ext cx="1156634" cy="547688"/>
          </a:xfr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09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12117" y="2128840"/>
            <a:ext cx="14859000" cy="4279106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712117" y="6636543"/>
            <a:ext cx="14859000" cy="2062164"/>
          </a:xfrm>
        </p:spPr>
        <p:txBody>
          <a:bodyPr rtlCol="0">
            <a:normAutofit/>
          </a:bodyPr>
          <a:lstStyle>
            <a:lvl1pPr marL="0" indent="0">
              <a:buNone/>
              <a:defRPr sz="27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71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712116" y="3374229"/>
            <a:ext cx="7317584" cy="5312571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9258301" y="3374229"/>
            <a:ext cx="7312817" cy="5312571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95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2117" y="928690"/>
            <a:ext cx="14859000" cy="2216942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2055029" y="3374229"/>
            <a:ext cx="6974675" cy="1235868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712116" y="4610096"/>
            <a:ext cx="7317587" cy="4076702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9601212" y="3374228"/>
            <a:ext cx="6969903" cy="1235868"/>
          </a:xfrm>
        </p:spPr>
        <p:txBody>
          <a:bodyPr rtlCol="0" anchor="b"/>
          <a:lstStyle>
            <a:lvl1pPr marL="0" indent="0" rtl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9258300" y="4610096"/>
            <a:ext cx="7312815" cy="4076702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89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96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69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20058" y="914402"/>
            <a:ext cx="5784056" cy="2459826"/>
          </a:xfrm>
        </p:spPr>
        <p:txBody>
          <a:bodyPr rtlCol="0" anchor="b"/>
          <a:lstStyle>
            <a:lvl1pPr>
              <a:defRPr sz="48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734301" y="888999"/>
            <a:ext cx="8836814" cy="7797801"/>
          </a:xfrm>
        </p:spPr>
        <p:txBody>
          <a:bodyPr rtlCol="0" anchor="ctr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20058" y="3374229"/>
            <a:ext cx="5784056" cy="5312571"/>
          </a:xfrm>
        </p:spPr>
        <p:txBody>
          <a:bodyPr rtlCol="0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7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2120" y="914400"/>
            <a:ext cx="8901762" cy="2459829"/>
          </a:xfrm>
        </p:spPr>
        <p:txBody>
          <a:bodyPr rtlCol="0" anchor="b"/>
          <a:lstStyle>
            <a:lvl1pPr>
              <a:defRPr sz="48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11071082" y="914402"/>
            <a:ext cx="5500035" cy="77723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116" y="3374229"/>
            <a:ext cx="8901767" cy="5312571"/>
          </a:xfrm>
        </p:spPr>
        <p:txBody>
          <a:bodyPr rtlCol="0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77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m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12116" y="6456997"/>
            <a:ext cx="14868533" cy="1229033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1712117" y="909639"/>
            <a:ext cx="14868531" cy="4949667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480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047" y="7686030"/>
            <a:ext cx="14866289" cy="102370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3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12185" y="914400"/>
            <a:ext cx="14858933" cy="5143500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116" y="6629399"/>
            <a:ext cx="14856689" cy="20573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10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69318" y="914399"/>
            <a:ext cx="13954128" cy="4122644"/>
          </a:xfrm>
        </p:spPr>
        <p:txBody>
          <a:bodyPr rtlCol="0" anchor="ctr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2580967" y="5048336"/>
            <a:ext cx="13128449" cy="823452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117" y="6464879"/>
            <a:ext cx="14859003" cy="2234244"/>
          </a:xfrm>
        </p:spPr>
        <p:txBody>
          <a:bodyPr rtlCol="0"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0" name="Caixa de texto 59"/>
          <p:cNvSpPr txBox="1"/>
          <p:nvPr/>
        </p:nvSpPr>
        <p:spPr>
          <a:xfrm>
            <a:off x="1355268" y="109859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t-BR" sz="12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61" name="Caixa de texto 60"/>
          <p:cNvSpPr txBox="1"/>
          <p:nvPr/>
        </p:nvSpPr>
        <p:spPr>
          <a:xfrm>
            <a:off x="15806055" y="4147458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t-BR" sz="120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75928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12116" y="3201062"/>
            <a:ext cx="14859002" cy="3767753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712047" y="6986483"/>
            <a:ext cx="14856758" cy="1710966"/>
          </a:xfrm>
        </p:spPr>
        <p:txBody>
          <a:bodyPr rtlCol="0"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72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 hasCustomPrompt="1"/>
          </p:nvPr>
        </p:nvSpPr>
        <p:spPr>
          <a:xfrm>
            <a:off x="1712120" y="914400"/>
            <a:ext cx="14858997" cy="28575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7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712116" y="4011695"/>
            <a:ext cx="4795349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1691878" y="5040395"/>
            <a:ext cx="4813103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9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772150" y="4016453"/>
            <a:ext cx="4776578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6756320" y="5045153"/>
            <a:ext cx="4793745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11778663" y="4011695"/>
            <a:ext cx="4792452" cy="10287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6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11778663" y="5040395"/>
            <a:ext cx="4792452" cy="3646404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14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1712117" y="914400"/>
            <a:ext cx="14858999" cy="2857500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19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712120" y="6606894"/>
            <a:ext cx="4792860" cy="864393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0" name="Espaço reservado para imagem 2"/>
          <p:cNvSpPr>
            <a:spLocks noGrp="1" noChangeAspect="1"/>
          </p:cNvSpPr>
          <p:nvPr>
            <p:ph type="pic" idx="15"/>
          </p:nvPr>
        </p:nvSpPr>
        <p:spPr>
          <a:xfrm>
            <a:off x="1712120" y="4000497"/>
            <a:ext cx="479286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1712120" y="7471288"/>
            <a:ext cx="4792860" cy="1226765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2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733580" y="6606894"/>
            <a:ext cx="4800600" cy="864393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3" name="Espaço Reservado para Imagem 2"/>
          <p:cNvSpPr>
            <a:spLocks noGrp="1" noChangeAspect="1"/>
          </p:cNvSpPr>
          <p:nvPr>
            <p:ph type="pic" idx="21"/>
          </p:nvPr>
        </p:nvSpPr>
        <p:spPr>
          <a:xfrm>
            <a:off x="6733580" y="4000497"/>
            <a:ext cx="4798410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6731390" y="7471286"/>
            <a:ext cx="4800600" cy="1215513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2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11778851" y="6606893"/>
            <a:ext cx="4786112" cy="864393"/>
          </a:xfrm>
        </p:spPr>
        <p:txBody>
          <a:bodyPr rtlCol="0" anchor="b">
            <a:noAutofit/>
          </a:bodyPr>
          <a:lstStyle>
            <a:lvl1pPr marL="0" indent="0" rtl="0">
              <a:lnSpc>
                <a:spcPct val="90000"/>
              </a:lnSpc>
              <a:buNone/>
              <a:defRPr sz="3000" b="0" cap="all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pt-BR" noProof="0" dirty="0"/>
              <a:t>Editar estilos de texto Mestre</a:t>
            </a:r>
          </a:p>
        </p:txBody>
      </p:sp>
      <p:sp>
        <p:nvSpPr>
          <p:cNvPr id="26" name="Espaço Reservado para Imagem 2"/>
          <p:cNvSpPr>
            <a:spLocks noGrp="1" noChangeAspect="1"/>
          </p:cNvSpPr>
          <p:nvPr>
            <p:ph type="pic" idx="22"/>
          </p:nvPr>
        </p:nvSpPr>
        <p:spPr>
          <a:xfrm>
            <a:off x="11778664" y="4000497"/>
            <a:ext cx="4792454" cy="2286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000" dirty="0"/>
            </a:lvl1pPr>
          </a:lstStyle>
          <a:p>
            <a:pPr marL="0" lvl="0" indent="0" rtl="0">
              <a:buNone/>
            </a:pPr>
            <a:r>
              <a:rPr lang="pt-BR" noProof="0"/>
              <a:t>Clique no ícone para adicionar uma imagem</a:t>
            </a:r>
          </a:p>
        </p:txBody>
      </p:sp>
      <p:sp>
        <p:nvSpPr>
          <p:cNvPr id="27" name="Espaço Reservado para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11778663" y="7471281"/>
            <a:ext cx="4792452" cy="1215518"/>
          </a:xfrm>
        </p:spPr>
        <p:txBody>
          <a:bodyPr rtlCol="0"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84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00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3563601" y="914399"/>
            <a:ext cx="3007517" cy="7772402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712115" y="914399"/>
            <a:ext cx="11622885" cy="7772402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02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1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-21432" y="1"/>
            <a:ext cx="18080832" cy="10287002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upo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tângulo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Forma livre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orma Livre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orma livre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orma Livre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orma livre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orma livre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orma livre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orma livre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orma livre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orma livre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Linh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orma livre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orma livre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orma livre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orma livre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Retângulo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Forma livre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Forma livre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Forma livre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orma livre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orma livre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orma livre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orma livre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orma livre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orma livre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orma livre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orma livre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Forma livre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orma livre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Forma livre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Forma livre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Forma livre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Forma livre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Forma livre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Forma livre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Retângulo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12120" y="927777"/>
            <a:ext cx="14858997" cy="2217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12119" y="3374230"/>
            <a:ext cx="14858999" cy="531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1185382" y="882491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712117" y="8824913"/>
            <a:ext cx="935896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5414482" y="8824912"/>
            <a:ext cx="115663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9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125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-21432" y="1"/>
            <a:ext cx="18080832" cy="10287002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upo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tângulo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Forma livre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orma Livre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orma livre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orma Livre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orma livre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orma livre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orma livre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orma livre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orma livre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orma livre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Linh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orma livre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orma livre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orma livre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orma livre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Retângulo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Forma livre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Forma livre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Forma livre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orma livre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orma livre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orma livre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orma livre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orma livre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orma livre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orma livre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orma livre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Forma livre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orma livre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Forma livre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Forma livre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Forma livre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Forma livre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Forma livre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Forma livre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Retângulo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12120" y="927777"/>
            <a:ext cx="14858997" cy="2217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12119" y="3374230"/>
            <a:ext cx="14858999" cy="5312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1185382" y="882491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712117" y="8824913"/>
            <a:ext cx="935896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5414482" y="8824912"/>
            <a:ext cx="115663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96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SzPct val="125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23.sv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ioambiente.mg.gov.br/residuosespeciaiseindustriais/-logistica-reversa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refeitura.sp.gov.br/cidade/secretarias/upload/AMLURB/ctrs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218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228600" y="371490"/>
            <a:ext cx="8494824" cy="4116995"/>
            <a:chOff x="0" y="0"/>
            <a:chExt cx="2237320" cy="10843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37320" cy="1084311"/>
            </a:xfrm>
            <a:custGeom>
              <a:avLst/>
              <a:gdLst/>
              <a:ahLst/>
              <a:cxnLst/>
              <a:rect l="l" t="t" r="r" b="b"/>
              <a:pathLst>
                <a:path w="2237320" h="1084311">
                  <a:moveTo>
                    <a:pt x="0" y="0"/>
                  </a:moveTo>
                  <a:lnTo>
                    <a:pt x="2237320" y="0"/>
                  </a:lnTo>
                  <a:lnTo>
                    <a:pt x="2237320" y="1084311"/>
                  </a:lnTo>
                  <a:lnTo>
                    <a:pt x="0" y="1084311"/>
                  </a:lnTo>
                  <a:close/>
                </a:path>
              </a:pathLst>
            </a:custGeom>
            <a:solidFill>
              <a:srgbClr val="2E5964">
                <a:alpha val="8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237320" cy="1131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8600" y="5112333"/>
            <a:ext cx="8494824" cy="5180812"/>
            <a:chOff x="0" y="0"/>
            <a:chExt cx="2237320" cy="2518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7320" cy="251898"/>
            </a:xfrm>
            <a:custGeom>
              <a:avLst/>
              <a:gdLst/>
              <a:ahLst/>
              <a:cxnLst/>
              <a:rect l="l" t="t" r="r" b="b"/>
              <a:pathLst>
                <a:path w="2237320" h="251898">
                  <a:moveTo>
                    <a:pt x="0" y="0"/>
                  </a:moveTo>
                  <a:lnTo>
                    <a:pt x="2237320" y="0"/>
                  </a:lnTo>
                  <a:lnTo>
                    <a:pt x="2237320" y="251898"/>
                  </a:lnTo>
                  <a:lnTo>
                    <a:pt x="0" y="251898"/>
                  </a:lnTo>
                  <a:close/>
                </a:path>
              </a:pathLst>
            </a:custGeom>
            <a:solidFill>
              <a:srgbClr val="0D323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37320" cy="299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3693" y="764289"/>
            <a:ext cx="7763616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5633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TRATAMENTO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9568" y="5219902"/>
            <a:ext cx="74676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EFF3F4"/>
                </a:solidFill>
                <a:ea typeface="29LT Makina Light"/>
                <a:cs typeface="29LT Makina Light"/>
              </a:rPr>
              <a:t>MARÍLIA  MELO </a:t>
            </a:r>
          </a:p>
          <a:p>
            <a:pPr algn="just">
              <a:lnSpc>
                <a:spcPts val="40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EFF3F4"/>
                </a:solidFill>
                <a:ea typeface="29LT Makina Light"/>
                <a:cs typeface="29LT Makina Light"/>
              </a:rPr>
              <a:t>Secretária</a:t>
            </a:r>
            <a:r>
              <a:rPr lang="en-US" sz="3000" dirty="0">
                <a:solidFill>
                  <a:srgbClr val="EFF3F4"/>
                </a:solidFill>
                <a:ea typeface="29LT Makina Light"/>
                <a:cs typeface="29LT Makina Light"/>
              </a:rPr>
              <a:t> de Estado de </a:t>
            </a:r>
            <a:r>
              <a:rPr lang="en-US" sz="3000" dirty="0" err="1">
                <a:solidFill>
                  <a:srgbClr val="EFF3F4"/>
                </a:solidFill>
                <a:ea typeface="29LT Makina Light"/>
                <a:cs typeface="29LT Makina Light"/>
              </a:rPr>
              <a:t>Meio</a:t>
            </a:r>
            <a:r>
              <a:rPr lang="en-US" sz="3000" dirty="0">
                <a:solidFill>
                  <a:srgbClr val="EFF3F4"/>
                </a:solidFill>
                <a:ea typeface="29LT Makina Light"/>
                <a:cs typeface="29LT Makina Light"/>
              </a:rPr>
              <a:t> </a:t>
            </a:r>
            <a:r>
              <a:rPr lang="en-US" sz="3000" dirty="0" err="1">
                <a:solidFill>
                  <a:srgbClr val="EFF3F4"/>
                </a:solidFill>
                <a:ea typeface="29LT Makina Light"/>
                <a:cs typeface="29LT Makina Light"/>
              </a:rPr>
              <a:t>Ambiente</a:t>
            </a:r>
            <a:r>
              <a:rPr lang="en-US" sz="3000" dirty="0">
                <a:solidFill>
                  <a:srgbClr val="EFF3F4"/>
                </a:solidFill>
                <a:ea typeface="29LT Makina Light"/>
                <a:cs typeface="29LT Makina Light"/>
              </a:rPr>
              <a:t> e </a:t>
            </a:r>
            <a:r>
              <a:rPr lang="en-US" sz="3000" dirty="0" err="1">
                <a:solidFill>
                  <a:srgbClr val="EFF3F4"/>
                </a:solidFill>
                <a:ea typeface="29LT Makina Light"/>
                <a:cs typeface="29LT Makina Light"/>
              </a:rPr>
              <a:t>Desenvolvimento</a:t>
            </a:r>
            <a:r>
              <a:rPr lang="en-US" sz="3000" dirty="0">
                <a:solidFill>
                  <a:srgbClr val="EFF3F4"/>
                </a:solidFill>
                <a:ea typeface="29LT Makina Light"/>
                <a:cs typeface="29LT Makina Light"/>
              </a:rPr>
              <a:t> </a:t>
            </a:r>
            <a:r>
              <a:rPr lang="en-US" sz="3000" dirty="0" err="1">
                <a:solidFill>
                  <a:srgbClr val="EFF3F4"/>
                </a:solidFill>
                <a:ea typeface="29LT Makina Light"/>
                <a:cs typeface="29LT Makina Light"/>
              </a:rPr>
              <a:t>Sustentável</a:t>
            </a:r>
            <a:r>
              <a:rPr lang="en-US" sz="3000" dirty="0">
                <a:solidFill>
                  <a:srgbClr val="EFF3F4"/>
                </a:solidFill>
                <a:ea typeface="29LT Makina Light"/>
                <a:cs typeface="29LT Makina Light"/>
              </a:rPr>
              <a:t> </a:t>
            </a:r>
            <a:r>
              <a:rPr lang="la-001" sz="3000" dirty="0">
                <a:solidFill>
                  <a:srgbClr val="EFF3F4"/>
                </a:solidFill>
                <a:ea typeface="29LT Makina Light"/>
                <a:cs typeface="29LT Makina Light"/>
              </a:rPr>
              <a:t>–</a:t>
            </a:r>
            <a:r>
              <a:rPr lang="en-US" sz="3000" dirty="0">
                <a:solidFill>
                  <a:srgbClr val="EFF3F4"/>
                </a:solidFill>
                <a:ea typeface="29LT Makina Light"/>
                <a:cs typeface="29LT Makina Light"/>
              </a:rPr>
              <a:t> SEMAD</a:t>
            </a:r>
          </a:p>
          <a:p>
            <a:pPr algn="just">
              <a:lnSpc>
                <a:spcPts val="4000"/>
              </a:lnSpc>
              <a:spcBef>
                <a:spcPct val="0"/>
              </a:spcBef>
            </a:pPr>
            <a:endParaRPr lang="en-US" sz="3000" dirty="0">
              <a:solidFill>
                <a:srgbClr val="EFF3F4"/>
              </a:solidFill>
              <a:ea typeface="29LT Makina Light"/>
              <a:cs typeface="29LT Makina Light"/>
            </a:endParaRPr>
          </a:p>
          <a:p>
            <a:pPr algn="just">
              <a:lnSpc>
                <a:spcPts val="40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EFF3F4"/>
                </a:solidFill>
                <a:ea typeface="29LT Makina Light"/>
                <a:cs typeface="29LT Makina Light"/>
              </a:rPr>
              <a:t>ANDERSON DINIZ</a:t>
            </a:r>
          </a:p>
          <a:p>
            <a:pPr algn="just">
              <a:lnSpc>
                <a:spcPts val="4000"/>
              </a:lnSpc>
              <a:spcBef>
                <a:spcPct val="0"/>
              </a:spcBef>
            </a:pPr>
            <a:r>
              <a:rPr lang="pt-BR" sz="3000" dirty="0">
                <a:solidFill>
                  <a:srgbClr val="EFF3F4"/>
                </a:solidFill>
                <a:ea typeface="29LT Makina Light"/>
                <a:cs typeface="29LT Makina Light"/>
              </a:rPr>
              <a:t>Subsecretário de Saneamento </a:t>
            </a:r>
            <a:r>
              <a:rPr lang="la-001" sz="3000" dirty="0">
                <a:solidFill>
                  <a:srgbClr val="EFF3F4"/>
                </a:solidFill>
                <a:ea typeface="29LT Makina Light"/>
                <a:cs typeface="29LT Makina Light"/>
              </a:rPr>
              <a:t>–</a:t>
            </a:r>
            <a:r>
              <a:rPr lang="pt-BR" sz="3000" dirty="0">
                <a:solidFill>
                  <a:srgbClr val="EFF3F4"/>
                </a:solidFill>
                <a:ea typeface="29LT Makina Light"/>
                <a:cs typeface="29LT Makina Light"/>
              </a:rPr>
              <a:t> SUSAN </a:t>
            </a:r>
          </a:p>
          <a:p>
            <a:pPr algn="just">
              <a:lnSpc>
                <a:spcPts val="4000"/>
              </a:lnSpc>
              <a:spcBef>
                <a:spcPct val="0"/>
              </a:spcBef>
            </a:pPr>
            <a:endParaRPr lang="pt-BR" sz="3000" dirty="0">
              <a:solidFill>
                <a:srgbClr val="EFF3F4"/>
              </a:solidFill>
              <a:ea typeface="29LT Makina Light"/>
              <a:cs typeface="29LT Makina Light"/>
            </a:endParaRPr>
          </a:p>
          <a:p>
            <a:pPr algn="just">
              <a:lnSpc>
                <a:spcPts val="40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EFF3F4"/>
                </a:solidFill>
                <a:ea typeface="29LT Makina Light"/>
                <a:cs typeface="29LT Makina Light"/>
              </a:rPr>
              <a:t>ALICE LIBÂNIA </a:t>
            </a:r>
          </a:p>
          <a:p>
            <a:pPr algn="just">
              <a:lnSpc>
                <a:spcPts val="4000"/>
              </a:lnSpc>
              <a:spcBef>
                <a:spcPct val="0"/>
              </a:spcBef>
            </a:pPr>
            <a:r>
              <a:rPr lang="pt-BR" sz="3000" dirty="0">
                <a:solidFill>
                  <a:srgbClr val="EFF3F4"/>
                </a:solidFill>
                <a:ea typeface="29LT Makina Light"/>
                <a:cs typeface="29LT Makina Light"/>
              </a:rPr>
              <a:t>Superintendente de Resíduos - SURES</a:t>
            </a:r>
            <a:endParaRPr lang="en-US" sz="3000" dirty="0">
              <a:solidFill>
                <a:srgbClr val="EFF3F4"/>
              </a:solidFill>
              <a:ea typeface="29LT Makina Light"/>
              <a:cs typeface="29LT Makina Light"/>
              <a:sym typeface="29LT Makina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27323" y="2650055"/>
            <a:ext cx="5562601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  <a:spcBef>
                <a:spcPct val="0"/>
              </a:spcBef>
            </a:pPr>
            <a:r>
              <a:rPr lang="en-US" sz="3180" dirty="0" err="1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Resíduos</a:t>
            </a:r>
            <a:r>
              <a:rPr lang="en-US" sz="3180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80" dirty="0" err="1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Serviços</a:t>
            </a:r>
            <a:r>
              <a:rPr lang="en-US" sz="3180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80" dirty="0" err="1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Saúde</a:t>
            </a:r>
            <a:endParaRPr lang="en-US" sz="3180" dirty="0">
              <a:solidFill>
                <a:srgbClr val="EFF3F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Freeform 9"/>
          <p:cNvSpPr/>
          <p:nvPr/>
        </p:nvSpPr>
        <p:spPr>
          <a:xfrm>
            <a:off x="14572423" y="0"/>
            <a:ext cx="3064253" cy="766915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0"/>
          <p:cNvSpPr/>
          <p:nvPr/>
        </p:nvSpPr>
        <p:spPr>
          <a:xfrm>
            <a:off x="12192000" y="-41465"/>
            <a:ext cx="1981016" cy="805754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/>
          <p:cNvGrpSpPr/>
          <p:nvPr/>
        </p:nvGrpSpPr>
        <p:grpSpPr>
          <a:xfrm>
            <a:off x="423898" y="2515308"/>
            <a:ext cx="7772399" cy="7531317"/>
            <a:chOff x="0" y="-661119"/>
            <a:chExt cx="2991469" cy="1624438"/>
          </a:xfrm>
        </p:grpSpPr>
        <p:sp>
          <p:nvSpPr>
            <p:cNvPr id="20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387027" y="2950497"/>
            <a:ext cx="3176862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5000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5000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A3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4" y="6971741"/>
            <a:ext cx="2764252" cy="195023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65964" y="1653534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A </a:t>
            </a:r>
          </a:p>
        </p:txBody>
      </p:sp>
      <p:sp>
        <p:nvSpPr>
          <p:cNvPr id="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201798" y="2401549"/>
            <a:ext cx="6612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SEPULTAMENTO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CREMAÇÃO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INCINERAÇÃO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337136" y="4925602"/>
            <a:ext cx="661211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i="1" dirty="0">
                <a:solidFill>
                  <a:schemeClr val="bg2"/>
                </a:solidFill>
              </a:rPr>
              <a:t>Quando não requisitado pelo paciente, não tenham valor científico ou legal.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5843" y="6132605"/>
            <a:ext cx="3456064" cy="379515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994" y="2084421"/>
            <a:ext cx="4938913" cy="3675471"/>
          </a:xfrm>
          <a:prstGeom prst="rect">
            <a:avLst/>
          </a:prstGeom>
        </p:spPr>
      </p:pic>
      <p:grpSp>
        <p:nvGrpSpPr>
          <p:cNvPr id="24" name="Group 2"/>
          <p:cNvGrpSpPr/>
          <p:nvPr/>
        </p:nvGrpSpPr>
        <p:grpSpPr>
          <a:xfrm>
            <a:off x="3813218" y="318287"/>
            <a:ext cx="14246181" cy="1335247"/>
            <a:chOff x="0" y="0"/>
            <a:chExt cx="2991469" cy="351670"/>
          </a:xfrm>
        </p:grpSpPr>
        <p:sp>
          <p:nvSpPr>
            <p:cNvPr id="25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5"/>
          <p:cNvSpPr txBox="1"/>
          <p:nvPr/>
        </p:nvSpPr>
        <p:spPr>
          <a:xfrm>
            <a:off x="2362200" y="564372"/>
            <a:ext cx="15697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45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DESTINAÇÃO DOS RSS</a:t>
            </a:r>
          </a:p>
        </p:txBody>
      </p:sp>
      <p:sp>
        <p:nvSpPr>
          <p:cNvPr id="28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1" name="Freeform 9"/>
          <p:cNvSpPr/>
          <p:nvPr/>
        </p:nvSpPr>
        <p:spPr>
          <a:xfrm>
            <a:off x="1616245" y="-38100"/>
            <a:ext cx="2085024" cy="566999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Freeform 10"/>
          <p:cNvSpPr/>
          <p:nvPr/>
        </p:nvSpPr>
        <p:spPr>
          <a:xfrm>
            <a:off x="2458" y="-10616"/>
            <a:ext cx="1441005" cy="619622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40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/>
          <p:cNvGrpSpPr/>
          <p:nvPr/>
        </p:nvGrpSpPr>
        <p:grpSpPr>
          <a:xfrm>
            <a:off x="423898" y="2515308"/>
            <a:ext cx="7772399" cy="7531317"/>
            <a:chOff x="0" y="-661119"/>
            <a:chExt cx="2991469" cy="1624438"/>
          </a:xfrm>
        </p:grpSpPr>
        <p:sp>
          <p:nvSpPr>
            <p:cNvPr id="20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387027" y="2950497"/>
            <a:ext cx="317686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5000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A5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4" y="6971741"/>
            <a:ext cx="2764252" cy="195023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65964" y="1653534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A </a:t>
            </a:r>
          </a:p>
        </p:txBody>
      </p:sp>
      <p:sp>
        <p:nvSpPr>
          <p:cNvPr id="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465036" y="2986787"/>
            <a:ext cx="6612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INCINERAÇÃO OBRIGATÓRIA!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0364" y="2401549"/>
            <a:ext cx="6437999" cy="4791070"/>
          </a:xfrm>
          <a:prstGeom prst="rect">
            <a:avLst/>
          </a:prstGeom>
        </p:spPr>
      </p:pic>
      <p:grpSp>
        <p:nvGrpSpPr>
          <p:cNvPr id="15" name="Group 2"/>
          <p:cNvGrpSpPr/>
          <p:nvPr/>
        </p:nvGrpSpPr>
        <p:grpSpPr>
          <a:xfrm>
            <a:off x="3813218" y="318287"/>
            <a:ext cx="14246181" cy="1335247"/>
            <a:chOff x="0" y="0"/>
            <a:chExt cx="2991469" cy="351670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5"/>
          <p:cNvSpPr txBox="1"/>
          <p:nvPr/>
        </p:nvSpPr>
        <p:spPr>
          <a:xfrm>
            <a:off x="2362200" y="564372"/>
            <a:ext cx="15697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45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DESTINAÇÃO DOS RSS</a:t>
            </a:r>
          </a:p>
        </p:txBody>
      </p:sp>
      <p:sp>
        <p:nvSpPr>
          <p:cNvPr id="22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4" name="Freeform 9"/>
          <p:cNvSpPr/>
          <p:nvPr/>
        </p:nvSpPr>
        <p:spPr>
          <a:xfrm>
            <a:off x="1616245" y="-38100"/>
            <a:ext cx="2085024" cy="566999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10"/>
          <p:cNvSpPr/>
          <p:nvPr/>
        </p:nvSpPr>
        <p:spPr>
          <a:xfrm>
            <a:off x="2458" y="-10616"/>
            <a:ext cx="1441005" cy="619622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0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/>
          <p:cNvGrpSpPr/>
          <p:nvPr/>
        </p:nvGrpSpPr>
        <p:grpSpPr>
          <a:xfrm>
            <a:off x="423898" y="2515308"/>
            <a:ext cx="7772399" cy="7531317"/>
            <a:chOff x="0" y="-661119"/>
            <a:chExt cx="2991469" cy="1624438"/>
          </a:xfrm>
        </p:grpSpPr>
        <p:sp>
          <p:nvSpPr>
            <p:cNvPr id="20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460375" y="2248206"/>
            <a:ext cx="3176862" cy="1672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500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5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RESÍDUOS QUÍMICOS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665964" y="1653534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B </a:t>
            </a:r>
          </a:p>
        </p:txBody>
      </p:sp>
      <p:sp>
        <p:nvSpPr>
          <p:cNvPr id="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418982" y="4150670"/>
            <a:ext cx="3176862" cy="1107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800" dirty="0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Avaliar periculosidade</a:t>
            </a:r>
          </a:p>
        </p:txBody>
      </p:sp>
      <p:sp>
        <p:nvSpPr>
          <p:cNvPr id="7" name="Retângulo 6"/>
          <p:cNvSpPr/>
          <p:nvPr/>
        </p:nvSpPr>
        <p:spPr>
          <a:xfrm>
            <a:off x="508245" y="5999074"/>
            <a:ext cx="3087599" cy="3772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800" dirty="0" err="1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inflamabilidade</a:t>
            </a:r>
            <a:r>
              <a:rPr lang="pt-BR" sz="2800" dirty="0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, </a:t>
            </a:r>
            <a:r>
              <a:rPr lang="pt-BR" sz="2800" dirty="0" err="1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corrosividade</a:t>
            </a:r>
            <a:r>
              <a:rPr lang="pt-BR" sz="2800" dirty="0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, reatividade, toxicidade, </a:t>
            </a:r>
            <a:r>
              <a:rPr lang="pt-BR" sz="2800" dirty="0" err="1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mutagenicidade</a:t>
            </a:r>
            <a:r>
              <a:rPr lang="pt-BR" sz="2800" dirty="0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, </a:t>
            </a:r>
            <a:r>
              <a:rPr lang="pt-BR" sz="2800" dirty="0" err="1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carcinogenicidade</a:t>
            </a:r>
            <a:r>
              <a:rPr lang="pt-BR" sz="2800" dirty="0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, </a:t>
            </a:r>
            <a:r>
              <a:rPr lang="pt-BR" sz="2800" dirty="0" err="1">
                <a:solidFill>
                  <a:srgbClr val="EFF3F4"/>
                </a:solidFill>
                <a:latin typeface="+mj-lt"/>
                <a:ea typeface="League Spartan"/>
                <a:cs typeface="League Spartan"/>
              </a:rPr>
              <a:t>teratogenicidade</a:t>
            </a:r>
            <a:endParaRPr lang="pt-BR" sz="2800" dirty="0">
              <a:solidFill>
                <a:srgbClr val="EFF3F4"/>
              </a:solidFill>
              <a:latin typeface="+mj-lt"/>
              <a:ea typeface="League Spartan"/>
              <a:cs typeface="League Spartan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114800" y="2986787"/>
            <a:ext cx="69623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RECUPERAÇÃO/RECICLAGEM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NEUTRALIZAÇÃO+PÓS TRATAMENTO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INCINERAÇÃO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ATERRO RESIDUOS PERIGOSOS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2"/>
                </a:solidFill>
              </a:rPr>
              <a:t>ETC...</a:t>
            </a:r>
          </a:p>
        </p:txBody>
      </p:sp>
      <p:grpSp>
        <p:nvGrpSpPr>
          <p:cNvPr id="26" name="Group 2"/>
          <p:cNvGrpSpPr/>
          <p:nvPr/>
        </p:nvGrpSpPr>
        <p:grpSpPr>
          <a:xfrm>
            <a:off x="3813218" y="318287"/>
            <a:ext cx="14246181" cy="1335247"/>
            <a:chOff x="0" y="0"/>
            <a:chExt cx="2991469" cy="351670"/>
          </a:xfrm>
        </p:grpSpPr>
        <p:sp>
          <p:nvSpPr>
            <p:cNvPr id="27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5"/>
          <p:cNvSpPr txBox="1"/>
          <p:nvPr/>
        </p:nvSpPr>
        <p:spPr>
          <a:xfrm>
            <a:off x="2362200" y="564372"/>
            <a:ext cx="15697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45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DESTINAÇÃO DOS RSS</a:t>
            </a:r>
          </a:p>
        </p:txBody>
      </p:sp>
      <p:sp>
        <p:nvSpPr>
          <p:cNvPr id="32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" name="Freeform 9"/>
          <p:cNvSpPr/>
          <p:nvPr/>
        </p:nvSpPr>
        <p:spPr>
          <a:xfrm>
            <a:off x="1616245" y="-38100"/>
            <a:ext cx="2085024" cy="566999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4" name="Freeform 10"/>
          <p:cNvSpPr/>
          <p:nvPr/>
        </p:nvSpPr>
        <p:spPr>
          <a:xfrm>
            <a:off x="2458" y="-10616"/>
            <a:ext cx="1441005" cy="619622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82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Qué es la economía circu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" y="96211"/>
            <a:ext cx="18276078" cy="1028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reeform 10"/>
          <p:cNvSpPr/>
          <p:nvPr/>
        </p:nvSpPr>
        <p:spPr>
          <a:xfrm>
            <a:off x="16154399" y="96211"/>
            <a:ext cx="2044165" cy="914357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" name="Group 2"/>
          <p:cNvGrpSpPr/>
          <p:nvPr/>
        </p:nvGrpSpPr>
        <p:grpSpPr>
          <a:xfrm>
            <a:off x="40687" y="422195"/>
            <a:ext cx="15697200" cy="1335247"/>
            <a:chOff x="0" y="0"/>
            <a:chExt cx="2991469" cy="351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77509" y="615373"/>
            <a:ext cx="15697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5633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DESTINAÇÃO DOS RSS</a:t>
            </a:r>
          </a:p>
        </p:txBody>
      </p:sp>
      <p:grpSp>
        <p:nvGrpSpPr>
          <p:cNvPr id="19" name="Group 2"/>
          <p:cNvGrpSpPr/>
          <p:nvPr/>
        </p:nvGrpSpPr>
        <p:grpSpPr>
          <a:xfrm>
            <a:off x="155575" y="6866012"/>
            <a:ext cx="7772399" cy="3122188"/>
            <a:chOff x="0" y="-476161"/>
            <a:chExt cx="2991469" cy="1439480"/>
          </a:xfrm>
        </p:grpSpPr>
        <p:sp>
          <p:nvSpPr>
            <p:cNvPr id="20" name="Freeform 3"/>
            <p:cNvSpPr/>
            <p:nvPr/>
          </p:nvSpPr>
          <p:spPr>
            <a:xfrm>
              <a:off x="0" y="-476161"/>
              <a:ext cx="1304494" cy="143948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247056" y="5965349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D </a:t>
            </a:r>
          </a:p>
        </p:txBody>
      </p:sp>
      <p:sp>
        <p:nvSpPr>
          <p:cNvPr id="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215101" y="7309519"/>
            <a:ext cx="3176862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0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RESÍDUOS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000" b="1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0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Equiparáveis aos domiciliares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000" b="1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000" b="1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000" b="1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</p:txBody>
      </p:sp>
      <p:sp>
        <p:nvSpPr>
          <p:cNvPr id="28" name="Freeform 9"/>
          <p:cNvSpPr/>
          <p:nvPr/>
        </p:nvSpPr>
        <p:spPr>
          <a:xfrm>
            <a:off x="16154400" y="1213289"/>
            <a:ext cx="2044165" cy="544153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948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738822" cy="10287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767522" y="5014787"/>
            <a:ext cx="1357765" cy="1039308"/>
          </a:xfrm>
          <a:custGeom>
            <a:avLst/>
            <a:gdLst/>
            <a:ahLst/>
            <a:cxnLst/>
            <a:rect l="l" t="t" r="r" b="b"/>
            <a:pathLst>
              <a:path w="1357765" h="1039308">
                <a:moveTo>
                  <a:pt x="0" y="0"/>
                </a:moveTo>
                <a:lnTo>
                  <a:pt x="1357765" y="0"/>
                </a:lnTo>
                <a:lnTo>
                  <a:pt x="1357765" y="1039307"/>
                </a:lnTo>
                <a:lnTo>
                  <a:pt x="0" y="1039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7872437" y="3316770"/>
            <a:ext cx="974764" cy="915060"/>
          </a:xfrm>
          <a:custGeom>
            <a:avLst/>
            <a:gdLst/>
            <a:ahLst/>
            <a:cxnLst/>
            <a:rect l="l" t="t" r="r" b="b"/>
            <a:pathLst>
              <a:path w="974764" h="915060">
                <a:moveTo>
                  <a:pt x="0" y="0"/>
                </a:moveTo>
                <a:lnTo>
                  <a:pt x="974764" y="0"/>
                </a:lnTo>
                <a:lnTo>
                  <a:pt x="974764" y="915060"/>
                </a:lnTo>
                <a:lnTo>
                  <a:pt x="0" y="915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7767522" y="1372447"/>
            <a:ext cx="935218" cy="1103503"/>
          </a:xfrm>
          <a:custGeom>
            <a:avLst/>
            <a:gdLst/>
            <a:ahLst/>
            <a:cxnLst/>
            <a:rect l="l" t="t" r="r" b="b"/>
            <a:pathLst>
              <a:path w="935218" h="1103503">
                <a:moveTo>
                  <a:pt x="0" y="0"/>
                </a:moveTo>
                <a:lnTo>
                  <a:pt x="935219" y="0"/>
                </a:lnTo>
                <a:lnTo>
                  <a:pt x="935219" y="1103503"/>
                </a:lnTo>
                <a:lnTo>
                  <a:pt x="0" y="11035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TextBox 29"/>
          <p:cNvSpPr txBox="1"/>
          <p:nvPr/>
        </p:nvSpPr>
        <p:spPr>
          <a:xfrm>
            <a:off x="455814" y="2247363"/>
            <a:ext cx="5638800" cy="3658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endParaRPr lang="en-US" sz="6500" dirty="0">
              <a:solidFill>
                <a:srgbClr val="FFFFFF"/>
              </a:solidFill>
              <a:latin typeface="Codec Pro"/>
              <a:ea typeface="Codec Pro"/>
              <a:cs typeface="Codec Pro"/>
              <a:sym typeface="Codec Pro"/>
            </a:endParaRPr>
          </a:p>
          <a:p>
            <a:pPr algn="l">
              <a:lnSpc>
                <a:spcPts val="11000"/>
              </a:lnSpc>
            </a:pPr>
            <a:r>
              <a:rPr lang="en-US" sz="6500" dirty="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</a:rPr>
              <a:t>ABORDAGEM CIRCULAR </a:t>
            </a:r>
            <a:endParaRPr lang="en-US" sz="3500" dirty="0">
              <a:solidFill>
                <a:srgbClr val="FFFFFF"/>
              </a:solidFill>
              <a:latin typeface="Codec Pro"/>
              <a:ea typeface="Codec Pro"/>
              <a:cs typeface="Codec Pro"/>
              <a:sym typeface="Codec Pro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9125287" y="1601032"/>
            <a:ext cx="7026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Repensar processos e produtos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9156663" y="3174135"/>
            <a:ext cx="8091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Priorizar utilização de produtos/serviços desenhados para o pós consumo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9156663" y="5211275"/>
            <a:ext cx="5697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Novas formas de consumo</a:t>
            </a:r>
          </a:p>
        </p:txBody>
      </p:sp>
      <p:sp>
        <p:nvSpPr>
          <p:cNvPr id="10" name="Freeform 9"/>
          <p:cNvSpPr/>
          <p:nvPr/>
        </p:nvSpPr>
        <p:spPr>
          <a:xfrm>
            <a:off x="15392366" y="182907"/>
            <a:ext cx="2878428" cy="802554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0"/>
          <p:cNvSpPr/>
          <p:nvPr/>
        </p:nvSpPr>
        <p:spPr>
          <a:xfrm>
            <a:off x="13310433" y="68176"/>
            <a:ext cx="1989344" cy="8770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4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r="84515" b="88049"/>
          <a:stretch/>
        </p:blipFill>
        <p:spPr>
          <a:xfrm>
            <a:off x="0" y="419100"/>
            <a:ext cx="2971799" cy="1143000"/>
          </a:xfrm>
          <a:prstGeom prst="rect">
            <a:avLst/>
          </a:prstGeom>
        </p:spPr>
      </p:pic>
      <p:sp>
        <p:nvSpPr>
          <p:cNvPr id="3" name="Retângulo Arredondado 2"/>
          <p:cNvSpPr/>
          <p:nvPr/>
        </p:nvSpPr>
        <p:spPr>
          <a:xfrm>
            <a:off x="3581400" y="419100"/>
            <a:ext cx="6934200" cy="112456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dirty="0"/>
              <a:t>https://www.hospitaissaudaveis.org/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80102" t="75979" b="3765"/>
          <a:stretch/>
        </p:blipFill>
        <p:spPr>
          <a:xfrm>
            <a:off x="12543378" y="7823208"/>
            <a:ext cx="4250428" cy="215604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12705" t="75367" r="83276" b="15860"/>
          <a:stretch/>
        </p:blipFill>
        <p:spPr>
          <a:xfrm>
            <a:off x="7620472" y="6348284"/>
            <a:ext cx="840657" cy="91440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72999" t="37785" r="21901" b="53784"/>
          <a:stretch/>
        </p:blipFill>
        <p:spPr>
          <a:xfrm>
            <a:off x="13448821" y="2082630"/>
            <a:ext cx="1066799" cy="87875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49327" t="73736" r="30999" b="5062"/>
          <a:stretch/>
        </p:blipFill>
        <p:spPr>
          <a:xfrm>
            <a:off x="5979925" y="3069675"/>
            <a:ext cx="4114800" cy="22098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42397" t="36358" r="52867" b="52850"/>
          <a:stretch/>
        </p:blipFill>
        <p:spPr>
          <a:xfrm>
            <a:off x="989371" y="6546474"/>
            <a:ext cx="874005" cy="9924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17747" t="37301" r="59971" b="34917"/>
          <a:stretch/>
        </p:blipFill>
        <p:spPr>
          <a:xfrm>
            <a:off x="124652" y="3180462"/>
            <a:ext cx="3456748" cy="214773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12705" t="37301" r="83822" b="50595"/>
          <a:stretch/>
        </p:blipFill>
        <p:spPr>
          <a:xfrm>
            <a:off x="1200148" y="2020564"/>
            <a:ext cx="571501" cy="99244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48955" t="36358" r="30644" b="36591"/>
          <a:stretch/>
        </p:blipFill>
        <p:spPr>
          <a:xfrm>
            <a:off x="152400" y="7706372"/>
            <a:ext cx="3429000" cy="22655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/>
          <a:srcRect l="43325" t="73736" r="53227" b="15778"/>
          <a:stretch/>
        </p:blipFill>
        <p:spPr>
          <a:xfrm>
            <a:off x="7696200" y="1865842"/>
            <a:ext cx="654862" cy="99244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l="79921" t="37785" b="38088"/>
          <a:stretch/>
        </p:blipFill>
        <p:spPr>
          <a:xfrm>
            <a:off x="12493250" y="3275393"/>
            <a:ext cx="3532018" cy="211486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18779" t="77483" r="61781" b="1"/>
          <a:stretch/>
        </p:blipFill>
        <p:spPr>
          <a:xfrm>
            <a:off x="6009422" y="7713665"/>
            <a:ext cx="3925326" cy="22655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2"/>
          <a:srcRect l="73182" t="75979" r="22297" b="14317"/>
          <a:stretch/>
        </p:blipFill>
        <p:spPr>
          <a:xfrm>
            <a:off x="14404283" y="6584571"/>
            <a:ext cx="818667" cy="875654"/>
          </a:xfrm>
          <a:prstGeom prst="rect">
            <a:avLst/>
          </a:prstGeom>
        </p:spPr>
      </p:pic>
      <p:sp>
        <p:nvSpPr>
          <p:cNvPr id="17" name="Freeform 9"/>
          <p:cNvSpPr/>
          <p:nvPr/>
        </p:nvSpPr>
        <p:spPr>
          <a:xfrm>
            <a:off x="14893861" y="1"/>
            <a:ext cx="3394139" cy="84841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0"/>
          <p:cNvSpPr/>
          <p:nvPr/>
        </p:nvSpPr>
        <p:spPr>
          <a:xfrm>
            <a:off x="12275939" y="-38838"/>
            <a:ext cx="2345763" cy="927159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070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7315200" cy="10287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2"/>
          <p:cNvSpPr txBox="1"/>
          <p:nvPr/>
        </p:nvSpPr>
        <p:spPr>
          <a:xfrm>
            <a:off x="1028700" y="-1204526"/>
            <a:ext cx="17262375" cy="14609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684"/>
              </a:lnSpc>
              <a:spcBef>
                <a:spcPct val="0"/>
              </a:spcBef>
            </a:pPr>
            <a:r>
              <a:rPr lang="en-US" sz="85489" dirty="0">
                <a:solidFill>
                  <a:srgbClr val="8EB2BB">
                    <a:alpha val="9804"/>
                  </a:srgb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200" y="2552700"/>
            <a:ext cx="5334000" cy="666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000"/>
              </a:lnSpc>
              <a:spcBef>
                <a:spcPct val="0"/>
              </a:spcBef>
            </a:pPr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REDUÇÃO CARGA MICROBIANA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r="57353"/>
          <a:stretch/>
        </p:blipFill>
        <p:spPr>
          <a:xfrm>
            <a:off x="7886700" y="149377"/>
            <a:ext cx="3586416" cy="558479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-1" r="58484" b="9495"/>
          <a:stretch/>
        </p:blipFill>
        <p:spPr>
          <a:xfrm>
            <a:off x="7886700" y="5832381"/>
            <a:ext cx="3695700" cy="396625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73951"/>
          <a:stretch/>
        </p:blipFill>
        <p:spPr>
          <a:xfrm>
            <a:off x="11734800" y="154400"/>
            <a:ext cx="2211755" cy="5638745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962900" y="160438"/>
            <a:ext cx="15621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000" b="1" dirty="0"/>
              <a:t>Tecnologia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74687"/>
          <a:stretch/>
        </p:blipFill>
        <p:spPr>
          <a:xfrm>
            <a:off x="11848865" y="5775581"/>
            <a:ext cx="2097690" cy="4079849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7874410" y="3390900"/>
            <a:ext cx="1562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Pirólise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992397" y="6903405"/>
            <a:ext cx="15621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(Tratamento ácido ou alcalino )</a:t>
            </a:r>
          </a:p>
        </p:txBody>
      </p:sp>
      <p:sp>
        <p:nvSpPr>
          <p:cNvPr id="16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 rot="16200000">
            <a:off x="-4394078" y="4495653"/>
            <a:ext cx="10233440" cy="1349259"/>
            <a:chOff x="0" y="1042"/>
            <a:chExt cx="8485839" cy="8995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2" name="Retângulo de cantos arredondados 51"/>
            <p:cNvSpPr/>
            <p:nvPr/>
          </p:nvSpPr>
          <p:spPr>
            <a:xfrm>
              <a:off x="0" y="1042"/>
              <a:ext cx="8485839" cy="89950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43910" y="44952"/>
              <a:ext cx="8398019" cy="8116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48590" tIns="74295" rIns="148590" bIns="74295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Tratamento térmico de resíduos </a:t>
              </a:r>
              <a:endParaRPr lang="pt-BR" sz="39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2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0" name="Grupo 3"/>
          <p:cNvGrpSpPr/>
          <p:nvPr/>
        </p:nvGrpSpPr>
        <p:grpSpPr>
          <a:xfrm>
            <a:off x="1954454" y="874015"/>
            <a:ext cx="12108692" cy="1349259"/>
            <a:chOff x="0" y="1042"/>
            <a:chExt cx="8485839" cy="8995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Retângulo de cantos arredondados 4"/>
            <p:cNvSpPr/>
            <p:nvPr/>
          </p:nvSpPr>
          <p:spPr>
            <a:xfrm>
              <a:off x="0" y="1042"/>
              <a:ext cx="8485839" cy="89950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43910" y="44952"/>
              <a:ext cx="8216675" cy="8116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48590" tIns="74295" rIns="148590" bIns="74295" spcCol="1270" anchor="ctr"/>
            <a:lstStyle/>
            <a:p>
              <a:pPr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900" b="1" i="1" dirty="0" err="1">
                  <a:latin typeface="Calibri" pitchFamily="34" charset="0"/>
                  <a:cs typeface="Calibri" pitchFamily="34" charset="0"/>
                </a:rPr>
                <a:t>Autoclavagem</a:t>
              </a: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 – </a:t>
              </a:r>
              <a:r>
                <a:rPr lang="pt-BR" sz="3000" b="1" i="1" dirty="0">
                  <a:latin typeface="Calibri" pitchFamily="34" charset="0"/>
                  <a:cs typeface="Calibri" pitchFamily="34" charset="0"/>
                </a:rPr>
                <a:t>121 a 134 °C : </a:t>
              </a:r>
              <a:r>
                <a:rPr lang="pt-BR" sz="3000" dirty="0">
                  <a:latin typeface="Calibri" pitchFamily="34" charset="0"/>
                  <a:cs typeface="Calibri" pitchFamily="34" charset="0"/>
                </a:rPr>
                <a:t>temperatura, umidade e pressão</a:t>
              </a: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 </a:t>
              </a:r>
              <a:endParaRPr lang="pt-BR" sz="39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" name="Grupo 3"/>
          <p:cNvGrpSpPr/>
          <p:nvPr/>
        </p:nvGrpSpPr>
        <p:grpSpPr>
          <a:xfrm>
            <a:off x="1954454" y="2985945"/>
            <a:ext cx="12108693" cy="1525595"/>
            <a:chOff x="0" y="1042"/>
            <a:chExt cx="8485839" cy="8995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Retângulo de cantos arredondados 54"/>
            <p:cNvSpPr/>
            <p:nvPr/>
          </p:nvSpPr>
          <p:spPr>
            <a:xfrm>
              <a:off x="0" y="1042"/>
              <a:ext cx="8485839" cy="89950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43910" y="44952"/>
              <a:ext cx="8441929" cy="8116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48590" tIns="74295" rIns="148590" bIns="74295" spcCol="1270" anchor="ctr"/>
            <a:lstStyle/>
            <a:p>
              <a:pPr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Pirólise - </a:t>
              </a:r>
              <a:r>
                <a:rPr lang="pt-BR" sz="3000" b="1" i="1" dirty="0">
                  <a:latin typeface="Calibri" pitchFamily="34" charset="0"/>
                  <a:cs typeface="Calibri" pitchFamily="34" charset="0"/>
                </a:rPr>
                <a:t>350°C a 700°C: </a:t>
              </a:r>
              <a:r>
                <a:rPr lang="pt-BR" sz="2700" dirty="0">
                  <a:latin typeface="Calibri" pitchFamily="34" charset="0"/>
                  <a:cs typeface="Calibri" pitchFamily="34" charset="0"/>
                </a:rPr>
                <a:t>decomposição térmica, em condições </a:t>
              </a:r>
              <a:r>
                <a:rPr lang="pt-BR" sz="2700" dirty="0" err="1">
                  <a:latin typeface="Calibri" pitchFamily="34" charset="0"/>
                  <a:cs typeface="Calibri" pitchFamily="34" charset="0"/>
                </a:rPr>
                <a:t>submestequiométrica</a:t>
              </a:r>
              <a:r>
                <a:rPr lang="pt-BR" sz="2700" dirty="0">
                  <a:latin typeface="Calibri" pitchFamily="34" charset="0"/>
                  <a:cs typeface="Calibri" pitchFamily="34" charset="0"/>
                </a:rPr>
                <a:t> de oxigênio (quase ausência de oxigênio), por fonte externa de calor, que converte a matéria orgânica em diversos subprodutos (</a:t>
              </a:r>
              <a:r>
                <a:rPr lang="pt-BR" sz="2700" dirty="0" err="1">
                  <a:latin typeface="Calibri" pitchFamily="34" charset="0"/>
                  <a:cs typeface="Calibri" pitchFamily="34" charset="0"/>
                </a:rPr>
                <a:t>biochar</a:t>
              </a:r>
              <a:r>
                <a:rPr lang="pt-BR" sz="2700" dirty="0">
                  <a:latin typeface="Calibri" pitchFamily="34" charset="0"/>
                  <a:cs typeface="Calibri" pitchFamily="34" charset="0"/>
                </a:rPr>
                <a:t>, líquido pirolenhoso, </a:t>
              </a:r>
              <a:r>
                <a:rPr lang="pt-BR" sz="2700" dirty="0" err="1">
                  <a:latin typeface="Calibri" pitchFamily="34" charset="0"/>
                  <a:cs typeface="Calibri" pitchFamily="34" charset="0"/>
                </a:rPr>
                <a:t>syngas</a:t>
              </a:r>
              <a:r>
                <a:rPr lang="pt-BR" sz="27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la-001" sz="2700" dirty="0">
                  <a:latin typeface="Calibri" pitchFamily="34" charset="0"/>
                  <a:cs typeface="Calibri" pitchFamily="34" charset="0"/>
                </a:rPr>
                <a:t>–</a:t>
              </a:r>
              <a:r>
                <a:rPr lang="pt-BR" sz="2700" dirty="0">
                  <a:latin typeface="Calibri" pitchFamily="34" charset="0"/>
                  <a:cs typeface="Calibri" pitchFamily="34" charset="0"/>
                </a:rPr>
                <a:t> gás de síntese)</a:t>
              </a:r>
              <a:r>
                <a:rPr lang="pt-BR" sz="3000" dirty="0">
                  <a:latin typeface="Calibri" pitchFamily="34" charset="0"/>
                  <a:cs typeface="Calibri" pitchFamily="34" charset="0"/>
                </a:rPr>
                <a:t>.</a:t>
              </a:r>
              <a:endParaRPr lang="pt-BR" sz="3000" i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8" name="Grupo 3"/>
          <p:cNvGrpSpPr/>
          <p:nvPr/>
        </p:nvGrpSpPr>
        <p:grpSpPr>
          <a:xfrm>
            <a:off x="1929873" y="5270524"/>
            <a:ext cx="12215850" cy="1285884"/>
            <a:chOff x="0" y="1042"/>
            <a:chExt cx="8485839" cy="8995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Retângulo de cantos arredondados 57"/>
            <p:cNvSpPr/>
            <p:nvPr/>
          </p:nvSpPr>
          <p:spPr>
            <a:xfrm>
              <a:off x="0" y="1042"/>
              <a:ext cx="8485839" cy="89950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43909" y="44952"/>
              <a:ext cx="8441929" cy="8116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48590" tIns="74295" rIns="148590" bIns="74295" spcCol="1270" anchor="ctr"/>
            <a:lstStyle/>
            <a:p>
              <a:pPr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Gaseificação </a:t>
              </a:r>
              <a:r>
                <a:rPr lang="pt-BR" sz="3000" b="1" i="1" dirty="0">
                  <a:latin typeface="Calibri" pitchFamily="34" charset="0"/>
                  <a:cs typeface="Calibri" pitchFamily="34" charset="0"/>
                </a:rPr>
                <a:t>– 850 °C: </a:t>
              </a:r>
              <a:r>
                <a:rPr lang="pt-BR" sz="3000" dirty="0">
                  <a:latin typeface="Calibri" pitchFamily="34" charset="0"/>
                  <a:cs typeface="Calibri" pitchFamily="34" charset="0"/>
                </a:rPr>
                <a:t>oxidação parcial do carbono com o vapor para produzir hidrogênio e monóxido de carbono </a:t>
              </a:r>
            </a:p>
          </p:txBody>
        </p:sp>
      </p:grpSp>
      <p:grpSp>
        <p:nvGrpSpPr>
          <p:cNvPr id="31" name="Grupo 3"/>
          <p:cNvGrpSpPr/>
          <p:nvPr/>
        </p:nvGrpSpPr>
        <p:grpSpPr>
          <a:xfrm>
            <a:off x="2037029" y="7268948"/>
            <a:ext cx="12108693" cy="1285884"/>
            <a:chOff x="-184724" y="1939978"/>
            <a:chExt cx="8485839" cy="8995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2" name="Retângulo de cantos arredondados 60"/>
            <p:cNvSpPr/>
            <p:nvPr/>
          </p:nvSpPr>
          <p:spPr>
            <a:xfrm>
              <a:off x="-184724" y="1939978"/>
              <a:ext cx="8485839" cy="89950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eaLnBrk="1" hangingPunct="1">
                <a:defRPr/>
              </a:pPr>
              <a:endParaRPr lang="pt-BR" sz="2700" dirty="0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-11545" y="1939978"/>
              <a:ext cx="8312660" cy="8116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48590" tIns="74295" rIns="148590" bIns="74295" spcCol="1270" anchor="ctr"/>
            <a:lstStyle/>
            <a:p>
              <a:pPr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Incineração </a:t>
              </a:r>
              <a:r>
                <a:rPr lang="pt-BR" sz="3000" b="1" i="1" dirty="0">
                  <a:latin typeface="Calibri" pitchFamily="34" charset="0"/>
                  <a:cs typeface="Calibri" pitchFamily="34" charset="0"/>
                </a:rPr>
                <a:t>&gt; 800 °C: </a:t>
              </a:r>
              <a:r>
                <a:rPr lang="pt-BR" sz="3000" dirty="0">
                  <a:latin typeface="Calibri" pitchFamily="34" charset="0"/>
                  <a:cs typeface="Calibri" pitchFamily="34" charset="0"/>
                </a:rPr>
                <a:t>processo de combustão controlada, com excesso de Oxigênio, reagindo com combustíveis presentes nos resíduos convertendo sua energia química em calor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44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07" y="-1056972"/>
            <a:ext cx="17068800" cy="12454508"/>
          </a:xfrm>
          <a:prstGeom prst="rect">
            <a:avLst/>
          </a:prstGeom>
        </p:spPr>
      </p:pic>
      <p:grpSp>
        <p:nvGrpSpPr>
          <p:cNvPr id="3" name="Grupo 3"/>
          <p:cNvGrpSpPr/>
          <p:nvPr/>
        </p:nvGrpSpPr>
        <p:grpSpPr>
          <a:xfrm>
            <a:off x="6141208" y="8236638"/>
            <a:ext cx="12108692" cy="1349259"/>
            <a:chOff x="0" y="1042"/>
            <a:chExt cx="8485839" cy="8995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etângulo de cantos arredondados 4"/>
            <p:cNvSpPr/>
            <p:nvPr/>
          </p:nvSpPr>
          <p:spPr>
            <a:xfrm>
              <a:off x="0" y="1042"/>
              <a:ext cx="8485839" cy="89950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3910" y="44952"/>
              <a:ext cx="8216675" cy="8116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48590" tIns="74295" rIns="148590" bIns="74295" spcCol="1270" anchor="ctr"/>
            <a:lstStyle/>
            <a:p>
              <a:pPr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900" b="1" i="1" dirty="0" err="1">
                  <a:latin typeface="Calibri" pitchFamily="34" charset="0"/>
                  <a:cs typeface="Calibri" pitchFamily="34" charset="0"/>
                </a:rPr>
                <a:t>Autoclavagem</a:t>
              </a: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 – </a:t>
              </a:r>
              <a:r>
                <a:rPr lang="pt-BR" sz="3000" b="1" i="1" dirty="0">
                  <a:latin typeface="Calibri" pitchFamily="34" charset="0"/>
                  <a:cs typeface="Calibri" pitchFamily="34" charset="0"/>
                </a:rPr>
                <a:t>121 a 134 °C : </a:t>
              </a:r>
              <a:r>
                <a:rPr lang="pt-BR" sz="3000" dirty="0">
                  <a:latin typeface="Calibri" pitchFamily="34" charset="0"/>
                  <a:cs typeface="Calibri" pitchFamily="34" charset="0"/>
                </a:rPr>
                <a:t>temperatura, umidade e pressão</a:t>
              </a: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 </a:t>
              </a:r>
              <a:endParaRPr lang="pt-BR" sz="39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 rot="16200000">
            <a:off x="-4394078" y="4495653"/>
            <a:ext cx="10233440" cy="1349259"/>
            <a:chOff x="0" y="1042"/>
            <a:chExt cx="8485839" cy="89950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2" name="Retângulo de cantos arredondados 51"/>
            <p:cNvSpPr/>
            <p:nvPr/>
          </p:nvSpPr>
          <p:spPr>
            <a:xfrm>
              <a:off x="0" y="1042"/>
              <a:ext cx="8485839" cy="89950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53" name="Retângulo 52"/>
            <p:cNvSpPr/>
            <p:nvPr/>
          </p:nvSpPr>
          <p:spPr>
            <a:xfrm>
              <a:off x="43910" y="44952"/>
              <a:ext cx="8398019" cy="8116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lIns="148590" tIns="74295" rIns="148590" bIns="74295" spcCol="1270" anchor="ctr"/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3900" b="1" i="1" dirty="0">
                  <a:latin typeface="Calibri" pitchFamily="34" charset="0"/>
                  <a:cs typeface="Calibri" pitchFamily="34" charset="0"/>
                </a:rPr>
                <a:t>Tratamento térmico de resíduos </a:t>
              </a:r>
              <a:endParaRPr lang="pt-BR" sz="39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2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251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1553222" y="667699"/>
            <a:ext cx="12799220" cy="85725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lnSpcReduction="10000"/>
          </a:bodyPr>
          <a:lstStyle>
            <a:defPPr rtl="0">
              <a:defRPr lang="pt-br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Incineração</a:t>
            </a:r>
            <a:endParaRPr lang="pt-BR" altLang="pt-BR" sz="5400" dirty="0"/>
          </a:p>
        </p:txBody>
      </p:sp>
      <p:sp>
        <p:nvSpPr>
          <p:cNvPr id="34820" name="Retângulo 3"/>
          <p:cNvSpPr>
            <a:spLocks noChangeArrowheads="1"/>
          </p:cNvSpPr>
          <p:nvPr/>
        </p:nvSpPr>
        <p:spPr bwMode="auto">
          <a:xfrm>
            <a:off x="2771775" y="1140620"/>
            <a:ext cx="13068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pt-BR" altLang="pt-BR" sz="3000"/>
          </a:p>
        </p:txBody>
      </p:sp>
      <p:sp>
        <p:nvSpPr>
          <p:cNvPr id="34822" name="Retângulo 4"/>
          <p:cNvSpPr>
            <a:spLocks noChangeArrowheads="1"/>
          </p:cNvSpPr>
          <p:nvPr/>
        </p:nvSpPr>
        <p:spPr bwMode="auto">
          <a:xfrm>
            <a:off x="10013243" y="2086487"/>
            <a:ext cx="6858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BR" altLang="pt-BR" sz="3600" dirty="0">
                <a:latin typeface="Arial" panose="020B0604020202020204" pitchFamily="34" charset="0"/>
                <a:cs typeface="Times New Roman" panose="02020603050405020304" pitchFamily="18" charset="0"/>
              </a:rPr>
              <a:t>Resolução Nº 316/2002 do Conama:</a:t>
            </a:r>
          </a:p>
          <a:p>
            <a:pPr>
              <a:buFont typeface="Arial" panose="020B0604020202020204" pitchFamily="34" charset="0"/>
              <a:buChar char="•"/>
            </a:pPr>
            <a:endParaRPr lang="pt-BR" altLang="pt-BR" sz="3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 sz="3600" i="1" dirty="0">
                <a:latin typeface="Arial" panose="020B0604020202020204" pitchFamily="34" charset="0"/>
              </a:rPr>
              <a:t>“Tratamento Térmico: para os fins desta regulamentação é todo e qualquer processo cuja operação seja realizada acima da temperatura mínima de 800°C</a:t>
            </a:r>
            <a:r>
              <a:rPr lang="pt-BR" altLang="pt-BR" sz="3600" dirty="0">
                <a:latin typeface="Arial" panose="020B0604020202020204" pitchFamily="34" charset="0"/>
              </a:rPr>
              <a:t>.” </a:t>
            </a:r>
            <a:endParaRPr lang="pt-BR" altLang="pt-BR" sz="3600" dirty="0"/>
          </a:p>
        </p:txBody>
      </p:sp>
      <p:sp>
        <p:nvSpPr>
          <p:cNvPr id="34823" name="Retângulo 5"/>
          <p:cNvSpPr>
            <a:spLocks noChangeArrowheads="1"/>
          </p:cNvSpPr>
          <p:nvPr/>
        </p:nvSpPr>
        <p:spPr bwMode="auto">
          <a:xfrm>
            <a:off x="9981288" y="7643423"/>
            <a:ext cx="77631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pt-BR" altLang="pt-BR" sz="3600" dirty="0">
                <a:latin typeface="Arial" panose="020B0604020202020204" pitchFamily="34" charset="0"/>
              </a:rPr>
              <a:t>Processo de combustão sob condições controladas</a:t>
            </a:r>
            <a:endParaRPr lang="pt-BR" altLang="pt-BR" sz="3600" dirty="0"/>
          </a:p>
        </p:txBody>
      </p:sp>
      <p:sp>
        <p:nvSpPr>
          <p:cNvPr id="11" name="Freeform 9"/>
          <p:cNvSpPr/>
          <p:nvPr/>
        </p:nvSpPr>
        <p:spPr>
          <a:xfrm>
            <a:off x="16016681" y="-7330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0"/>
          <p:cNvSpPr/>
          <p:nvPr/>
        </p:nvSpPr>
        <p:spPr>
          <a:xfrm>
            <a:off x="14063146" y="-38100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486849"/>
            <a:ext cx="10058400" cy="7543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942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o as tecnologias digitais podem colaborar para uma gestão de resíduos  mais eficiente? | green4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261784"/>
            <a:ext cx="21259800" cy="106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-609600" y="4268368"/>
            <a:ext cx="14915784" cy="6005113"/>
            <a:chOff x="0" y="0"/>
            <a:chExt cx="3928437" cy="1581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28437" cy="1581594"/>
            </a:xfrm>
            <a:custGeom>
              <a:avLst/>
              <a:gdLst/>
              <a:ahLst/>
              <a:cxnLst/>
              <a:rect l="l" t="t" r="r" b="b"/>
              <a:pathLst>
                <a:path w="3928437" h="1581594">
                  <a:moveTo>
                    <a:pt x="0" y="0"/>
                  </a:moveTo>
                  <a:lnTo>
                    <a:pt x="3928437" y="0"/>
                  </a:lnTo>
                  <a:lnTo>
                    <a:pt x="3928437" y="1581594"/>
                  </a:lnTo>
                  <a:lnTo>
                    <a:pt x="0" y="1581594"/>
                  </a:lnTo>
                  <a:close/>
                </a:path>
              </a:pathLst>
            </a:custGeom>
            <a:solidFill>
              <a:schemeClr val="tx2">
                <a:lumMod val="50000"/>
                <a:alpha val="94000"/>
              </a:scheme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928437" cy="1629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6841" y="4832524"/>
            <a:ext cx="12782902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6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EFF3F4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ontserrat"/>
                <a:sym typeface="Montserrat"/>
              </a:rPr>
              <a:t>SELEÇÃO DE TECNOLOGIAS:</a:t>
            </a:r>
          </a:p>
          <a:p>
            <a:pPr algn="just">
              <a:lnSpc>
                <a:spcPts val="4686"/>
              </a:lnSpc>
              <a:spcBef>
                <a:spcPct val="0"/>
              </a:spcBef>
            </a:pPr>
            <a:endParaRPr lang="en-US" sz="3347" dirty="0">
              <a:solidFill>
                <a:srgbClr val="EFF3F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86"/>
              </a:lnSpc>
              <a:spcBef>
                <a:spcPct val="0"/>
              </a:spcBef>
            </a:pPr>
            <a:endParaRPr lang="en-US" sz="3347" dirty="0">
              <a:solidFill>
                <a:srgbClr val="EFF3F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86"/>
              </a:lnSpc>
              <a:spcBef>
                <a:spcPct val="0"/>
              </a:spcBef>
            </a:pPr>
            <a:r>
              <a:rPr lang="en-US" sz="3347" b="1" dirty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PREMISSAS</a:t>
            </a:r>
            <a:r>
              <a:rPr lang="en-US" sz="3347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 QUE NÃO PODEM SER </a:t>
            </a:r>
            <a:r>
              <a:rPr lang="en-US" sz="3347" b="1" dirty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IGNORADAS</a:t>
            </a:r>
            <a:r>
              <a:rPr lang="en-US" sz="3347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lang="en-US" sz="3347" b="1" dirty="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Freeform 9"/>
          <p:cNvSpPr/>
          <p:nvPr/>
        </p:nvSpPr>
        <p:spPr>
          <a:xfrm>
            <a:off x="15960581" y="-261784"/>
            <a:ext cx="3930077" cy="1138367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0"/>
          <p:cNvSpPr/>
          <p:nvPr/>
        </p:nvSpPr>
        <p:spPr>
          <a:xfrm>
            <a:off x="12967060" y="-300622"/>
            <a:ext cx="2716161" cy="124401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9600" y="1827659"/>
            <a:ext cx="11772900" cy="76451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3600" b="1" dirty="0"/>
              <a:t>CETESB – E15.011 </a:t>
            </a:r>
            <a:r>
              <a:rPr lang="pt-BR" sz="3600" b="1" dirty="0">
                <a:sym typeface="Wingdings"/>
              </a:rPr>
              <a:t></a:t>
            </a:r>
            <a:r>
              <a:rPr lang="pt-BR" sz="3600" b="1" dirty="0"/>
              <a:t> </a:t>
            </a:r>
            <a:r>
              <a:rPr lang="pt-BR" sz="3600" dirty="0"/>
              <a:t>1.000°C e 0,8s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3600" b="1" dirty="0"/>
              <a:t>ABNT 11.175/90 </a:t>
            </a:r>
            <a:r>
              <a:rPr lang="pt-BR" sz="3600" b="1" dirty="0">
                <a:sym typeface="Wingdings"/>
              </a:rPr>
              <a:t></a:t>
            </a:r>
            <a:r>
              <a:rPr lang="pt-BR" sz="3600" b="1" dirty="0"/>
              <a:t> </a:t>
            </a:r>
            <a:r>
              <a:rPr lang="pt-BR" sz="3600" dirty="0"/>
              <a:t>1.200°C e 2s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3600" b="1" dirty="0"/>
              <a:t>Resolução SMA nº 79/2009 </a:t>
            </a:r>
            <a:r>
              <a:rPr lang="pt-BR" sz="3600" b="1" dirty="0">
                <a:sym typeface="Wingdings"/>
              </a:rPr>
              <a:t></a:t>
            </a:r>
            <a:r>
              <a:rPr lang="pt-BR" sz="3600" b="1" dirty="0"/>
              <a:t> </a:t>
            </a:r>
            <a:r>
              <a:rPr lang="pt-BR" sz="3600" dirty="0"/>
              <a:t>850° e 2s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3600" b="1" dirty="0"/>
              <a:t>Diretiva europeia 2000/76/CE </a:t>
            </a:r>
            <a:r>
              <a:rPr lang="pt-BR" sz="3600" b="1" dirty="0">
                <a:sym typeface="Wingdings"/>
              </a:rPr>
              <a:t></a:t>
            </a:r>
            <a:r>
              <a:rPr lang="pt-BR" sz="3600" b="1" dirty="0"/>
              <a:t> </a:t>
            </a:r>
            <a:r>
              <a:rPr lang="pt-BR" sz="3600" dirty="0"/>
              <a:t>850°C e 2s / 1.100ºC </a:t>
            </a:r>
          </a:p>
          <a:p>
            <a:pPr>
              <a:defRPr/>
            </a:pPr>
            <a:r>
              <a:rPr lang="pt-BR" sz="3600" dirty="0"/>
              <a:t>                          1.100°C e 2s (&gt;1% de </a:t>
            </a:r>
            <a:r>
              <a:rPr lang="pt-BR" sz="3600" dirty="0" err="1"/>
              <a:t>subs</a:t>
            </a:r>
            <a:r>
              <a:rPr lang="pt-BR" sz="3600" dirty="0"/>
              <a:t>. org. </a:t>
            </a:r>
            <a:r>
              <a:rPr lang="pt-BR" sz="3600" dirty="0" err="1"/>
              <a:t>halog</a:t>
            </a:r>
            <a:r>
              <a:rPr lang="pt-BR" sz="3600" dirty="0"/>
              <a:t>.)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pt-BR" sz="3600" b="1" dirty="0"/>
              <a:t>Resolução CONAMA 316/2002 </a:t>
            </a:r>
            <a:r>
              <a:rPr lang="pt-BR" sz="3600" b="1" dirty="0">
                <a:sym typeface="Wingdings"/>
              </a:rPr>
              <a:t></a:t>
            </a:r>
            <a:r>
              <a:rPr lang="pt-BR" sz="3600" b="1" dirty="0"/>
              <a:t> </a:t>
            </a:r>
            <a:r>
              <a:rPr lang="pt-BR" sz="3600" dirty="0"/>
              <a:t>800°C e 1s. </a:t>
            </a:r>
          </a:p>
          <a:p>
            <a:pPr marL="514350" indent="-514350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  <a:defRPr/>
            </a:pPr>
            <a:endParaRPr lang="pt-BR" sz="1500" b="1" u="sng" dirty="0">
              <a:latin typeface="Arial" charset="0"/>
            </a:endParaRPr>
          </a:p>
          <a:p>
            <a:pPr marL="514350" indent="-514350">
              <a:lnSpc>
                <a:spcPct val="120000"/>
              </a:lnSpc>
              <a:spcBef>
                <a:spcPct val="40000"/>
              </a:spcBef>
              <a:buFont typeface="Arial" pitchFamily="34" charset="0"/>
              <a:buChar char="•"/>
              <a:defRPr/>
            </a:pPr>
            <a:r>
              <a:rPr lang="pt-BR" sz="3300" b="1" u="sng" dirty="0">
                <a:latin typeface="Arial" charset="0"/>
              </a:rPr>
              <a:t>EDR - Eficiência de Destruição e Remoção</a:t>
            </a:r>
          </a:p>
          <a:p>
            <a:pPr lvl="1">
              <a:lnSpc>
                <a:spcPct val="120000"/>
              </a:lnSpc>
              <a:defRPr/>
            </a:pPr>
            <a:r>
              <a:rPr lang="pt-BR" sz="3300" dirty="0">
                <a:latin typeface="Arial" charset="0"/>
              </a:rPr>
              <a:t>combinação de combustão com controle da </a:t>
            </a:r>
          </a:p>
          <a:p>
            <a:pPr lvl="1">
              <a:lnSpc>
                <a:spcPct val="120000"/>
              </a:lnSpc>
              <a:defRPr/>
            </a:pPr>
            <a:r>
              <a:rPr lang="pt-BR" sz="3300" dirty="0">
                <a:latin typeface="Arial" charset="0"/>
              </a:rPr>
              <a:t>poluição atmosférica. </a:t>
            </a:r>
          </a:p>
          <a:p>
            <a:pPr lvl="1">
              <a:lnSpc>
                <a:spcPct val="120000"/>
              </a:lnSpc>
              <a:defRPr/>
            </a:pPr>
            <a:r>
              <a:rPr lang="pt-BR" sz="3300" u="sng" dirty="0">
                <a:latin typeface="Arial" charset="0"/>
              </a:rPr>
              <a:t>&gt;</a:t>
            </a:r>
            <a:r>
              <a:rPr lang="pt-BR" sz="3300" dirty="0">
                <a:latin typeface="Arial" charset="0"/>
              </a:rPr>
              <a:t> 99,99% - para o principal PCOP. (Principal Componente Orgânico Perigoso)</a:t>
            </a:r>
          </a:p>
          <a:p>
            <a:pPr lvl="1">
              <a:lnSpc>
                <a:spcPct val="120000"/>
              </a:lnSpc>
              <a:defRPr/>
            </a:pPr>
            <a:r>
              <a:rPr lang="pt-BR" sz="3300" u="sng" dirty="0">
                <a:latin typeface="Arial" charset="0"/>
              </a:rPr>
              <a:t>&gt;</a:t>
            </a:r>
            <a:r>
              <a:rPr lang="pt-BR" sz="3300" dirty="0">
                <a:latin typeface="Arial" charset="0"/>
              </a:rPr>
              <a:t> 99,9999% - para </a:t>
            </a:r>
            <a:r>
              <a:rPr lang="pt-BR" sz="3300" dirty="0" err="1">
                <a:latin typeface="Arial" charset="0"/>
              </a:rPr>
              <a:t>PCBs</a:t>
            </a:r>
            <a:r>
              <a:rPr lang="pt-BR" sz="3300" dirty="0">
                <a:latin typeface="Arial" charset="0"/>
              </a:rPr>
              <a:t>.</a:t>
            </a:r>
            <a:endParaRPr lang="en-US" sz="3300" dirty="0">
              <a:latin typeface="Arial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266952" y="283370"/>
            <a:ext cx="12799220" cy="85725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lnSpcReduction="10000"/>
          </a:bodyPr>
          <a:lstStyle>
            <a:defPPr rtl="0">
              <a:defRPr lang="pt-br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Incineração</a:t>
            </a:r>
            <a:endParaRPr lang="pt-BR" altLang="pt-BR" sz="5400" dirty="0"/>
          </a:p>
        </p:txBody>
      </p:sp>
      <p:sp>
        <p:nvSpPr>
          <p:cNvPr id="5" name="Freeform 9"/>
          <p:cNvSpPr/>
          <p:nvPr/>
        </p:nvSpPr>
        <p:spPr>
          <a:xfrm>
            <a:off x="15821935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/>
          <p:cNvSpPr/>
          <p:nvPr/>
        </p:nvSpPr>
        <p:spPr>
          <a:xfrm>
            <a:off x="13868400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200" y="1291931"/>
            <a:ext cx="6212981" cy="616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99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1114425" indent="-428625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714500" indent="-3429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2400300" indent="-3429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3086100" indent="-3429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4CC3725-2CE9-450C-9957-91DE0AEFD9CF}" type="slidenum">
              <a:rPr lang="pt-BR" altLang="pt-BR" sz="2100">
                <a:latin typeface="Verdana" panose="020B0604030504040204" pitchFamily="34" charset="0"/>
              </a:rPr>
              <a:pPr/>
              <a:t>21</a:t>
            </a:fld>
            <a:endParaRPr lang="pt-BR" altLang="pt-BR" sz="2100">
              <a:latin typeface="Verdana" panose="020B0604030504040204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2266952" y="283370"/>
            <a:ext cx="12799220" cy="85725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lnSpcReduction="10000"/>
          </a:bodyPr>
          <a:lstStyle>
            <a:defPPr rtl="0">
              <a:defRPr lang="pt-br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Incineração</a:t>
            </a:r>
            <a:endParaRPr lang="pt-BR" altLang="pt-BR" sz="5400" dirty="0"/>
          </a:p>
        </p:txBody>
      </p:sp>
      <p:sp>
        <p:nvSpPr>
          <p:cNvPr id="37892" name="Retângulo 3"/>
          <p:cNvSpPr>
            <a:spLocks noChangeArrowheads="1"/>
          </p:cNvSpPr>
          <p:nvPr/>
        </p:nvSpPr>
        <p:spPr bwMode="auto">
          <a:xfrm>
            <a:off x="2771775" y="1140620"/>
            <a:ext cx="13068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pt-BR" altLang="pt-BR" sz="3000"/>
          </a:p>
        </p:txBody>
      </p:sp>
      <p:sp>
        <p:nvSpPr>
          <p:cNvPr id="8" name="CaixaDeTexto 7"/>
          <p:cNvSpPr txBox="1"/>
          <p:nvPr/>
        </p:nvSpPr>
        <p:spPr>
          <a:xfrm>
            <a:off x="2347253" y="1530607"/>
            <a:ext cx="13917344" cy="724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900" u="sng" dirty="0"/>
              <a:t>O que pode ser incinerado</a:t>
            </a:r>
          </a:p>
          <a:p>
            <a:pPr marL="514350" indent="-514350" algn="just">
              <a:buFont typeface="Arial" pitchFamily="34" charset="0"/>
              <a:buChar char="•"/>
              <a:defRPr/>
            </a:pPr>
            <a:r>
              <a:rPr lang="pt-BR" sz="3300" dirty="0"/>
              <a:t>resíduos orgânicos, constituídos basicamente de C, H e/ou O; </a:t>
            </a:r>
          </a:p>
          <a:p>
            <a:pPr marL="514350" indent="-514350" algn="just">
              <a:buFont typeface="Arial" pitchFamily="34" charset="0"/>
              <a:buChar char="•"/>
              <a:defRPr/>
            </a:pPr>
            <a:r>
              <a:rPr lang="pt-BR" sz="3300" dirty="0"/>
              <a:t>resíduos que contém C, H, Cl com teor &lt; 30% em peso e/ou O </a:t>
            </a:r>
          </a:p>
          <a:p>
            <a:pPr marL="514350" indent="-514350" algn="just">
              <a:buFont typeface="Arial" pitchFamily="34" charset="0"/>
              <a:buChar char="•"/>
              <a:defRPr/>
            </a:pPr>
            <a:r>
              <a:rPr lang="pt-BR" sz="3300" dirty="0"/>
              <a:t>pressurizados </a:t>
            </a:r>
          </a:p>
          <a:p>
            <a:pPr marL="514350" indent="-514350" algn="just">
              <a:buFont typeface="Arial" pitchFamily="34" charset="0"/>
              <a:buChar char="•"/>
              <a:defRPr/>
            </a:pPr>
            <a:r>
              <a:rPr lang="pt-BR" sz="3300" dirty="0"/>
              <a:t>e resíduos que apresentam seu poder calorífico inferior (PCI) &gt; que 4700 kcal/kg (?)</a:t>
            </a:r>
          </a:p>
          <a:p>
            <a:pPr marL="514350" indent="-514350" algn="just">
              <a:buFont typeface="Arial" pitchFamily="34" charset="0"/>
              <a:buChar char="•"/>
              <a:defRPr/>
            </a:pPr>
            <a:r>
              <a:rPr lang="pt-BR" sz="3000" dirty="0"/>
              <a:t>Ex.: solventes, óleos, emulsões, plásticos, resíduos hospitalares, pesticidas, res. farmacêuticos, </a:t>
            </a:r>
            <a:r>
              <a:rPr lang="pt-BR" sz="3000" dirty="0" err="1"/>
              <a:t>tar</a:t>
            </a:r>
            <a:r>
              <a:rPr lang="pt-BR" sz="3000" dirty="0"/>
              <a:t>, res. de refinarias, res. fenólicos, graxas, </a:t>
            </a:r>
            <a:r>
              <a:rPr lang="pt-BR" sz="3000" dirty="0" err="1"/>
              <a:t>etc</a:t>
            </a:r>
            <a:endParaRPr lang="pt-BR" sz="3000" dirty="0"/>
          </a:p>
          <a:p>
            <a:pPr marL="514350" indent="-514350" algn="just">
              <a:buFont typeface="Arial" pitchFamily="34" charset="0"/>
              <a:buChar char="•"/>
              <a:defRPr/>
            </a:pPr>
            <a:endParaRPr lang="pt-BR" sz="3300" u="sng" dirty="0"/>
          </a:p>
          <a:p>
            <a:pPr marL="514350" indent="-514350" algn="just">
              <a:buFont typeface="Arial" pitchFamily="34" charset="0"/>
              <a:buChar char="•"/>
              <a:defRPr/>
            </a:pPr>
            <a:r>
              <a:rPr lang="pt-BR" sz="3600" u="sng" dirty="0"/>
              <a:t>O que NÃO pode ser incinerado</a:t>
            </a:r>
          </a:p>
          <a:p>
            <a:pPr algn="just">
              <a:defRPr/>
            </a:pPr>
            <a:endParaRPr lang="pt-BR" sz="3300" u="sng" dirty="0"/>
          </a:p>
          <a:p>
            <a:pPr algn="just">
              <a:defRPr/>
            </a:pPr>
            <a:r>
              <a:rPr lang="pt-BR" sz="3300" dirty="0"/>
              <a:t>os que não contém uma quantidade significante de orgânicos, altamente explosivos ou radioativos, ou metais pesados.</a:t>
            </a:r>
            <a:endParaRPr lang="pt-BR" sz="3300" u="sng" dirty="0"/>
          </a:p>
          <a:p>
            <a:pPr>
              <a:defRPr/>
            </a:pPr>
            <a:endParaRPr lang="pt-BR" sz="3300" dirty="0"/>
          </a:p>
        </p:txBody>
      </p:sp>
      <p:sp>
        <p:nvSpPr>
          <p:cNvPr id="6" name="Freeform 9"/>
          <p:cNvSpPr/>
          <p:nvPr/>
        </p:nvSpPr>
        <p:spPr>
          <a:xfrm>
            <a:off x="16016681" y="145070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10"/>
          <p:cNvSpPr/>
          <p:nvPr/>
        </p:nvSpPr>
        <p:spPr>
          <a:xfrm>
            <a:off x="14063146" y="114300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358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1114425" indent="-428625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714500" indent="-3429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2400300" indent="-3429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3086100" indent="-342900"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A2B2DE5-FFE8-4932-A3A7-9ACB1DD5BB30}" type="slidenum">
              <a:rPr lang="pt-BR" altLang="pt-BR" sz="2100">
                <a:latin typeface="Verdana" panose="020B0604030504040204" pitchFamily="34" charset="0"/>
              </a:rPr>
              <a:pPr/>
              <a:t>22</a:t>
            </a:fld>
            <a:endParaRPr lang="pt-BR" altLang="pt-BR" sz="2100">
              <a:latin typeface="Verdana" panose="020B060403050404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62240" y="1054896"/>
            <a:ext cx="12853988" cy="829150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pt-BR" sz="3600" dirty="0">
                <a:latin typeface="Arial" charset="0"/>
              </a:rPr>
              <a:t>Os 4 “T” da Incineração</a:t>
            </a:r>
          </a:p>
          <a:p>
            <a:pPr lvl="1">
              <a:defRPr/>
            </a:pPr>
            <a:endParaRPr lang="pt-BR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>
              <a:defRPr/>
            </a:pPr>
            <a:r>
              <a:rPr lang="pt-BR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Temperatura</a:t>
            </a:r>
            <a:r>
              <a:rPr lang="pt-BR" sz="3600" dirty="0">
                <a:latin typeface="Arial" charset="0"/>
              </a:rPr>
              <a:t>, garantida  pelo  poder  calorífico do  resíduo  e  do combustível auxiliar  e  de  ar. Governa  a  quantidade  de  energia fornecida para permitir a quebra e/ou recombinação das moléculas.</a:t>
            </a:r>
          </a:p>
          <a:p>
            <a:pPr lvl="1">
              <a:defRPr/>
            </a:pPr>
            <a:endParaRPr lang="pt-BR" sz="3600" dirty="0">
              <a:latin typeface="Arial" charset="0"/>
            </a:endParaRPr>
          </a:p>
          <a:p>
            <a:pPr lvl="1">
              <a:defRPr/>
            </a:pPr>
            <a:r>
              <a:rPr lang="pt-BR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Turbulência</a:t>
            </a:r>
            <a:r>
              <a:rPr lang="pt-BR" sz="3600" dirty="0">
                <a:latin typeface="Arial" charset="0"/>
              </a:rPr>
              <a:t>, assegura total intimidade entre resíduo e o oxigênio.</a:t>
            </a:r>
          </a:p>
          <a:p>
            <a:pPr lvl="1">
              <a:defRPr/>
            </a:pPr>
            <a:endParaRPr lang="pt-BR" sz="3600" dirty="0">
              <a:latin typeface="Arial" charset="0"/>
            </a:endParaRPr>
          </a:p>
          <a:p>
            <a:pPr lvl="1">
              <a:defRPr/>
            </a:pPr>
            <a:r>
              <a:rPr lang="pt-BR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Tempo de Residência</a:t>
            </a:r>
            <a:r>
              <a:rPr lang="pt-BR" sz="3600" dirty="0">
                <a:latin typeface="Arial" charset="0"/>
              </a:rPr>
              <a:t>, depende da vazão dos resíduos, do ar e do combustível, da geometria da fornalha, garante  o  tempo  mínimo para que a reação de oxidação se complete.</a:t>
            </a:r>
          </a:p>
          <a:p>
            <a:pPr lvl="1">
              <a:defRPr/>
            </a:pPr>
            <a:r>
              <a:rPr lang="pt-BR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Teor de oxigênio: </a:t>
            </a:r>
            <a:r>
              <a:rPr lang="pt-BR" sz="3600" dirty="0"/>
              <a:t>Importante para que haja a reação.</a:t>
            </a:r>
          </a:p>
          <a:p>
            <a:pPr lvl="1">
              <a:defRPr/>
            </a:pPr>
            <a:endParaRPr lang="en-US" sz="3600" dirty="0">
              <a:latin typeface="Arial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266952" y="283370"/>
            <a:ext cx="12799220" cy="85725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lnSpcReduction="10000"/>
          </a:bodyPr>
          <a:lstStyle>
            <a:defPPr rtl="0">
              <a:defRPr lang="pt-br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Incineração</a:t>
            </a:r>
            <a:endParaRPr lang="pt-BR" altLang="pt-BR" sz="5400" dirty="0"/>
          </a:p>
        </p:txBody>
      </p:sp>
      <p:sp>
        <p:nvSpPr>
          <p:cNvPr id="5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435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371600"/>
            <a:ext cx="18322889" cy="8915400"/>
          </a:xfrm>
          <a:prstGeom prst="rect">
            <a:avLst/>
          </a:prstGeom>
          <a:noFill/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51443" y="432918"/>
            <a:ext cx="15298259" cy="2012109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defPPr rtl="0">
              <a:defRPr lang="pt-br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DISPOSIÇÃO FINAL DE RESÍDUOS SÓLIDOS</a:t>
            </a:r>
          </a:p>
          <a:p>
            <a:endParaRPr lang="pt-BR" sz="5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51443" y="2445027"/>
            <a:ext cx="6465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/>
              <a:t>Definição segundo a PNRS</a:t>
            </a:r>
          </a:p>
          <a:p>
            <a:endParaRPr lang="pt-BR" sz="3600" dirty="0"/>
          </a:p>
          <a:p>
            <a:endParaRPr lang="pt-BR" sz="3600" dirty="0"/>
          </a:p>
        </p:txBody>
      </p:sp>
      <p:sp>
        <p:nvSpPr>
          <p:cNvPr id="5" name="Retângulo 4"/>
          <p:cNvSpPr/>
          <p:nvPr/>
        </p:nvSpPr>
        <p:spPr>
          <a:xfrm>
            <a:off x="9178887" y="8032072"/>
            <a:ext cx="9144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700" dirty="0"/>
              <a:t>distribuição ordenada de </a:t>
            </a:r>
            <a:r>
              <a:rPr lang="pt-BR" sz="2700" b="1" u="sng" dirty="0"/>
              <a:t>rejeitos</a:t>
            </a:r>
            <a:r>
              <a:rPr lang="pt-BR" sz="2700" dirty="0"/>
              <a:t> </a:t>
            </a:r>
            <a:r>
              <a:rPr lang="pt-BR" sz="2700" u="sng" dirty="0"/>
              <a:t>em </a:t>
            </a:r>
            <a:r>
              <a:rPr lang="pt-BR" sz="2700" b="1" u="sng" dirty="0"/>
              <a:t>aterros</a:t>
            </a:r>
            <a:r>
              <a:rPr lang="pt-BR" sz="2700" u="sng" dirty="0"/>
              <a:t>, </a:t>
            </a:r>
            <a:r>
              <a:rPr lang="pt-BR" sz="2700" dirty="0"/>
              <a:t>observando normas operacionais específicas de modo a </a:t>
            </a:r>
            <a:r>
              <a:rPr lang="pt-BR" sz="2700" u="sng" dirty="0"/>
              <a:t>evitar danos ou riscos à saúde pública e à segurança </a:t>
            </a:r>
            <a:r>
              <a:rPr lang="pt-BR" sz="2700" dirty="0"/>
              <a:t>e a minimizar os </a:t>
            </a:r>
            <a:r>
              <a:rPr lang="pt-BR" sz="2700" u="sng" dirty="0"/>
              <a:t>impactos ambientais </a:t>
            </a:r>
            <a:r>
              <a:rPr lang="pt-BR" sz="2700" dirty="0"/>
              <a:t>adverso</a:t>
            </a:r>
          </a:p>
        </p:txBody>
      </p:sp>
      <p:sp>
        <p:nvSpPr>
          <p:cNvPr id="6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4218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51443" y="432918"/>
            <a:ext cx="15298259" cy="2012109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defPPr rtl="0">
              <a:defRPr lang="pt-br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DISPOSIÇÃO FINAL DE RESÍDUOS SÓLIDOS</a:t>
            </a:r>
          </a:p>
          <a:p>
            <a:endParaRPr lang="pt-BR" sz="5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51442" y="2445027"/>
            <a:ext cx="1700106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/>
              <a:t>Tipos de aterros:</a:t>
            </a:r>
          </a:p>
          <a:p>
            <a:endParaRPr lang="pt-BR" sz="36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sz="3600" dirty="0"/>
              <a:t>ATERROS PARA DISPOSIÇÃO DE </a:t>
            </a:r>
            <a:r>
              <a:rPr lang="pt-BR" sz="3600" dirty="0">
                <a:solidFill>
                  <a:schemeClr val="accent5"/>
                </a:solidFill>
              </a:rPr>
              <a:t>RESÍDUOS PERIGOSOS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pt-BR" sz="36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sz="3600" dirty="0"/>
              <a:t>ATERROS PARA DISPOSIÇÃO DE </a:t>
            </a:r>
            <a:r>
              <a:rPr lang="pt-BR" sz="3600" dirty="0">
                <a:solidFill>
                  <a:schemeClr val="accent5"/>
                </a:solidFill>
              </a:rPr>
              <a:t>RESÍDUOS NÃO PERIGOSOS </a:t>
            </a:r>
          </a:p>
          <a:p>
            <a:pPr marL="1200150" lvl="1" indent="-514350">
              <a:buFontTx/>
              <a:buChar char="-"/>
            </a:pPr>
            <a:r>
              <a:rPr lang="pt-BR" sz="3600" dirty="0"/>
              <a:t>ATERROS PARA DISPOSIÇÃO DE RESÍDUOS INDUSTRIAIS NÃO PERIGOSOS</a:t>
            </a:r>
          </a:p>
          <a:p>
            <a:pPr marL="1200150" lvl="1" indent="-514350">
              <a:buFontTx/>
              <a:buChar char="-"/>
            </a:pPr>
            <a:r>
              <a:rPr lang="pt-BR" sz="3600" dirty="0"/>
              <a:t>ATERROS SANITÁRIOS</a:t>
            </a:r>
          </a:p>
          <a:p>
            <a:pPr marL="1200150" lvl="1" indent="-514350">
              <a:buFontTx/>
              <a:buChar char="-"/>
            </a:pPr>
            <a:r>
              <a:rPr lang="pt-BR" sz="3600" dirty="0"/>
              <a:t>ATERROS SANITÁRIOS DE PEQUENO PORTE (ASPP)</a:t>
            </a:r>
          </a:p>
          <a:p>
            <a:pPr marL="1200150" lvl="1" indent="-514350">
              <a:buFontTx/>
              <a:buChar char="-"/>
            </a:pPr>
            <a:endParaRPr lang="pt-BR" sz="360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pt-BR" sz="3600" dirty="0"/>
          </a:p>
          <a:p>
            <a:endParaRPr lang="pt-BR" sz="3600" dirty="0"/>
          </a:p>
          <a:p>
            <a:endParaRPr lang="pt-BR" sz="3600" dirty="0"/>
          </a:p>
        </p:txBody>
      </p:sp>
      <p:sp>
        <p:nvSpPr>
          <p:cNvPr id="4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560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51443" y="432918"/>
            <a:ext cx="15298259" cy="2012109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defPPr rtl="0">
              <a:defRPr lang="pt-br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DISPOSIÇÃO FINAL DE RESÍDUOS SÓLIDOS</a:t>
            </a:r>
          </a:p>
          <a:p>
            <a:endParaRPr lang="pt-BR" sz="5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52659" y="1438973"/>
            <a:ext cx="17935341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/>
              <a:t>Tipos de aterros:</a:t>
            </a:r>
          </a:p>
          <a:p>
            <a:endParaRPr lang="pt-BR" sz="27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sz="2700" u="sng" dirty="0"/>
              <a:t>ATERROS PARA DISPOSIÇÃO DE </a:t>
            </a:r>
            <a:r>
              <a:rPr lang="pt-BR" sz="2700" u="sng" dirty="0">
                <a:solidFill>
                  <a:schemeClr val="accent5"/>
                </a:solidFill>
              </a:rPr>
              <a:t>RESÍDUOS PERIGOSOS</a:t>
            </a:r>
          </a:p>
          <a:p>
            <a:r>
              <a:rPr lang="pt-BR" sz="2700" dirty="0"/>
              <a:t>ABNT NBR 10.157: 1987 - Aterros de resíduos perigosos - Critérios para projeto, construção e operação - Procedimento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pt-BR" sz="27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pt-BR" sz="2700" u="sng" dirty="0"/>
              <a:t>ATERROS PARA DISPOSIÇÃO DE </a:t>
            </a:r>
            <a:r>
              <a:rPr lang="pt-BR" sz="2700" u="sng" dirty="0">
                <a:solidFill>
                  <a:schemeClr val="accent5"/>
                </a:solidFill>
              </a:rPr>
              <a:t>RESÍDUOS NÃO PERIGOSOS </a:t>
            </a:r>
          </a:p>
          <a:p>
            <a:pPr marL="1200150" lvl="1" indent="-514350">
              <a:buFontTx/>
              <a:buChar char="-"/>
            </a:pPr>
            <a:r>
              <a:rPr lang="pt-BR" sz="2700" u="sng" dirty="0"/>
              <a:t>ATERROS PARA DISPOSIÇÃO DE RESÍDUOS INDUSTRIAIS NÃO PERIGOSOS</a:t>
            </a:r>
          </a:p>
          <a:p>
            <a:pPr lvl="1"/>
            <a:r>
              <a:rPr lang="pt-BR" sz="2700" dirty="0"/>
              <a:t>ABNT NBR 13896: 1997 - Aterros de resíduos não perigosos - Critérios para projeto, implantação e operação</a:t>
            </a:r>
          </a:p>
          <a:p>
            <a:pPr lvl="1"/>
            <a:endParaRPr lang="pt-BR" sz="2700" dirty="0"/>
          </a:p>
          <a:p>
            <a:pPr marL="1200150" lvl="1" indent="-514350">
              <a:buFontTx/>
              <a:buChar char="-"/>
            </a:pPr>
            <a:r>
              <a:rPr lang="pt-BR" sz="2700" u="sng" dirty="0"/>
              <a:t>ATERROS SANITÁRIOS</a:t>
            </a:r>
          </a:p>
          <a:p>
            <a:pPr lvl="1"/>
            <a:r>
              <a:rPr lang="pt-BR" sz="2400" dirty="0"/>
              <a:t>ABNT NBR 8419: 1992 (1996) - Apresentação de projetos de aterros sanitários de resíduos sólidos urbanos </a:t>
            </a:r>
            <a:r>
              <a:rPr lang="la-001" sz="2400" dirty="0"/>
              <a:t>–</a:t>
            </a:r>
            <a:r>
              <a:rPr lang="pt-BR" sz="2400" dirty="0"/>
              <a:t> Procedimento</a:t>
            </a:r>
          </a:p>
          <a:p>
            <a:pPr lvl="1"/>
            <a:endParaRPr lang="pt-BR" sz="2700" dirty="0"/>
          </a:p>
          <a:p>
            <a:pPr lvl="1"/>
            <a:r>
              <a:rPr lang="pt-BR" sz="2700" dirty="0"/>
              <a:t>ABNT NBR 13896: 1997 - Aterros de resíduos não perigosos - Critérios para projeto, implantação e operação</a:t>
            </a:r>
          </a:p>
          <a:p>
            <a:pPr lvl="1"/>
            <a:endParaRPr lang="pt-BR" sz="2700" dirty="0"/>
          </a:p>
          <a:p>
            <a:pPr marL="1885950" lvl="2" indent="-514350">
              <a:buFontTx/>
              <a:buChar char="-"/>
            </a:pPr>
            <a:r>
              <a:rPr lang="pt-BR" sz="2700" u="sng" dirty="0"/>
              <a:t>ATERROS SANITÁRIOS DE PEQUENO PORTE (ASPP)</a:t>
            </a:r>
          </a:p>
          <a:p>
            <a:pPr lvl="1"/>
            <a:r>
              <a:rPr lang="pt-BR" sz="2700" dirty="0"/>
              <a:t>ABNT NBR 15849: 2010 - Resíduos sólidos urbanos – Aterros sanitários de pequeno porte – Diretrizes para localização, projeto, implantação, operação e encerramento</a:t>
            </a:r>
          </a:p>
          <a:p>
            <a:pPr lvl="1"/>
            <a:endParaRPr lang="pt-BR" sz="2700" dirty="0"/>
          </a:p>
          <a:p>
            <a:endParaRPr lang="pt-BR" sz="2700" dirty="0"/>
          </a:p>
          <a:p>
            <a:endParaRPr lang="pt-BR" sz="2700" dirty="0"/>
          </a:p>
        </p:txBody>
      </p:sp>
      <p:sp>
        <p:nvSpPr>
          <p:cNvPr id="4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016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7434470" cy="797301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097793" y="372060"/>
            <a:ext cx="7255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00" b="1" dirty="0"/>
              <a:t>ATERROS SANITÁRIOS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805" y="1803773"/>
            <a:ext cx="6808560" cy="743078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11848" b="14166"/>
          <a:stretch/>
        </p:blipFill>
        <p:spPr>
          <a:xfrm>
            <a:off x="6082749" y="3428441"/>
            <a:ext cx="6751689" cy="6868499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670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7500411" y="592072"/>
            <a:ext cx="7255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200" b="1" dirty="0"/>
              <a:t>ATERROS SANITÁRIOS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16" y="218660"/>
            <a:ext cx="7345947" cy="652007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654" y="1745936"/>
            <a:ext cx="8073564" cy="7987827"/>
          </a:xfrm>
          <a:prstGeom prst="rect">
            <a:avLst/>
          </a:prstGeom>
        </p:spPr>
      </p:pic>
      <p:sp>
        <p:nvSpPr>
          <p:cNvPr id="5" name="Freeform 9"/>
          <p:cNvSpPr/>
          <p:nvPr/>
        </p:nvSpPr>
        <p:spPr>
          <a:xfrm>
            <a:off x="16016681" y="180147"/>
            <a:ext cx="2271319" cy="693868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10"/>
          <p:cNvSpPr/>
          <p:nvPr/>
        </p:nvSpPr>
        <p:spPr>
          <a:xfrm>
            <a:off x="14063146" y="149377"/>
            <a:ext cx="1836944" cy="72463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10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738822" cy="10287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7271323" y="1669631"/>
            <a:ext cx="1357766" cy="1039308"/>
          </a:xfrm>
          <a:custGeom>
            <a:avLst/>
            <a:gdLst/>
            <a:ahLst/>
            <a:cxnLst/>
            <a:rect l="l" t="t" r="r" b="b"/>
            <a:pathLst>
              <a:path w="1357765" h="1039308">
                <a:moveTo>
                  <a:pt x="0" y="0"/>
                </a:moveTo>
                <a:lnTo>
                  <a:pt x="1357765" y="0"/>
                </a:lnTo>
                <a:lnTo>
                  <a:pt x="1357765" y="1039307"/>
                </a:lnTo>
                <a:lnTo>
                  <a:pt x="0" y="1039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9" name="TextBox 29"/>
          <p:cNvSpPr txBox="1"/>
          <p:nvPr/>
        </p:nvSpPr>
        <p:spPr>
          <a:xfrm>
            <a:off x="839845" y="3180029"/>
            <a:ext cx="5059131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pt-BR" sz="3900" dirty="0">
                <a:solidFill>
                  <a:schemeClr val="accent3">
                    <a:lumMod val="50000"/>
                  </a:schemeClr>
                </a:solidFill>
                <a:latin typeface="Codec Pro"/>
                <a:ea typeface="Codec Pro"/>
                <a:cs typeface="Codec Pro"/>
              </a:rPr>
              <a:t>RESPONSABILIDADE DO </a:t>
            </a:r>
            <a:r>
              <a:rPr lang="pt-BR" sz="3900" dirty="0">
                <a:solidFill>
                  <a:schemeClr val="bg1"/>
                </a:solidFill>
                <a:latin typeface="Codec Pro"/>
                <a:ea typeface="Codec Pro"/>
                <a:cs typeface="Codec Pro"/>
              </a:rPr>
              <a:t>GERADOR</a:t>
            </a:r>
            <a:r>
              <a:rPr lang="pt-BR" sz="3900" dirty="0">
                <a:solidFill>
                  <a:schemeClr val="accent3">
                    <a:lumMod val="50000"/>
                  </a:schemeClr>
                </a:solidFill>
                <a:latin typeface="Codec Pro"/>
                <a:ea typeface="Codec Pro"/>
                <a:cs typeface="Codec Pro"/>
              </a:rPr>
              <a:t>  </a:t>
            </a:r>
          </a:p>
          <a:p>
            <a:pPr>
              <a:lnSpc>
                <a:spcPts val="4500"/>
              </a:lnSpc>
            </a:pPr>
            <a:endParaRPr lang="pt-BR" sz="3900" dirty="0">
              <a:solidFill>
                <a:schemeClr val="accent3">
                  <a:lumMod val="50000"/>
                </a:schemeClr>
              </a:solidFill>
              <a:latin typeface="Codec Pro"/>
              <a:ea typeface="Codec Pro"/>
              <a:cs typeface="Codec Pro"/>
            </a:endParaRPr>
          </a:p>
          <a:p>
            <a:pPr>
              <a:lnSpc>
                <a:spcPts val="4500"/>
              </a:lnSpc>
            </a:pPr>
            <a:endParaRPr lang="pt-BR" sz="3900" dirty="0">
              <a:solidFill>
                <a:schemeClr val="accent3">
                  <a:lumMod val="50000"/>
                </a:schemeClr>
              </a:solidFill>
              <a:latin typeface="Codec Pro"/>
              <a:ea typeface="Codec Pro"/>
              <a:cs typeface="Codec Pro"/>
            </a:endParaRPr>
          </a:p>
          <a:p>
            <a:pPr>
              <a:lnSpc>
                <a:spcPts val="7800"/>
              </a:lnSpc>
            </a:pPr>
            <a:endParaRPr lang="en-US" sz="3000" dirty="0">
              <a:solidFill>
                <a:schemeClr val="accent3">
                  <a:lumMod val="50000"/>
                </a:schemeClr>
              </a:solidFill>
              <a:latin typeface="Codec Pro"/>
              <a:ea typeface="Codec Pro"/>
              <a:cs typeface="Codec Pro"/>
              <a:sym typeface="Codec Pro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8912473" y="1669631"/>
            <a:ext cx="625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tx2"/>
                </a:solidFill>
                <a:latin typeface="Bahnschrift" panose="020B0502040204020203" pitchFamily="34" charset="0"/>
              </a:rPr>
              <a:t>Responsabilidade do Gerador</a:t>
            </a:r>
          </a:p>
        </p:txBody>
      </p:sp>
      <p:sp>
        <p:nvSpPr>
          <p:cNvPr id="5" name="Retângulo 4"/>
          <p:cNvSpPr/>
          <p:nvPr/>
        </p:nvSpPr>
        <p:spPr>
          <a:xfrm>
            <a:off x="7767522" y="3509727"/>
            <a:ext cx="9144000" cy="63248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2700" dirty="0">
                <a:solidFill>
                  <a:srgbClr val="002060"/>
                </a:solidFill>
                <a:latin typeface="Arial" panose="020B0604020202020204" pitchFamily="34" charset="0"/>
              </a:rPr>
              <a:t>Art. 27.  As pessoas físicas ou jurídicas referidas no art. 20 são responsáveis pela implementação e operacionalização integral do plano de gerenciamento de resíduos sólidos aprovado pelo órgão competente na forma do art. 24. </a:t>
            </a:r>
          </a:p>
          <a:p>
            <a:pPr algn="just"/>
            <a:endParaRPr lang="pt-BR" sz="27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2700" dirty="0">
                <a:solidFill>
                  <a:srgbClr val="002060"/>
                </a:solidFill>
                <a:latin typeface="Arial" panose="020B0604020202020204" pitchFamily="34" charset="0"/>
              </a:rPr>
              <a:t>§ 1</a:t>
            </a:r>
            <a:r>
              <a:rPr lang="pt-BR" sz="2700" u="sng" baseline="30000" dirty="0">
                <a:solidFill>
                  <a:srgbClr val="002060"/>
                </a:solidFill>
                <a:latin typeface="Arial" panose="020B0604020202020204" pitchFamily="34" charset="0"/>
              </a:rPr>
              <a:t>o</a:t>
            </a:r>
            <a:r>
              <a:rPr lang="pt-BR" sz="2700" dirty="0">
                <a:solidFill>
                  <a:srgbClr val="002060"/>
                </a:solidFill>
                <a:latin typeface="Arial" panose="020B0604020202020204" pitchFamily="34" charset="0"/>
              </a:rPr>
              <a:t>  A </a:t>
            </a:r>
            <a:r>
              <a:rPr lang="pt-BR" sz="2700" b="1" dirty="0">
                <a:solidFill>
                  <a:srgbClr val="002060"/>
                </a:solidFill>
                <a:latin typeface="Arial" panose="020B0604020202020204" pitchFamily="34" charset="0"/>
              </a:rPr>
              <a:t>contratação</a:t>
            </a:r>
            <a:r>
              <a:rPr lang="pt-BR" sz="2700" dirty="0">
                <a:solidFill>
                  <a:srgbClr val="002060"/>
                </a:solidFill>
                <a:latin typeface="Arial" panose="020B0604020202020204" pitchFamily="34" charset="0"/>
              </a:rPr>
              <a:t> de serviços de coleta, armazenamento, transporte, transbordo, tratamento ou destinação final de resíduos sólidos, ou de disposição final de rejeitos</a:t>
            </a:r>
            <a:r>
              <a:rPr lang="pt-BR" sz="2700" b="1" dirty="0">
                <a:solidFill>
                  <a:srgbClr val="002060"/>
                </a:solidFill>
                <a:latin typeface="Arial" panose="020B0604020202020204" pitchFamily="34" charset="0"/>
              </a:rPr>
              <a:t>, não isenta as pessoas físicas ou jurídicas referidas no art. 20 da responsabilidade por danos que vierem a ser provocados pelo gerenciamento inadequado dos respectivos resíduos ou rejeitos</a:t>
            </a:r>
            <a:r>
              <a:rPr lang="pt-BR" sz="2700" dirty="0">
                <a:solidFill>
                  <a:srgbClr val="002060"/>
                </a:solidFill>
                <a:latin typeface="Arial" panose="020B0604020202020204" pitchFamily="34" charset="0"/>
              </a:rPr>
              <a:t>. </a:t>
            </a:r>
          </a:p>
          <a:p>
            <a:pPr algn="just"/>
            <a:endParaRPr lang="pt-BR" sz="27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r"/>
            <a:r>
              <a:rPr lang="pt-BR" sz="2700" dirty="0">
                <a:solidFill>
                  <a:srgbClr val="002060"/>
                </a:solidFill>
                <a:latin typeface="Arial" panose="020B0604020202020204" pitchFamily="34" charset="0"/>
              </a:rPr>
              <a:t>Lei nº 12.305/2010</a:t>
            </a:r>
          </a:p>
        </p:txBody>
      </p:sp>
    </p:spTree>
    <p:extLst>
      <p:ext uri="{BB962C8B-B14F-4D97-AF65-F5344CB8AC3E}">
        <p14:creationId xmlns:p14="http://schemas.microsoft.com/office/powerpoint/2010/main" val="298141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13652441\Desktop\Fotos - Fiscalizacoes\Fotos - Fiscalizacao RSS e Industrial 2016\VH I Tratho Contagem -09-11\P_20161109_091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18288002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2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07472" y="1821659"/>
            <a:ext cx="2786063" cy="5250656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  <a:defRPr/>
            </a:pPr>
            <a:endParaRPr lang="pt-BR" sz="4200" dirty="0"/>
          </a:p>
          <a:p>
            <a:pPr marL="0" indent="0" algn="ctr">
              <a:buNone/>
              <a:defRPr/>
            </a:pPr>
            <a:endParaRPr lang="pt-BR" sz="4200" b="1" dirty="0">
              <a:latin typeface="Agency FB" pitchFamily="34" charset="0"/>
            </a:endParaRPr>
          </a:p>
          <a:p>
            <a:pPr marL="0" indent="0" algn="ctr">
              <a:buNone/>
              <a:defRPr/>
            </a:pPr>
            <a:endParaRPr lang="pt-BR" sz="1500" b="1" dirty="0">
              <a:latin typeface="Agency FB" pitchFamily="34" charset="0"/>
            </a:endParaRPr>
          </a:p>
          <a:p>
            <a:pPr marL="0" indent="0" algn="ctr">
              <a:buNone/>
              <a:defRPr/>
            </a:pPr>
            <a:r>
              <a:rPr lang="pt-BR" sz="4200" b="1" dirty="0">
                <a:latin typeface="Agency FB" pitchFamily="34" charset="0"/>
              </a:rPr>
              <a:t>Seleção de tecnologia</a:t>
            </a:r>
          </a:p>
          <a:p>
            <a:pPr marL="0" indent="0" algn="ctr">
              <a:buNone/>
              <a:defRPr/>
            </a:pPr>
            <a:endParaRPr lang="pt-BR" sz="420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6357938" y="1928815"/>
            <a:ext cx="4714875" cy="11787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3300" b="1" dirty="0"/>
              <a:t>Conhecimento do resíduo a ser tratado</a:t>
            </a:r>
          </a:p>
          <a:p>
            <a:pPr marL="0" indent="0" algn="ctr">
              <a:buNone/>
              <a:defRPr/>
            </a:pPr>
            <a:endParaRPr lang="pt-BR" sz="3300" dirty="0"/>
          </a:p>
        </p:txBody>
      </p:sp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12680301" y="1636493"/>
            <a:ext cx="4076409" cy="90725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3600" dirty="0"/>
              <a:t>Caracterização qualitativa do resíduo</a:t>
            </a:r>
          </a:p>
          <a:p>
            <a:pPr marL="0" indent="0" algn="ctr">
              <a:buNone/>
              <a:defRPr/>
            </a:pPr>
            <a:endParaRPr lang="pt-BR" sz="3600" dirty="0"/>
          </a:p>
        </p:txBody>
      </p:sp>
      <p:sp>
        <p:nvSpPr>
          <p:cNvPr id="18" name="Espaço Reservado para Conteúdo 2"/>
          <p:cNvSpPr txBox="1">
            <a:spLocks/>
          </p:cNvSpPr>
          <p:nvPr/>
        </p:nvSpPr>
        <p:spPr>
          <a:xfrm>
            <a:off x="12829736" y="2922368"/>
            <a:ext cx="4034132" cy="90725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3600" dirty="0"/>
              <a:t>Caracterização quantitativa do resíduo</a:t>
            </a:r>
          </a:p>
        </p:txBody>
      </p:sp>
      <p:sp>
        <p:nvSpPr>
          <p:cNvPr id="21" name="Espaço Reservado para Conteúdo 2"/>
          <p:cNvSpPr txBox="1">
            <a:spLocks/>
          </p:cNvSpPr>
          <p:nvPr/>
        </p:nvSpPr>
        <p:spPr>
          <a:xfrm>
            <a:off x="3102770" y="7860509"/>
            <a:ext cx="5076825" cy="136683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t-BR" sz="3600" dirty="0"/>
              <a:t>O </a:t>
            </a:r>
            <a:r>
              <a:rPr lang="pt-BR" sz="3600" b="1" dirty="0"/>
              <a:t>estudo de viabilidade </a:t>
            </a:r>
            <a:r>
              <a:rPr lang="pt-BR" sz="3600" dirty="0"/>
              <a:t>da tecnologia deve contemplar</a:t>
            </a:r>
          </a:p>
          <a:p>
            <a:pPr marL="0" indent="0" algn="ctr">
              <a:buNone/>
              <a:defRPr/>
            </a:pPr>
            <a:endParaRPr lang="pt-BR" sz="3600" dirty="0"/>
          </a:p>
        </p:txBody>
      </p:sp>
      <p:sp>
        <p:nvSpPr>
          <p:cNvPr id="22" name="Espaço Reservado para Conteúdo 2"/>
          <p:cNvSpPr txBox="1">
            <a:spLocks/>
          </p:cNvSpPr>
          <p:nvPr/>
        </p:nvSpPr>
        <p:spPr bwMode="auto">
          <a:xfrm>
            <a:off x="9267827" y="7500940"/>
            <a:ext cx="619839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900"/>
              </a:spcBef>
              <a:buSzPct val="70000"/>
              <a:buFont typeface="Wingdings" panose="05000000000000000000" pitchFamily="2" charset="2"/>
              <a:buChar char=""/>
            </a:pPr>
            <a:r>
              <a:rPr lang="pt-BR" altLang="pt-BR" sz="3300"/>
              <a:t>Aspectos econômicos</a:t>
            </a:r>
          </a:p>
          <a:p>
            <a:pPr algn="just">
              <a:spcBef>
                <a:spcPts val="900"/>
              </a:spcBef>
              <a:buSzPct val="70000"/>
              <a:buFont typeface="Wingdings" panose="05000000000000000000" pitchFamily="2" charset="2"/>
              <a:buChar char=""/>
            </a:pPr>
            <a:r>
              <a:rPr lang="pt-BR" altLang="pt-BR" sz="3300"/>
              <a:t>Aspectos ambientais</a:t>
            </a:r>
          </a:p>
          <a:p>
            <a:pPr algn="just">
              <a:spcBef>
                <a:spcPts val="900"/>
              </a:spcBef>
              <a:buSzPct val="70000"/>
              <a:buFont typeface="Wingdings" panose="05000000000000000000" pitchFamily="2" charset="2"/>
              <a:buChar char=""/>
            </a:pPr>
            <a:r>
              <a:rPr lang="pt-BR" altLang="pt-BR" sz="3300"/>
              <a:t>Aspectos sócio culturais</a:t>
            </a:r>
          </a:p>
        </p:txBody>
      </p:sp>
      <p:sp>
        <p:nvSpPr>
          <p:cNvPr id="23" name="Chave esquerda 22"/>
          <p:cNvSpPr/>
          <p:nvPr/>
        </p:nvSpPr>
        <p:spPr>
          <a:xfrm>
            <a:off x="8279609" y="7500940"/>
            <a:ext cx="1078706" cy="2074070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270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286000" y="642940"/>
            <a:ext cx="13144500" cy="886397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600" cap="all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/>
              <a:t>TECNOLOGIAS DE TRATAMENTO</a:t>
            </a:r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6357938" y="3429000"/>
            <a:ext cx="4714875" cy="21431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3300" dirty="0"/>
              <a:t>Conhecimento dos </a:t>
            </a:r>
            <a:r>
              <a:rPr lang="pt-BR" sz="3300" b="1" dirty="0"/>
              <a:t>requisitos legais </a:t>
            </a:r>
            <a:r>
              <a:rPr lang="pt-BR" sz="3300" dirty="0"/>
              <a:t>e </a:t>
            </a:r>
            <a:r>
              <a:rPr lang="pt-BR" sz="3300" b="1" dirty="0"/>
              <a:t>demais requisitos </a:t>
            </a:r>
            <a:r>
              <a:rPr lang="pt-BR" sz="3300" dirty="0"/>
              <a:t>a serem atendidos</a:t>
            </a:r>
          </a:p>
          <a:p>
            <a:pPr marL="0" indent="0" algn="ctr">
              <a:buNone/>
              <a:defRPr/>
            </a:pPr>
            <a:endParaRPr lang="pt-BR" sz="3300" dirty="0"/>
          </a:p>
        </p:txBody>
      </p:sp>
      <p:sp>
        <p:nvSpPr>
          <p:cNvPr id="29" name="Espaço Reservado para Conteúdo 2"/>
          <p:cNvSpPr txBox="1">
            <a:spLocks/>
          </p:cNvSpPr>
          <p:nvPr/>
        </p:nvSpPr>
        <p:spPr>
          <a:xfrm>
            <a:off x="6465095" y="6000752"/>
            <a:ext cx="4714875" cy="11787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BR" sz="3300" b="1" dirty="0"/>
              <a:t>Restrições associadas à tecnologia</a:t>
            </a:r>
          </a:p>
        </p:txBody>
      </p:sp>
      <p:sp>
        <p:nvSpPr>
          <p:cNvPr id="31" name="Chave esquerda 30"/>
          <p:cNvSpPr/>
          <p:nvPr/>
        </p:nvSpPr>
        <p:spPr>
          <a:xfrm>
            <a:off x="11711354" y="1529336"/>
            <a:ext cx="1294887" cy="2464595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2700"/>
          </a:p>
        </p:txBody>
      </p:sp>
      <p:sp>
        <p:nvSpPr>
          <p:cNvPr id="13" name="Freeform 9"/>
          <p:cNvSpPr/>
          <p:nvPr/>
        </p:nvSpPr>
        <p:spPr>
          <a:xfrm>
            <a:off x="15274729" y="204245"/>
            <a:ext cx="2633913" cy="643079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0"/>
          <p:cNvSpPr/>
          <p:nvPr/>
        </p:nvSpPr>
        <p:spPr>
          <a:xfrm>
            <a:off x="13344433" y="137674"/>
            <a:ext cx="1519575" cy="681917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50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21" grpId="0" animBg="1"/>
      <p:bldP spid="22" grpId="0"/>
      <p:bldP spid="23" grpId="0" animBg="1"/>
      <p:bldP spid="15" grpId="0" animBg="1"/>
      <p:bldP spid="29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7400" y="-2191686"/>
            <a:ext cx="20345400" cy="13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09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-31496"/>
            <a:ext cx="18288000" cy="5404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Group 3"/>
          <p:cNvGrpSpPr/>
          <p:nvPr/>
        </p:nvGrpSpPr>
        <p:grpSpPr>
          <a:xfrm>
            <a:off x="0" y="5373344"/>
            <a:ext cx="19278600" cy="4913656"/>
            <a:chOff x="0" y="0"/>
            <a:chExt cx="4816593" cy="902151"/>
          </a:xfrm>
        </p:grpSpPr>
        <p:sp>
          <p:nvSpPr>
            <p:cNvPr id="17" name="Freeform 4"/>
            <p:cNvSpPr/>
            <p:nvPr/>
          </p:nvSpPr>
          <p:spPr>
            <a:xfrm>
              <a:off x="0" y="0"/>
              <a:ext cx="4816592" cy="902151"/>
            </a:xfrm>
            <a:custGeom>
              <a:avLst/>
              <a:gdLst/>
              <a:ahLst/>
              <a:cxnLst/>
              <a:rect l="l" t="t" r="r" b="b"/>
              <a:pathLst>
                <a:path w="4816592" h="902151">
                  <a:moveTo>
                    <a:pt x="0" y="0"/>
                  </a:moveTo>
                  <a:lnTo>
                    <a:pt x="4816592" y="0"/>
                  </a:lnTo>
                  <a:lnTo>
                    <a:pt x="4816592" y="902151"/>
                  </a:lnTo>
                  <a:lnTo>
                    <a:pt x="0" y="902151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5"/>
            <p:cNvSpPr txBox="1"/>
            <p:nvPr/>
          </p:nvSpPr>
          <p:spPr>
            <a:xfrm>
              <a:off x="0" y="-47625"/>
              <a:ext cx="4816593" cy="9497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457201" y="5482783"/>
            <a:ext cx="7133681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9000" dirty="0" err="1">
                <a:solidFill>
                  <a:srgbClr val="FFFFFF"/>
                </a:solidFill>
                <a:latin typeface="Codec Pro Bold"/>
              </a:rPr>
              <a:t>Contato</a:t>
            </a:r>
            <a:endParaRPr lang="en-US" sz="9000" dirty="0">
              <a:solidFill>
                <a:srgbClr val="FFFFFF"/>
              </a:solidFill>
              <a:latin typeface="Codec Pr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95800" y="4253678"/>
            <a:ext cx="13631019" cy="50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1" u="sng" dirty="0">
                <a:solidFill>
                  <a:srgbClr val="FFFFFF"/>
                </a:solidFill>
                <a:latin typeface="Arimo"/>
                <a:hlinkClick r:id="rId3" tooltip="https://www.meioambiente.mg.gov.br/residuosespeciaiseindustriais/-logistica-reversa"/>
              </a:rPr>
              <a:t>https://meioambiente.mg.gov.br/residuos-especiais-e-industriais</a:t>
            </a:r>
          </a:p>
        </p:txBody>
      </p:sp>
      <p:sp>
        <p:nvSpPr>
          <p:cNvPr id="15" name="TextBox 3"/>
          <p:cNvSpPr txBox="1"/>
          <p:nvPr/>
        </p:nvSpPr>
        <p:spPr>
          <a:xfrm>
            <a:off x="696674" y="1664231"/>
            <a:ext cx="12950015" cy="1387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Codec Pro Bold"/>
              </a:rPr>
              <a:t>Conteúdo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dec Pro Bol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Codec Pro Bold"/>
              </a:rPr>
              <a:t>sítio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dec Pro Bol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Codec Pro Bold"/>
              </a:rPr>
              <a:t>eletrônico</a:t>
            </a:r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dec Pro Bold"/>
              </a:rPr>
              <a:t> </a:t>
            </a:r>
            <a:r>
              <a:rPr lang="en-US" sz="6000" dirty="0" err="1">
                <a:solidFill>
                  <a:schemeClr val="tx2">
                    <a:lumMod val="75000"/>
                  </a:schemeClr>
                </a:solidFill>
                <a:latin typeface="Codec Pro Bold"/>
              </a:rPr>
              <a:t>Semad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Codec Pro Bold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15166" y="6896100"/>
            <a:ext cx="7485834" cy="2370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FFFF"/>
                </a:solidFill>
                <a:latin typeface="+mj-lt"/>
              </a:rPr>
              <a:t>Subsecretaria de Saneamento - SUSAN</a:t>
            </a:r>
            <a:br>
              <a:rPr lang="pt-BR" b="1" dirty="0">
                <a:latin typeface="+mj-lt"/>
              </a:rPr>
            </a:br>
            <a:endParaRPr lang="pt-BR" b="1" dirty="0">
              <a:latin typeface="+mj-lt"/>
            </a:endParaRPr>
          </a:p>
          <a:p>
            <a:r>
              <a:rPr lang="pt-BR" sz="2400" dirty="0">
                <a:solidFill>
                  <a:srgbClr val="FFFFFF"/>
                </a:solidFill>
                <a:latin typeface="+mj-lt"/>
              </a:rPr>
              <a:t>Subsecretário: Anderson Diniz</a:t>
            </a:r>
          </a:p>
          <a:p>
            <a:endParaRPr lang="pt-BR" sz="2400" dirty="0">
              <a:solidFill>
                <a:srgbClr val="FFFFFF"/>
              </a:solidFill>
              <a:latin typeface="+mj-lt"/>
            </a:endParaRPr>
          </a:p>
          <a:p>
            <a:r>
              <a:rPr lang="en-US" sz="2400" dirty="0">
                <a:solidFill>
                  <a:srgbClr val="FFFFFF"/>
                </a:solidFill>
                <a:latin typeface="+mj-lt"/>
              </a:rPr>
              <a:t>sures@meioambiente.mg.gov.br</a:t>
            </a:r>
          </a:p>
          <a:p>
            <a:endParaRPr lang="pt-BR" sz="280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9691822" y="6685732"/>
            <a:ext cx="7485834" cy="3108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b="1" dirty="0">
                <a:solidFill>
                  <a:srgbClr val="FFFFFF"/>
                </a:solidFill>
                <a:latin typeface="+mj-lt"/>
              </a:rPr>
              <a:t>Superintendência de Resíduos - SURES</a:t>
            </a:r>
            <a:br>
              <a:rPr lang="pt-BR" b="1" dirty="0">
                <a:latin typeface="+mj-lt"/>
              </a:rPr>
            </a:br>
            <a:endParaRPr lang="pt-BR" b="1" dirty="0">
              <a:latin typeface="+mj-lt"/>
            </a:endParaRPr>
          </a:p>
          <a:p>
            <a:r>
              <a:rPr lang="pt-BR" sz="2400" dirty="0">
                <a:solidFill>
                  <a:srgbClr val="FFFFFF"/>
                </a:solidFill>
                <a:latin typeface="+mj-lt"/>
              </a:rPr>
              <a:t>Superintendente: Alice </a:t>
            </a:r>
            <a:r>
              <a:rPr lang="pt-BR" sz="2400" dirty="0" err="1">
                <a:solidFill>
                  <a:srgbClr val="FFFFFF"/>
                </a:solidFill>
                <a:latin typeface="+mj-lt"/>
              </a:rPr>
              <a:t>Libânia</a:t>
            </a:r>
            <a:endParaRPr lang="pt-BR" sz="2400" dirty="0">
              <a:solidFill>
                <a:srgbClr val="FFFFFF"/>
              </a:solidFill>
              <a:latin typeface="+mj-lt"/>
            </a:endParaRPr>
          </a:p>
          <a:p>
            <a:endParaRPr lang="pt-BR" sz="2400" dirty="0">
              <a:solidFill>
                <a:srgbClr val="FFFFFF"/>
              </a:solidFill>
              <a:latin typeface="+mj-lt"/>
            </a:endParaRPr>
          </a:p>
          <a:p>
            <a:r>
              <a:rPr lang="pt-BR" sz="2400" dirty="0">
                <a:solidFill>
                  <a:srgbClr val="FFFFFF"/>
                </a:solidFill>
                <a:latin typeface="+mj-lt"/>
              </a:rPr>
              <a:t>Tel.: (31) 3915-1103 / 1101</a:t>
            </a:r>
          </a:p>
          <a:p>
            <a:endParaRPr lang="en-US" sz="2400" dirty="0">
              <a:solidFill>
                <a:srgbClr val="FFFFFF"/>
              </a:solidFill>
              <a:latin typeface="+mj-lt"/>
            </a:endParaRPr>
          </a:p>
          <a:p>
            <a:r>
              <a:rPr lang="en-US" sz="2400" dirty="0">
                <a:solidFill>
                  <a:srgbClr val="FFFFFF"/>
                </a:solidFill>
                <a:latin typeface="+mj-lt"/>
              </a:rPr>
              <a:t>sures@meioambiente.mg.gov.br</a:t>
            </a:r>
          </a:p>
          <a:p>
            <a:endParaRPr lang="pt-BR" sz="280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2950" t="16482" r="20415" b="39974"/>
          <a:stretch/>
        </p:blipFill>
        <p:spPr>
          <a:xfrm>
            <a:off x="14859000" y="952500"/>
            <a:ext cx="2438400" cy="23622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>
          <a:xfrm>
            <a:off x="2905984" y="21329"/>
            <a:ext cx="3930077" cy="1138367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10"/>
          <p:cNvSpPr/>
          <p:nvPr/>
        </p:nvSpPr>
        <p:spPr>
          <a:xfrm>
            <a:off x="27039" y="-31496"/>
            <a:ext cx="2716161" cy="124401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55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íduos do Serviço de Saúde - Ambient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1100"/>
            <a:ext cx="18312581" cy="1174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1686108" y="2140944"/>
            <a:ext cx="14915784" cy="6005113"/>
            <a:chOff x="0" y="0"/>
            <a:chExt cx="3928437" cy="15815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28437" cy="1581594"/>
            </a:xfrm>
            <a:custGeom>
              <a:avLst/>
              <a:gdLst/>
              <a:ahLst/>
              <a:cxnLst/>
              <a:rect l="l" t="t" r="r" b="b"/>
              <a:pathLst>
                <a:path w="3928437" h="1581594">
                  <a:moveTo>
                    <a:pt x="0" y="0"/>
                  </a:moveTo>
                  <a:lnTo>
                    <a:pt x="3928437" y="0"/>
                  </a:lnTo>
                  <a:lnTo>
                    <a:pt x="3928437" y="1581594"/>
                  </a:lnTo>
                  <a:lnTo>
                    <a:pt x="0" y="1581594"/>
                  </a:lnTo>
                  <a:close/>
                </a:path>
              </a:pathLst>
            </a:custGeom>
            <a:solidFill>
              <a:srgbClr val="0D323B">
                <a:alpha val="80000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928437" cy="1629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52549" y="2705100"/>
            <a:ext cx="1278290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6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EFF3F4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Montserrat"/>
                <a:sym typeface="Montserrat"/>
              </a:rPr>
              <a:t>SELEÇÃO DE TECNOLOGIAS:</a:t>
            </a:r>
            <a:endParaRPr lang="en-US" sz="3347" b="1" dirty="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3048000" y="4693591"/>
            <a:ext cx="12782902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6"/>
              </a:lnSpc>
              <a:spcBef>
                <a:spcPct val="0"/>
              </a:spcBef>
            </a:pPr>
            <a:endParaRPr lang="en-US" sz="5000" b="1" dirty="0">
              <a:solidFill>
                <a:srgbClr val="EFF3F4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Montserrat"/>
              <a:sym typeface="Montserrat"/>
            </a:endParaRPr>
          </a:p>
          <a:p>
            <a:pPr algn="just">
              <a:lnSpc>
                <a:spcPts val="4686"/>
              </a:lnSpc>
              <a:spcBef>
                <a:spcPct val="0"/>
              </a:spcBef>
            </a:pPr>
            <a:endParaRPr lang="en-US" sz="3347" dirty="0">
              <a:solidFill>
                <a:srgbClr val="EFF3F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86"/>
              </a:lnSpc>
              <a:spcBef>
                <a:spcPct val="0"/>
              </a:spcBef>
            </a:pPr>
            <a:endParaRPr lang="en-US" sz="3347" dirty="0">
              <a:solidFill>
                <a:srgbClr val="EFF3F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86"/>
              </a:lnSpc>
              <a:spcBef>
                <a:spcPct val="0"/>
              </a:spcBef>
            </a:pPr>
            <a:r>
              <a:rPr lang="en-US" sz="3347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DESTINAÇÃO </a:t>
            </a:r>
            <a:r>
              <a:rPr lang="en-US" sz="3347" dirty="0" err="1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depende</a:t>
            </a:r>
            <a:r>
              <a:rPr lang="en-US" sz="3347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 da CLASSIFICAÇÃO do </a:t>
            </a:r>
            <a:r>
              <a:rPr lang="en-US" sz="3347" dirty="0" err="1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resíduo</a:t>
            </a:r>
            <a:endParaRPr lang="en-US" sz="3347" b="1" dirty="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3048000" y="3488655"/>
            <a:ext cx="12782902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6"/>
              </a:lnSpc>
              <a:spcBef>
                <a:spcPct val="0"/>
              </a:spcBef>
            </a:pPr>
            <a:endParaRPr lang="en-US" sz="3347" dirty="0">
              <a:solidFill>
                <a:srgbClr val="EFF3F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86"/>
              </a:lnSpc>
              <a:spcBef>
                <a:spcPct val="0"/>
              </a:spcBef>
            </a:pPr>
            <a:endParaRPr lang="en-US" sz="3347" dirty="0">
              <a:solidFill>
                <a:srgbClr val="EFF3F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4686"/>
              </a:lnSpc>
              <a:spcBef>
                <a:spcPct val="0"/>
              </a:spcBef>
            </a:pPr>
            <a:r>
              <a:rPr lang="en-US" sz="3347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SEGREGAÇÃO </a:t>
            </a:r>
            <a:r>
              <a:rPr lang="en-US" sz="3347" dirty="0" err="1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3347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47" dirty="0" err="1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fonte</a:t>
            </a:r>
            <a:r>
              <a:rPr lang="en-US" sz="3347" dirty="0">
                <a:solidFill>
                  <a:srgbClr val="EFF3F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347" b="1" dirty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É ESSENCIAL!!!!</a:t>
            </a:r>
          </a:p>
        </p:txBody>
      </p:sp>
      <p:sp>
        <p:nvSpPr>
          <p:cNvPr id="10" name="Freeform 9"/>
          <p:cNvSpPr/>
          <p:nvPr/>
        </p:nvSpPr>
        <p:spPr>
          <a:xfrm>
            <a:off x="14382504" y="-1181100"/>
            <a:ext cx="3930077" cy="1138367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0"/>
          <p:cNvSpPr/>
          <p:nvPr/>
        </p:nvSpPr>
        <p:spPr>
          <a:xfrm>
            <a:off x="11388983" y="-1219938"/>
            <a:ext cx="2716161" cy="1244018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6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/>
          <p:cNvGrpSpPr/>
          <p:nvPr/>
        </p:nvGrpSpPr>
        <p:grpSpPr>
          <a:xfrm>
            <a:off x="4323028" y="2631004"/>
            <a:ext cx="7798075" cy="7563532"/>
            <a:chOff x="0" y="-661119"/>
            <a:chExt cx="2991469" cy="1624438"/>
          </a:xfrm>
        </p:grpSpPr>
        <p:sp>
          <p:nvSpPr>
            <p:cNvPr id="27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3356368" y="318287"/>
            <a:ext cx="11358233" cy="1335247"/>
            <a:chOff x="0" y="0"/>
            <a:chExt cx="2991469" cy="351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681914" y="564372"/>
            <a:ext cx="10924171" cy="97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5633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CLASSIFICAÇÃO DOS RSS</a:t>
            </a:r>
          </a:p>
        </p:txBody>
      </p:sp>
      <p:grpSp>
        <p:nvGrpSpPr>
          <p:cNvPr id="19" name="Group 2"/>
          <p:cNvGrpSpPr/>
          <p:nvPr/>
        </p:nvGrpSpPr>
        <p:grpSpPr>
          <a:xfrm>
            <a:off x="423898" y="2515308"/>
            <a:ext cx="7772399" cy="7531317"/>
            <a:chOff x="0" y="-661119"/>
            <a:chExt cx="2991469" cy="1624438"/>
          </a:xfrm>
        </p:grpSpPr>
        <p:sp>
          <p:nvSpPr>
            <p:cNvPr id="20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550408" y="2686109"/>
            <a:ext cx="3176862" cy="7453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0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RESÍDUO INFECTANTE </a:t>
            </a:r>
            <a:r>
              <a:rPr lang="pt-BR" sz="3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(RISCO biológico)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000" b="1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000" b="1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000" b="1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3000" b="1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0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5 subgrupos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5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 </a:t>
            </a:r>
            <a:r>
              <a:rPr lang="pt-BR" sz="2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A1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A2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A3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A4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A5</a:t>
            </a:r>
            <a:endParaRPr lang="en-US" sz="2000" dirty="0">
              <a:solidFill>
                <a:srgbClr val="EFF3F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4278000" y="2739567"/>
            <a:ext cx="3176862" cy="1127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0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RISCO QUÍMICO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4" y="4838700"/>
            <a:ext cx="2764252" cy="195023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65964" y="1653534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A 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350819" y="1714125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B 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/>
          <a:srcRect l="52479"/>
          <a:stretch/>
        </p:blipFill>
        <p:spPr>
          <a:xfrm>
            <a:off x="4768630" y="6902455"/>
            <a:ext cx="2553064" cy="336191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3"/>
          <a:srcRect r="46926"/>
          <a:stretch/>
        </p:blipFill>
        <p:spPr>
          <a:xfrm>
            <a:off x="4768630" y="3861779"/>
            <a:ext cx="2379644" cy="2805721"/>
          </a:xfrm>
          <a:prstGeom prst="rect">
            <a:avLst/>
          </a:prstGeom>
        </p:spPr>
      </p:pic>
      <p:grpSp>
        <p:nvGrpSpPr>
          <p:cNvPr id="34" name="Group 2"/>
          <p:cNvGrpSpPr/>
          <p:nvPr/>
        </p:nvGrpSpPr>
        <p:grpSpPr>
          <a:xfrm>
            <a:off x="8046029" y="2607298"/>
            <a:ext cx="6871938" cy="7563532"/>
            <a:chOff x="0" y="-661119"/>
            <a:chExt cx="2991469" cy="1624438"/>
          </a:xfrm>
        </p:grpSpPr>
        <p:sp>
          <p:nvSpPr>
            <p:cNvPr id="35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Retângulo 36"/>
          <p:cNvSpPr/>
          <p:nvPr/>
        </p:nvSpPr>
        <p:spPr>
          <a:xfrm>
            <a:off x="8001000" y="2715861"/>
            <a:ext cx="3176862" cy="1127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0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REJEITO RADIOATIVO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8073819" y="1690419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C </a:t>
            </a: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345" y="4479825"/>
            <a:ext cx="2114886" cy="1882616"/>
          </a:xfrm>
          <a:prstGeom prst="rect">
            <a:avLst/>
          </a:prstGeom>
        </p:spPr>
      </p:pic>
      <p:grpSp>
        <p:nvGrpSpPr>
          <p:cNvPr id="40" name="Group 2"/>
          <p:cNvGrpSpPr/>
          <p:nvPr/>
        </p:nvGrpSpPr>
        <p:grpSpPr>
          <a:xfrm>
            <a:off x="11465178" y="2575899"/>
            <a:ext cx="7184437" cy="7563532"/>
            <a:chOff x="0" y="-661119"/>
            <a:chExt cx="2991469" cy="1624438"/>
          </a:xfrm>
        </p:grpSpPr>
        <p:sp>
          <p:nvSpPr>
            <p:cNvPr id="41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2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Retângulo 42"/>
          <p:cNvSpPr/>
          <p:nvPr/>
        </p:nvSpPr>
        <p:spPr>
          <a:xfrm>
            <a:off x="11379229" y="4971235"/>
            <a:ext cx="3176862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000" b="1" dirty="0">
                <a:solidFill>
                  <a:schemeClr val="accent6"/>
                </a:solidFill>
                <a:latin typeface="League Spartan"/>
                <a:ea typeface="League Spartan"/>
                <a:cs typeface="League Spartan"/>
              </a:rPr>
              <a:t>EQUIPARÁVEIS</a:t>
            </a:r>
            <a:r>
              <a:rPr lang="pt-BR" sz="30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 AO RESÍDUO DOMÉSTICO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1492969" y="1659020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D </a:t>
            </a:r>
          </a:p>
        </p:txBody>
      </p:sp>
      <p:grpSp>
        <p:nvGrpSpPr>
          <p:cNvPr id="45" name="Group 2"/>
          <p:cNvGrpSpPr/>
          <p:nvPr/>
        </p:nvGrpSpPr>
        <p:grpSpPr>
          <a:xfrm>
            <a:off x="15102424" y="2639541"/>
            <a:ext cx="7184437" cy="7563532"/>
            <a:chOff x="0" y="-661119"/>
            <a:chExt cx="2991469" cy="1624438"/>
          </a:xfrm>
        </p:grpSpPr>
        <p:sp>
          <p:nvSpPr>
            <p:cNvPr id="46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7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Retângulo 47"/>
          <p:cNvSpPr/>
          <p:nvPr/>
        </p:nvSpPr>
        <p:spPr>
          <a:xfrm>
            <a:off x="15235592" y="2836901"/>
            <a:ext cx="3176862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30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SIMILAR AO RESÍDUO DOMÉSTICO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5130215" y="1722662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E </a:t>
            </a:r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1314" y="4950970"/>
            <a:ext cx="2522668" cy="4519781"/>
          </a:xfrm>
          <a:prstGeom prst="rect">
            <a:avLst/>
          </a:prstGeom>
        </p:spPr>
      </p:pic>
      <p:sp>
        <p:nvSpPr>
          <p:cNvPr id="51" name="Freeform 9"/>
          <p:cNvSpPr/>
          <p:nvPr/>
        </p:nvSpPr>
        <p:spPr>
          <a:xfrm>
            <a:off x="16502768" y="38326"/>
            <a:ext cx="1874078" cy="549365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2" name="Freeform 10"/>
          <p:cNvSpPr/>
          <p:nvPr/>
        </p:nvSpPr>
        <p:spPr>
          <a:xfrm>
            <a:off x="14917967" y="-10993"/>
            <a:ext cx="1295216" cy="600351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3218" y="318287"/>
            <a:ext cx="14246181" cy="1335247"/>
            <a:chOff x="0" y="0"/>
            <a:chExt cx="2991469" cy="3516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62200" y="564372"/>
            <a:ext cx="15697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45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DESTINAÇÃO DOS RSS</a:t>
            </a:r>
          </a:p>
        </p:txBody>
      </p:sp>
      <p:grpSp>
        <p:nvGrpSpPr>
          <p:cNvPr id="19" name="Group 2"/>
          <p:cNvGrpSpPr/>
          <p:nvPr/>
        </p:nvGrpSpPr>
        <p:grpSpPr>
          <a:xfrm>
            <a:off x="423898" y="2515308"/>
            <a:ext cx="7772399" cy="7531317"/>
            <a:chOff x="0" y="-661119"/>
            <a:chExt cx="2991469" cy="1624438"/>
          </a:xfrm>
        </p:grpSpPr>
        <p:sp>
          <p:nvSpPr>
            <p:cNvPr id="20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459659" y="3395771"/>
            <a:ext cx="3176862" cy="67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5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 </a:t>
            </a: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A1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4" y="4597061"/>
            <a:ext cx="2764252" cy="195023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65964" y="1653534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A </a:t>
            </a:r>
          </a:p>
        </p:txBody>
      </p:sp>
      <p:sp>
        <p:nvSpPr>
          <p:cNvPr id="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581" y="7574957"/>
            <a:ext cx="10235928" cy="247166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096" y="2441855"/>
            <a:ext cx="10374899" cy="4529886"/>
          </a:xfrm>
          <a:prstGeom prst="rect">
            <a:avLst/>
          </a:prstGeom>
        </p:spPr>
      </p:pic>
      <p:sp>
        <p:nvSpPr>
          <p:cNvPr id="52" name="Retângulo 51"/>
          <p:cNvSpPr/>
          <p:nvPr/>
        </p:nvSpPr>
        <p:spPr>
          <a:xfrm>
            <a:off x="394401" y="8289227"/>
            <a:ext cx="3176862" cy="67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A2</a:t>
            </a:r>
          </a:p>
        </p:txBody>
      </p:sp>
      <p:sp>
        <p:nvSpPr>
          <p:cNvPr id="53" name="Freeform 9"/>
          <p:cNvSpPr/>
          <p:nvPr/>
        </p:nvSpPr>
        <p:spPr>
          <a:xfrm>
            <a:off x="1616245" y="-38100"/>
            <a:ext cx="2085024" cy="566999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4" name="Freeform 10"/>
          <p:cNvSpPr/>
          <p:nvPr/>
        </p:nvSpPr>
        <p:spPr>
          <a:xfrm>
            <a:off x="2458" y="-10616"/>
            <a:ext cx="1441005" cy="619622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76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/>
          <p:cNvGrpSpPr/>
          <p:nvPr/>
        </p:nvGrpSpPr>
        <p:grpSpPr>
          <a:xfrm>
            <a:off x="423898" y="2515308"/>
            <a:ext cx="7772399" cy="7531317"/>
            <a:chOff x="0" y="-661119"/>
            <a:chExt cx="2991469" cy="1624438"/>
          </a:xfrm>
        </p:grpSpPr>
        <p:sp>
          <p:nvSpPr>
            <p:cNvPr id="20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459659" y="3395771"/>
            <a:ext cx="3176862" cy="67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5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 </a:t>
            </a: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A3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4" y="4597061"/>
            <a:ext cx="2764252" cy="195023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65964" y="1653534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A </a:t>
            </a:r>
          </a:p>
        </p:txBody>
      </p:sp>
      <p:sp>
        <p:nvSpPr>
          <p:cNvPr id="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2" name="Retângulo 51"/>
          <p:cNvSpPr/>
          <p:nvPr/>
        </p:nvSpPr>
        <p:spPr>
          <a:xfrm>
            <a:off x="394401" y="8289227"/>
            <a:ext cx="3176862" cy="67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A4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206" y="2528181"/>
            <a:ext cx="11224272" cy="2086064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/>
          <a:srcRect t="227" r="-34"/>
          <a:stretch/>
        </p:blipFill>
        <p:spPr>
          <a:xfrm>
            <a:off x="4295206" y="4839549"/>
            <a:ext cx="11020994" cy="5046653"/>
          </a:xfrm>
          <a:prstGeom prst="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3813218" y="318287"/>
            <a:ext cx="14246181" cy="1335247"/>
            <a:chOff x="0" y="0"/>
            <a:chExt cx="2991469" cy="351670"/>
          </a:xfrm>
        </p:grpSpPr>
        <p:sp>
          <p:nvSpPr>
            <p:cNvPr id="24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5"/>
          <p:cNvSpPr txBox="1"/>
          <p:nvPr/>
        </p:nvSpPr>
        <p:spPr>
          <a:xfrm>
            <a:off x="2362200" y="564372"/>
            <a:ext cx="15697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45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DESTINAÇÃO DOS RSS</a:t>
            </a:r>
          </a:p>
        </p:txBody>
      </p:sp>
      <p:sp>
        <p:nvSpPr>
          <p:cNvPr id="27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" name="Freeform 9"/>
          <p:cNvSpPr/>
          <p:nvPr/>
        </p:nvSpPr>
        <p:spPr>
          <a:xfrm>
            <a:off x="1616245" y="-38100"/>
            <a:ext cx="2085024" cy="566999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10"/>
          <p:cNvSpPr/>
          <p:nvPr/>
        </p:nvSpPr>
        <p:spPr>
          <a:xfrm>
            <a:off x="2458" y="-10616"/>
            <a:ext cx="1441005" cy="619622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9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/>
          <p:cNvGrpSpPr/>
          <p:nvPr/>
        </p:nvGrpSpPr>
        <p:grpSpPr>
          <a:xfrm>
            <a:off x="423898" y="2515308"/>
            <a:ext cx="7772399" cy="7531317"/>
            <a:chOff x="0" y="-661119"/>
            <a:chExt cx="2991469" cy="1624438"/>
          </a:xfrm>
        </p:grpSpPr>
        <p:sp>
          <p:nvSpPr>
            <p:cNvPr id="20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459659" y="3395771"/>
            <a:ext cx="3176862" cy="679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5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 </a:t>
            </a: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A5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4" y="4597061"/>
            <a:ext cx="2764252" cy="195023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65964" y="1653534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A </a:t>
            </a:r>
          </a:p>
        </p:txBody>
      </p:sp>
      <p:sp>
        <p:nvSpPr>
          <p:cNvPr id="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781300"/>
            <a:ext cx="9125394" cy="5573593"/>
          </a:xfrm>
          <a:prstGeom prst="rect">
            <a:avLst/>
          </a:prstGeom>
        </p:spPr>
      </p:pic>
      <p:grpSp>
        <p:nvGrpSpPr>
          <p:cNvPr id="17" name="Group 2"/>
          <p:cNvGrpSpPr/>
          <p:nvPr/>
        </p:nvGrpSpPr>
        <p:grpSpPr>
          <a:xfrm>
            <a:off x="3813218" y="318287"/>
            <a:ext cx="14246181" cy="1335247"/>
            <a:chOff x="0" y="0"/>
            <a:chExt cx="2991469" cy="351670"/>
          </a:xfrm>
        </p:grpSpPr>
        <p:sp>
          <p:nvSpPr>
            <p:cNvPr id="22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5"/>
          <p:cNvSpPr txBox="1"/>
          <p:nvPr/>
        </p:nvSpPr>
        <p:spPr>
          <a:xfrm>
            <a:off x="2362200" y="564372"/>
            <a:ext cx="15697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45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DESTINAÇÃO DOS RSS</a:t>
            </a:r>
          </a:p>
        </p:txBody>
      </p:sp>
      <p:sp>
        <p:nvSpPr>
          <p:cNvPr id="2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Freeform 9"/>
          <p:cNvSpPr/>
          <p:nvPr/>
        </p:nvSpPr>
        <p:spPr>
          <a:xfrm>
            <a:off x="1616245" y="-38100"/>
            <a:ext cx="2085024" cy="566999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Freeform 10"/>
          <p:cNvSpPr/>
          <p:nvPr/>
        </p:nvSpPr>
        <p:spPr>
          <a:xfrm>
            <a:off x="2458" y="-10616"/>
            <a:ext cx="1441005" cy="619622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33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/>
          <p:cNvGrpSpPr/>
          <p:nvPr/>
        </p:nvGrpSpPr>
        <p:grpSpPr>
          <a:xfrm>
            <a:off x="423898" y="2515308"/>
            <a:ext cx="7772399" cy="7531317"/>
            <a:chOff x="0" y="-661119"/>
            <a:chExt cx="2991469" cy="1624438"/>
          </a:xfrm>
        </p:grpSpPr>
        <p:sp>
          <p:nvSpPr>
            <p:cNvPr id="20" name="Freeform 3"/>
            <p:cNvSpPr/>
            <p:nvPr/>
          </p:nvSpPr>
          <p:spPr>
            <a:xfrm>
              <a:off x="0" y="-661119"/>
              <a:ext cx="1304494" cy="1624438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Retângulo 22"/>
          <p:cNvSpPr/>
          <p:nvPr/>
        </p:nvSpPr>
        <p:spPr>
          <a:xfrm>
            <a:off x="387027" y="2950497"/>
            <a:ext cx="3176862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2500" b="1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 </a:t>
            </a: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A1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5000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  <a:p>
            <a:pPr algn="ctr">
              <a:lnSpc>
                <a:spcPts val="4061"/>
              </a:lnSpc>
              <a:spcBef>
                <a:spcPct val="0"/>
              </a:spcBef>
            </a:pPr>
            <a:r>
              <a:rPr lang="pt-BR" sz="50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</a:rPr>
              <a:t>A2</a:t>
            </a:r>
          </a:p>
          <a:p>
            <a:pPr algn="ctr">
              <a:lnSpc>
                <a:spcPts val="4061"/>
              </a:lnSpc>
              <a:spcBef>
                <a:spcPct val="0"/>
              </a:spcBef>
            </a:pPr>
            <a:endParaRPr lang="pt-BR" sz="5000" dirty="0">
              <a:solidFill>
                <a:srgbClr val="EFF3F4"/>
              </a:solidFill>
              <a:latin typeface="League Spartan"/>
              <a:ea typeface="League Spartan"/>
              <a:cs typeface="League Spartan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64" y="6971741"/>
            <a:ext cx="2764252" cy="1950239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665964" y="1653534"/>
            <a:ext cx="2690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" b="1" dirty="0">
                <a:solidFill>
                  <a:schemeClr val="bg1">
                    <a:lumMod val="65000"/>
                  </a:schemeClr>
                </a:solidFill>
              </a:rPr>
              <a:t>GRUPO A </a:t>
            </a:r>
          </a:p>
        </p:txBody>
      </p:sp>
      <p:sp>
        <p:nvSpPr>
          <p:cNvPr id="6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4" name="Picture 8" descr="CTRSS LOGA09052017-113842-pPZsV1b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54"/>
          <a:stretch/>
        </p:blipFill>
        <p:spPr bwMode="auto">
          <a:xfrm>
            <a:off x="11766665" y="1842658"/>
            <a:ext cx="6292735" cy="3691739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201798" y="2401549"/>
            <a:ext cx="66121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2"/>
                </a:solidFill>
              </a:rPr>
              <a:t>REDUÇÃO DA CARGA MICROBIANA</a:t>
            </a:r>
          </a:p>
          <a:p>
            <a:endParaRPr lang="pt-BR" sz="4000" dirty="0">
              <a:solidFill>
                <a:schemeClr val="bg2"/>
              </a:solidFill>
            </a:endParaRPr>
          </a:p>
          <a:p>
            <a:r>
              <a:rPr lang="pt-BR" sz="4000" dirty="0">
                <a:solidFill>
                  <a:schemeClr val="bg2"/>
                </a:solidFill>
              </a:rPr>
              <a:t>NIVEL III DE INATIVAÇÃO  MICROBIANA</a:t>
            </a:r>
          </a:p>
        </p:txBody>
      </p:sp>
      <p:sp>
        <p:nvSpPr>
          <p:cNvPr id="9" name="Seta para Baixo 8"/>
          <p:cNvSpPr/>
          <p:nvPr/>
        </p:nvSpPr>
        <p:spPr>
          <a:xfrm>
            <a:off x="4561630" y="5852949"/>
            <a:ext cx="747146" cy="2308659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CaixaDeTexto 50"/>
          <p:cNvSpPr txBox="1"/>
          <p:nvPr/>
        </p:nvSpPr>
        <p:spPr>
          <a:xfrm>
            <a:off x="4523069" y="8275886"/>
            <a:ext cx="1165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2"/>
                </a:solidFill>
              </a:rPr>
              <a:t>Pós tratamento </a:t>
            </a:r>
            <a:r>
              <a:rPr lang="la-001" sz="4000" dirty="0">
                <a:solidFill>
                  <a:schemeClr val="bg2"/>
                </a:solidFill>
                <a:sym typeface="Wingdings" panose="05000000000000000000" pitchFamily="2" charset="2"/>
              </a:rPr>
              <a:t></a:t>
            </a:r>
            <a:r>
              <a:rPr lang="pt-BR" sz="4000" dirty="0">
                <a:solidFill>
                  <a:schemeClr val="bg2"/>
                </a:solidFill>
                <a:sym typeface="Wingdings" panose="05000000000000000000" pitchFamily="2" charset="2"/>
              </a:rPr>
              <a:t> disposição final em ATERROS devidamente LICENCIADOS</a:t>
            </a:r>
            <a:endParaRPr lang="pt-BR" sz="4000" dirty="0">
              <a:solidFill>
                <a:schemeClr val="bg2"/>
              </a:solidFill>
            </a:endParaRPr>
          </a:p>
        </p:txBody>
      </p:sp>
      <p:sp>
        <p:nvSpPr>
          <p:cNvPr id="10" name="Retângulo Arredondado 9"/>
          <p:cNvSpPr/>
          <p:nvPr/>
        </p:nvSpPr>
        <p:spPr>
          <a:xfrm>
            <a:off x="5563763" y="5984814"/>
            <a:ext cx="9552269" cy="1934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Alguns RSS do grupo A1 devem ser tratados na UNIDADE GERADORA, outros podem ser tratados FORA da UNIDADE GERADORA, mas dentro do ESTABELECIMENTO DO SERVIÇO DE SAÚDE, e outros PODEM ser TRATDOS FORA da UNIDADE GERADORA e FORA DO ESTABELECIMENTO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1265" y="6051486"/>
            <a:ext cx="2852551" cy="4112119"/>
          </a:xfrm>
          <a:prstGeom prst="roundRect">
            <a:avLst/>
          </a:prstGeom>
        </p:spPr>
      </p:pic>
      <p:grpSp>
        <p:nvGrpSpPr>
          <p:cNvPr id="22" name="Group 2"/>
          <p:cNvGrpSpPr/>
          <p:nvPr/>
        </p:nvGrpSpPr>
        <p:grpSpPr>
          <a:xfrm>
            <a:off x="3813218" y="318287"/>
            <a:ext cx="14246181" cy="1335247"/>
            <a:chOff x="0" y="0"/>
            <a:chExt cx="2991469" cy="351670"/>
          </a:xfrm>
        </p:grpSpPr>
        <p:sp>
          <p:nvSpPr>
            <p:cNvPr id="24" name="Freeform 3"/>
            <p:cNvSpPr/>
            <p:nvPr/>
          </p:nvSpPr>
          <p:spPr>
            <a:xfrm>
              <a:off x="0" y="0"/>
              <a:ext cx="2991469" cy="351670"/>
            </a:xfrm>
            <a:custGeom>
              <a:avLst/>
              <a:gdLst/>
              <a:ahLst/>
              <a:cxnLst/>
              <a:rect l="l" t="t" r="r" b="b"/>
              <a:pathLst>
                <a:path w="2991469" h="351670">
                  <a:moveTo>
                    <a:pt x="0" y="0"/>
                  </a:moveTo>
                  <a:lnTo>
                    <a:pt x="2991469" y="0"/>
                  </a:lnTo>
                  <a:lnTo>
                    <a:pt x="2991469" y="351670"/>
                  </a:lnTo>
                  <a:lnTo>
                    <a:pt x="0" y="351670"/>
                  </a:lnTo>
                  <a:close/>
                </a:path>
              </a:pathLst>
            </a:custGeom>
            <a:solidFill>
              <a:srgbClr val="2E596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4"/>
            <p:cNvSpPr txBox="1"/>
            <p:nvPr/>
          </p:nvSpPr>
          <p:spPr>
            <a:xfrm>
              <a:off x="0" y="-47625"/>
              <a:ext cx="2991469" cy="399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5"/>
          <p:cNvSpPr txBox="1"/>
          <p:nvPr/>
        </p:nvSpPr>
        <p:spPr>
          <a:xfrm>
            <a:off x="2362200" y="564372"/>
            <a:ext cx="15697200" cy="932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6"/>
              </a:lnSpc>
              <a:spcBef>
                <a:spcPct val="0"/>
              </a:spcBef>
            </a:pPr>
            <a:r>
              <a:rPr lang="en-US" sz="4500" dirty="0">
                <a:solidFill>
                  <a:srgbClr val="EFF3F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TECNOLOGIAS DE DESTINAÇÃO DOS RSS</a:t>
            </a:r>
          </a:p>
        </p:txBody>
      </p:sp>
      <p:sp>
        <p:nvSpPr>
          <p:cNvPr id="27" name="AutoShape 2" descr="Saúde Pública e a Gestão dos Resíduos de Serviços de Saúde (RSS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8" name="Freeform 9"/>
          <p:cNvSpPr/>
          <p:nvPr/>
        </p:nvSpPr>
        <p:spPr>
          <a:xfrm>
            <a:off x="1616245" y="-38100"/>
            <a:ext cx="2085024" cy="566999"/>
          </a:xfrm>
          <a:custGeom>
            <a:avLst/>
            <a:gdLst/>
            <a:ahLst/>
            <a:cxnLst/>
            <a:rect l="l" t="t" r="r" b="b"/>
            <a:pathLst>
              <a:path w="3930077" h="1138367">
                <a:moveTo>
                  <a:pt x="0" y="0"/>
                </a:moveTo>
                <a:lnTo>
                  <a:pt x="3930077" y="0"/>
                </a:lnTo>
                <a:lnTo>
                  <a:pt x="3930077" y="1138368"/>
                </a:lnTo>
                <a:lnTo>
                  <a:pt x="0" y="1138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Freeform 10"/>
          <p:cNvSpPr/>
          <p:nvPr/>
        </p:nvSpPr>
        <p:spPr>
          <a:xfrm>
            <a:off x="2458" y="-10616"/>
            <a:ext cx="1441005" cy="619622"/>
          </a:xfrm>
          <a:custGeom>
            <a:avLst/>
            <a:gdLst/>
            <a:ahLst/>
            <a:cxnLst/>
            <a:rect l="l" t="t" r="r" b="b"/>
            <a:pathLst>
              <a:path w="1971017" h="911963">
                <a:moveTo>
                  <a:pt x="0" y="0"/>
                </a:moveTo>
                <a:lnTo>
                  <a:pt x="1971016" y="0"/>
                </a:lnTo>
                <a:lnTo>
                  <a:pt x="1971016" y="911963"/>
                </a:lnTo>
                <a:lnTo>
                  <a:pt x="0" y="911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13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51" grpId="0"/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3.xml><?xml version="1.0" encoding="utf-8"?>
<a:theme xmlns:a="http://schemas.openxmlformats.org/drawingml/2006/main" name="1_Circuito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ircuit">
    <a:dk1>
      <a:sysClr val="windowText" lastClr="000000"/>
    </a:dk1>
    <a:lt1>
      <a:sysClr val="window" lastClr="FFFFFF"/>
    </a:lt1>
    <a:dk2>
      <a:srgbClr val="252C36"/>
    </a:dk2>
    <a:lt2>
      <a:srgbClr val="7C96A3"/>
    </a:lt2>
    <a:accent1>
      <a:srgbClr val="4FD093"/>
    </a:accent1>
    <a:accent2>
      <a:srgbClr val="54BCDF"/>
    </a:accent2>
    <a:accent3>
      <a:srgbClr val="A262D0"/>
    </a:accent3>
    <a:accent4>
      <a:srgbClr val="D7537B"/>
    </a:accent4>
    <a:accent5>
      <a:srgbClr val="E78045"/>
    </a:accent5>
    <a:accent6>
      <a:srgbClr val="84C350"/>
    </a:accent6>
    <a:hlink>
      <a:srgbClr val="22FFFF"/>
    </a:hlink>
    <a:folHlink>
      <a:srgbClr val="9BF3F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Circuit">
    <a:dk1>
      <a:sysClr val="windowText" lastClr="000000"/>
    </a:dk1>
    <a:lt1>
      <a:sysClr val="window" lastClr="FFFFFF"/>
    </a:lt1>
    <a:dk2>
      <a:srgbClr val="252C36"/>
    </a:dk2>
    <a:lt2>
      <a:srgbClr val="7C96A3"/>
    </a:lt2>
    <a:accent1>
      <a:srgbClr val="4FD093"/>
    </a:accent1>
    <a:accent2>
      <a:srgbClr val="54BCDF"/>
    </a:accent2>
    <a:accent3>
      <a:srgbClr val="A262D0"/>
    </a:accent3>
    <a:accent4>
      <a:srgbClr val="D7537B"/>
    </a:accent4>
    <a:accent5>
      <a:srgbClr val="E78045"/>
    </a:accent5>
    <a:accent6>
      <a:srgbClr val="84C350"/>
    </a:accent6>
    <a:hlink>
      <a:srgbClr val="22FFFF"/>
    </a:hlink>
    <a:folHlink>
      <a:srgbClr val="9BF3FD"/>
    </a:folHlink>
  </a:clrScheme>
</a:themeOverride>
</file>

<file path=ppt/theme/themeOverride4.xml><?xml version="1.0" encoding="utf-8"?>
<a:themeOverride xmlns:a="http://schemas.openxmlformats.org/drawingml/2006/main">
  <a:clrScheme name="Circuit">
    <a:dk1>
      <a:sysClr val="windowText" lastClr="000000"/>
    </a:dk1>
    <a:lt1>
      <a:sysClr val="window" lastClr="FFFFFF"/>
    </a:lt1>
    <a:dk2>
      <a:srgbClr val="252C36"/>
    </a:dk2>
    <a:lt2>
      <a:srgbClr val="7C96A3"/>
    </a:lt2>
    <a:accent1>
      <a:srgbClr val="4FD093"/>
    </a:accent1>
    <a:accent2>
      <a:srgbClr val="54BCDF"/>
    </a:accent2>
    <a:accent3>
      <a:srgbClr val="A262D0"/>
    </a:accent3>
    <a:accent4>
      <a:srgbClr val="D7537B"/>
    </a:accent4>
    <a:accent5>
      <a:srgbClr val="E78045"/>
    </a:accent5>
    <a:accent6>
      <a:srgbClr val="84C350"/>
    </a:accent6>
    <a:hlink>
      <a:srgbClr val="22FFFF"/>
    </a:hlink>
    <a:folHlink>
      <a:srgbClr val="9BF3FD"/>
    </a:folHlink>
  </a:clrScheme>
</a:themeOverride>
</file>

<file path=ppt/theme/themeOverride5.xml><?xml version="1.0" encoding="utf-8"?>
<a:themeOverride xmlns:a="http://schemas.openxmlformats.org/drawingml/2006/main">
  <a:clrScheme name="Circuit">
    <a:dk1>
      <a:sysClr val="windowText" lastClr="000000"/>
    </a:dk1>
    <a:lt1>
      <a:sysClr val="window" lastClr="FFFFFF"/>
    </a:lt1>
    <a:dk2>
      <a:srgbClr val="252C36"/>
    </a:dk2>
    <a:lt2>
      <a:srgbClr val="7C96A3"/>
    </a:lt2>
    <a:accent1>
      <a:srgbClr val="4FD093"/>
    </a:accent1>
    <a:accent2>
      <a:srgbClr val="54BCDF"/>
    </a:accent2>
    <a:accent3>
      <a:srgbClr val="A262D0"/>
    </a:accent3>
    <a:accent4>
      <a:srgbClr val="D7537B"/>
    </a:accent4>
    <a:accent5>
      <a:srgbClr val="E78045"/>
    </a:accent5>
    <a:accent6>
      <a:srgbClr val="84C350"/>
    </a:accent6>
    <a:hlink>
      <a:srgbClr val="22FFFF"/>
    </a:hlink>
    <a:folHlink>
      <a:srgbClr val="9BF3FD"/>
    </a:folHlink>
  </a:clrScheme>
</a:themeOverride>
</file>

<file path=ppt/theme/themeOverride6.xml><?xml version="1.0" encoding="utf-8"?>
<a:themeOverride xmlns:a="http://schemas.openxmlformats.org/drawingml/2006/main">
  <a:clrScheme name="Circuit">
    <a:dk1>
      <a:sysClr val="windowText" lastClr="000000"/>
    </a:dk1>
    <a:lt1>
      <a:sysClr val="window" lastClr="FFFFFF"/>
    </a:lt1>
    <a:dk2>
      <a:srgbClr val="252C36"/>
    </a:dk2>
    <a:lt2>
      <a:srgbClr val="7C96A3"/>
    </a:lt2>
    <a:accent1>
      <a:srgbClr val="4FD093"/>
    </a:accent1>
    <a:accent2>
      <a:srgbClr val="54BCDF"/>
    </a:accent2>
    <a:accent3>
      <a:srgbClr val="A262D0"/>
    </a:accent3>
    <a:accent4>
      <a:srgbClr val="D7537B"/>
    </a:accent4>
    <a:accent5>
      <a:srgbClr val="E78045"/>
    </a:accent5>
    <a:accent6>
      <a:srgbClr val="84C350"/>
    </a:accent6>
    <a:hlink>
      <a:srgbClr val="22FFFF"/>
    </a:hlink>
    <a:folHlink>
      <a:srgbClr val="9BF3FD"/>
    </a:folHlink>
  </a:clrScheme>
</a:themeOverride>
</file>

<file path=ppt/theme/themeOverride7.xml><?xml version="1.0" encoding="utf-8"?>
<a:themeOverride xmlns:a="http://schemas.openxmlformats.org/drawingml/2006/main">
  <a:clrScheme name="Circuit">
    <a:dk1>
      <a:sysClr val="windowText" lastClr="000000"/>
    </a:dk1>
    <a:lt1>
      <a:sysClr val="window" lastClr="FFFFFF"/>
    </a:lt1>
    <a:dk2>
      <a:srgbClr val="252C36"/>
    </a:dk2>
    <a:lt2>
      <a:srgbClr val="7C96A3"/>
    </a:lt2>
    <a:accent1>
      <a:srgbClr val="4FD093"/>
    </a:accent1>
    <a:accent2>
      <a:srgbClr val="54BCDF"/>
    </a:accent2>
    <a:accent3>
      <a:srgbClr val="A262D0"/>
    </a:accent3>
    <a:accent4>
      <a:srgbClr val="D7537B"/>
    </a:accent4>
    <a:accent5>
      <a:srgbClr val="E78045"/>
    </a:accent5>
    <a:accent6>
      <a:srgbClr val="84C350"/>
    </a:accent6>
    <a:hlink>
      <a:srgbClr val="22FFFF"/>
    </a:hlink>
    <a:folHlink>
      <a:srgbClr val="9BF3FD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1270</Words>
  <Application>Microsoft Office PowerPoint</Application>
  <PresentationFormat>Personalizar</PresentationFormat>
  <Paragraphs>228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31</vt:i4>
      </vt:variant>
    </vt:vector>
  </HeadingPairs>
  <TitlesOfParts>
    <vt:vector size="48" baseType="lpstr">
      <vt:lpstr>Montserrat</vt:lpstr>
      <vt:lpstr>Arimo</vt:lpstr>
      <vt:lpstr>Codec Pro</vt:lpstr>
      <vt:lpstr>Calibri</vt:lpstr>
      <vt:lpstr>Microsoft JhengHei Light</vt:lpstr>
      <vt:lpstr>Agency FB</vt:lpstr>
      <vt:lpstr>Arial</vt:lpstr>
      <vt:lpstr>League Spartan</vt:lpstr>
      <vt:lpstr>Bahnschrift</vt:lpstr>
      <vt:lpstr>Verdana</vt:lpstr>
      <vt:lpstr>Tw Cen MT</vt:lpstr>
      <vt:lpstr>29LT Makina Light</vt:lpstr>
      <vt:lpstr>Codec Pro Bold</vt:lpstr>
      <vt:lpstr>Wingdings</vt:lpstr>
      <vt:lpstr>Office Theme</vt:lpstr>
      <vt:lpstr>Circuito</vt:lpstr>
      <vt:lpstr>1_Circuito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medicina saúde da mulher verde</dc:title>
  <dc:creator>Feam</dc:creator>
  <cp:lastModifiedBy>Cássia Torres de Miranda</cp:lastModifiedBy>
  <cp:revision>44</cp:revision>
  <dcterms:created xsi:type="dcterms:W3CDTF">2006-08-16T00:00:00Z</dcterms:created>
  <dcterms:modified xsi:type="dcterms:W3CDTF">2026-01-07T10:55:59Z</dcterms:modified>
  <dc:identifier>DAG7I799E-I</dc:identifier>
</cp:coreProperties>
</file>