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7"/>
  </p:notesMasterIdLst>
  <p:sldIdLst>
    <p:sldId id="328" r:id="rId2"/>
    <p:sldId id="471" r:id="rId3"/>
    <p:sldId id="491" r:id="rId4"/>
    <p:sldId id="481" r:id="rId5"/>
    <p:sldId id="482" r:id="rId6"/>
    <p:sldId id="492" r:id="rId7"/>
    <p:sldId id="486" r:id="rId8"/>
    <p:sldId id="483" r:id="rId9"/>
    <p:sldId id="485" r:id="rId10"/>
    <p:sldId id="484" r:id="rId11"/>
    <p:sldId id="487" r:id="rId12"/>
    <p:sldId id="488" r:id="rId13"/>
    <p:sldId id="490" r:id="rId14"/>
    <p:sldId id="489" r:id="rId15"/>
    <p:sldId id="4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abiana.barbosa\Downloads\Dados%20Bolsa%2002-02-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abiana.barbosa\Downloads\Dados%20Bolsa%2002-02-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abiana.barbosa\Downloads\Dados%20Bolsa%2002-02-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dirty="0" err="1"/>
              <a:t>nÚMERO</a:t>
            </a:r>
            <a:r>
              <a:rPr lang="pt-BR" sz="2400" dirty="0"/>
              <a:t> DE ITENS REAPROVEITADOS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'[Dados Bolsa 02-02-2020.xlsx]Planilha1'!$C$17</c:f>
              <c:strCache>
                <c:ptCount val="1"/>
                <c:pt idx="0">
                  <c:v>FUNED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D-4D0E-B16A-996D0258B168}"/>
                </c:ext>
              </c:extLst>
            </c:dLbl>
            <c:dLbl>
              <c:idx val="3"/>
              <c:layout>
                <c:manualLayout>
                  <c:x val="0"/>
                  <c:y val="-3.2407407407407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D-4D0E-B16A-996D0258B1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'[Dados Bolsa 02-02-2020.xlsx]Planilha1'!$B$18:$B$25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'[Dados Bolsa 02-02-2020.xlsx]Planilha1'!$C$18:$C$25</c:f>
              <c:numCache>
                <c:formatCode>General</c:formatCode>
                <c:ptCount val="8"/>
                <c:pt idx="0">
                  <c:v>129</c:v>
                </c:pt>
                <c:pt idx="1">
                  <c:v>71</c:v>
                </c:pt>
                <c:pt idx="2">
                  <c:v>221</c:v>
                </c:pt>
                <c:pt idx="3">
                  <c:v>41</c:v>
                </c:pt>
                <c:pt idx="4">
                  <c:v>212</c:v>
                </c:pt>
                <c:pt idx="5">
                  <c:v>103</c:v>
                </c:pt>
                <c:pt idx="6">
                  <c:v>131</c:v>
                </c:pt>
                <c:pt idx="7">
                  <c:v>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DF-40C1-9AF1-CE2FF99AABA4}"/>
            </c:ext>
          </c:extLst>
        </c:ser>
        <c:ser>
          <c:idx val="1"/>
          <c:order val="1"/>
          <c:tx>
            <c:strRef>
              <c:f>'[Dados Bolsa 02-02-2020.xlsx]Planilha1'!$D$17</c:f>
              <c:strCache>
                <c:ptCount val="1"/>
                <c:pt idx="0">
                  <c:v>INSTITUIÇÕES DE ENSINO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'[Dados Bolsa 02-02-2020.xlsx]Planilha1'!$B$18:$B$25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'[Dados Bolsa 02-02-2020.xlsx]Planilha1'!$D$18:$D$25</c:f>
              <c:numCache>
                <c:formatCode>General</c:formatCode>
                <c:ptCount val="8"/>
                <c:pt idx="0">
                  <c:v>0</c:v>
                </c:pt>
                <c:pt idx="1">
                  <c:v>1356</c:v>
                </c:pt>
                <c:pt idx="2">
                  <c:v>345</c:v>
                </c:pt>
                <c:pt idx="3">
                  <c:v>1332</c:v>
                </c:pt>
                <c:pt idx="4">
                  <c:v>169</c:v>
                </c:pt>
                <c:pt idx="5">
                  <c:v>775</c:v>
                </c:pt>
                <c:pt idx="6">
                  <c:v>405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DF-40C1-9AF1-CE2FF99AAB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7149760"/>
        <c:axId val="108108752"/>
      </c:barChart>
      <c:catAx>
        <c:axId val="15714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8108752"/>
        <c:crosses val="autoZero"/>
        <c:auto val="1"/>
        <c:lblAlgn val="ctr"/>
        <c:lblOffset val="100"/>
        <c:noMultiLvlLbl val="0"/>
      </c:catAx>
      <c:valAx>
        <c:axId val="108108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714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35E-4077-8F7F-43FA0F0010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435E-4077-8F7F-43FA0F00102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35E-4077-8F7F-43FA0F00102D}"/>
                </c:ext>
              </c:extLst>
            </c:dLbl>
            <c:dLbl>
              <c:idx val="1"/>
              <c:layout>
                <c:manualLayout>
                  <c:x val="-4.1789283297338956E-2"/>
                  <c:y val="-2.93060748377926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95142352286954"/>
                      <c:h val="0.379660199523603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35E-4077-8F7F-43FA0F00102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'[Dados Bolsa 02-02-2020.xlsx]Planilha1'!$C$17:$D$17</c:f>
              <c:strCache>
                <c:ptCount val="2"/>
                <c:pt idx="0">
                  <c:v>FUNED</c:v>
                </c:pt>
                <c:pt idx="1">
                  <c:v>INSTITUIÇÕES DE ENSINO</c:v>
                </c:pt>
              </c:strCache>
            </c:strRef>
          </c:cat>
          <c:val>
            <c:numRef>
              <c:f>'[Dados Bolsa 02-02-2020.xlsx]Planilha1'!$C$26:$D$26</c:f>
              <c:numCache>
                <c:formatCode>General</c:formatCode>
                <c:ptCount val="2"/>
                <c:pt idx="0">
                  <c:v>1075</c:v>
                </c:pt>
                <c:pt idx="1">
                  <c:v>4382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5E-4077-8F7F-43FA0F00102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ECONOMIA FINANCEIRA</a:t>
            </a:r>
          </a:p>
        </c:rich>
      </c:tx>
      <c:layout>
        <c:manualLayout>
          <c:xMode val="edge"/>
          <c:yMode val="edge"/>
          <c:x val="0.38377047183662094"/>
          <c:y val="2.250357374576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'[Dados Bolsa 02-02-2020.xlsx]Planilha1'!$C$35</c:f>
              <c:strCache>
                <c:ptCount val="1"/>
                <c:pt idx="0">
                  <c:v>FUNED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4.3417686509966408E-17"/>
                  <c:y val="-3.750584367623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A3-4D62-8B63-5EA778000DCA}"/>
                </c:ext>
              </c:extLst>
            </c:dLbl>
            <c:dLbl>
              <c:idx val="2"/>
              <c:layout>
                <c:manualLayout>
                  <c:x val="-4.3417686509966408E-17"/>
                  <c:y val="-0.101265777925832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B93-4B7B-974F-457231901CC5}"/>
                </c:ext>
              </c:extLst>
            </c:dLbl>
            <c:dLbl>
              <c:idx val="3"/>
              <c:layout>
                <c:manualLayout>
                  <c:x val="-8.6835373019932816E-17"/>
                  <c:y val="-3.3755259308610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A3-4D62-8B63-5EA778000DCA}"/>
                </c:ext>
              </c:extLst>
            </c:dLbl>
            <c:dLbl>
              <c:idx val="4"/>
              <c:layout>
                <c:manualLayout>
                  <c:x val="0"/>
                  <c:y val="-1.1251753102870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A3-4D62-8B63-5EA778000DCA}"/>
                </c:ext>
              </c:extLst>
            </c:dLbl>
            <c:dLbl>
              <c:idx val="5"/>
              <c:layout>
                <c:manualLayout>
                  <c:x val="-1.0970333167002735E-2"/>
                  <c:y val="-0.120018778649308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B93-4B7B-974F-457231901CC5}"/>
                </c:ext>
              </c:extLst>
            </c:dLbl>
            <c:dLbl>
              <c:idx val="6"/>
              <c:layout>
                <c:manualLayout>
                  <c:x val="0"/>
                  <c:y val="-0.10876694666107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B93-4B7B-974F-457231901CC5}"/>
                </c:ext>
              </c:extLst>
            </c:dLbl>
            <c:dLbl>
              <c:idx val="7"/>
              <c:layout>
                <c:manualLayout>
                  <c:x val="7.3135554446684898E-3"/>
                  <c:y val="-1.658787722139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B93-4B7B-974F-457231901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'[Dados Bolsa 02-02-2020.xlsx]Planilha1'!$B$36:$B$43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'[Dados Bolsa 02-02-2020.xlsx]Planilha1'!$C$36:$C$43</c:f>
              <c:numCache>
                <c:formatCode>0.00</c:formatCode>
                <c:ptCount val="8"/>
                <c:pt idx="0">
                  <c:v>2546.4600000000005</c:v>
                </c:pt>
                <c:pt idx="1">
                  <c:v>2328.7499999999995</c:v>
                </c:pt>
                <c:pt idx="2">
                  <c:v>15541.690000000004</c:v>
                </c:pt>
                <c:pt idx="3">
                  <c:v>2081.0299999999997</c:v>
                </c:pt>
                <c:pt idx="4">
                  <c:v>4410.55</c:v>
                </c:pt>
                <c:pt idx="5">
                  <c:v>16662.460000000003</c:v>
                </c:pt>
                <c:pt idx="6">
                  <c:v>13151.56</c:v>
                </c:pt>
                <c:pt idx="7">
                  <c:v>13921.439999999999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6-40F5-84B7-1F490EBEC6DD}"/>
            </c:ext>
          </c:extLst>
        </c:ser>
        <c:ser>
          <c:idx val="1"/>
          <c:order val="1"/>
          <c:tx>
            <c:strRef>
              <c:f>'[Dados Bolsa 02-02-2020.xlsx]Planilha1'!$D$35</c:f>
              <c:strCache>
                <c:ptCount val="1"/>
                <c:pt idx="0">
                  <c:v>INSTITUIÇÕES DE ENSINO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2.1708843254983204E-17"/>
                  <c:y val="-3.3755259308610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A3-4D62-8B63-5EA778000DCA}"/>
                </c:ext>
              </c:extLst>
            </c:dLbl>
            <c:dLbl>
              <c:idx val="1"/>
              <c:layout>
                <c:manualLayout>
                  <c:x val="-4.3417686509966408E-17"/>
                  <c:y val="-6.3759934249598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B93-4B7B-974F-457231901CC5}"/>
                </c:ext>
              </c:extLst>
            </c:dLbl>
            <c:dLbl>
              <c:idx val="2"/>
              <c:layout>
                <c:manualLayout>
                  <c:x val="2.55974440563397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EE-4F8C-A71F-5AF7B9275C9F}"/>
                </c:ext>
              </c:extLst>
            </c:dLbl>
            <c:dLbl>
              <c:idx val="4"/>
              <c:layout>
                <c:manualLayout>
                  <c:x val="1.9502814519115973E-2"/>
                  <c:y val="-4.28364200298569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A3-4D62-8B63-5EA778000DCA}"/>
                </c:ext>
              </c:extLst>
            </c:dLbl>
            <c:dLbl>
              <c:idx val="5"/>
              <c:layout>
                <c:manualLayout>
                  <c:x val="1.3652929947560271E-2"/>
                  <c:y val="-4.2929258296101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DE-4639-A7AB-C8317E9ACE67}"/>
                </c:ext>
              </c:extLst>
            </c:dLbl>
            <c:dLbl>
              <c:idx val="6"/>
              <c:layout>
                <c:manualLayout>
                  <c:x val="3.1692073593563456E-2"/>
                  <c:y val="-9.825269675282112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EE-4F8C-A71F-5AF7B9275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'[Dados Bolsa 02-02-2020.xlsx]Planilha1'!$B$36:$B$43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'[Dados Bolsa 02-02-2020.xlsx]Planilha1'!$D$36:$D$43</c:f>
              <c:numCache>
                <c:formatCode>0.00</c:formatCode>
                <c:ptCount val="8"/>
                <c:pt idx="0">
                  <c:v>0</c:v>
                </c:pt>
                <c:pt idx="1">
                  <c:v>24513.030000000013</c:v>
                </c:pt>
                <c:pt idx="2">
                  <c:v>34327.600000000006</c:v>
                </c:pt>
                <c:pt idx="3">
                  <c:v>42496.164999999972</c:v>
                </c:pt>
                <c:pt idx="4">
                  <c:v>5567.94</c:v>
                </c:pt>
                <c:pt idx="5">
                  <c:v>124056.23999999983</c:v>
                </c:pt>
                <c:pt idx="6">
                  <c:v>33977.080000000009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D6-40F5-84B7-1F490EBEC6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8180224"/>
        <c:axId val="158441200"/>
      </c:barChart>
      <c:catAx>
        <c:axId val="15818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8441200"/>
        <c:crosses val="autoZero"/>
        <c:auto val="1"/>
        <c:lblAlgn val="ctr"/>
        <c:lblOffset val="100"/>
        <c:noMultiLvlLbl val="0"/>
      </c:catAx>
      <c:valAx>
        <c:axId val="15844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\ 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818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396C5-9621-4C03-A23E-0C122142D3E4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18487-CE0D-47FC-A66D-3A379C2EC3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66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Capa padrão para as apresentações da Funed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42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086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733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632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564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392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65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41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66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068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997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779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730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27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8487-CE0D-47FC-A66D-3A379C2EC39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204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829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015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71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2903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221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479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60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89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319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87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94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FCFD5-1367-4FF2-ADA3-B06CFBB7DCAD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8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589EF63C-1270-A148-B275-651FBED0FE1E}"/>
              </a:ext>
            </a:extLst>
          </p:cNvPr>
          <p:cNvSpPr/>
          <p:nvPr/>
        </p:nvSpPr>
        <p:spPr>
          <a:xfrm>
            <a:off x="288282" y="254833"/>
            <a:ext cx="7210269" cy="6331162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9FD60D-9AAF-224D-981B-8734330BA7EF}"/>
              </a:ext>
            </a:extLst>
          </p:cNvPr>
          <p:cNvSpPr txBox="1"/>
          <p:nvPr/>
        </p:nvSpPr>
        <p:spPr>
          <a:xfrm>
            <a:off x="531085" y="1515948"/>
            <a:ext cx="4937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C40F39"/>
                </a:solidFill>
                <a:ea typeface="Bodoni Ornaments" pitchFamily="2" charset="0"/>
                <a:cs typeface="Futura Medium" panose="020B0602020204020303" pitchFamily="34" charset="-79"/>
              </a:rPr>
              <a:t>Fundação Ezequiel Dias</a:t>
            </a:r>
          </a:p>
          <a:p>
            <a:endParaRPr lang="pt-BR" sz="5400" dirty="0">
              <a:solidFill>
                <a:srgbClr val="B83045"/>
              </a:solidFill>
              <a:ea typeface="Bodoni Ornaments" pitchFamily="2" charset="0"/>
              <a:cs typeface="Futura Medium" panose="020B0602020204020303" pitchFamily="34" charset="-79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DD6A3B2-642E-034B-B9BE-F027A125F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45" y="1"/>
            <a:ext cx="6709631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EC82BC-B525-3640-8DF3-0E6F74B9D7B9}"/>
              </a:ext>
            </a:extLst>
          </p:cNvPr>
          <p:cNvSpPr txBox="1"/>
          <p:nvPr/>
        </p:nvSpPr>
        <p:spPr>
          <a:xfrm>
            <a:off x="666711" y="3420414"/>
            <a:ext cx="52695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Bodoni Ornaments" pitchFamily="2" charset="0"/>
                <a:cs typeface="Futura Medium" panose="020B0602020204020303" pitchFamily="34" charset="-79"/>
              </a:rPr>
              <a:t>Fabiana Barbosa</a:t>
            </a:r>
          </a:p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Bodoni Ornaments" pitchFamily="2" charset="0"/>
                <a:cs typeface="Futura Medium" panose="020B0602020204020303" pitchFamily="34" charset="-79"/>
              </a:rPr>
              <a:t>Mestre em Saneamento, Meio Ambiente e Recursos Hídricos</a:t>
            </a:r>
          </a:p>
          <a:p>
            <a:endParaRPr lang="pt-BR" sz="4800" dirty="0">
              <a:solidFill>
                <a:srgbClr val="B83045"/>
              </a:solidFill>
              <a:ea typeface="Bodoni Ornaments" pitchFamily="2" charset="0"/>
              <a:cs typeface="Futura Medium" panose="020B0602020204020303" pitchFamily="34" charset="-79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72" y="5428458"/>
            <a:ext cx="3558048" cy="6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33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6716D-A66E-BD41-AD78-C2A65228CC36}"/>
              </a:ext>
            </a:extLst>
          </p:cNvPr>
          <p:cNvSpPr/>
          <p:nvPr/>
        </p:nvSpPr>
        <p:spPr>
          <a:xfrm>
            <a:off x="358815" y="388404"/>
            <a:ext cx="11424868" cy="6135385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Rastreabilidade do processo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049" y="1675714"/>
            <a:ext cx="6890198" cy="50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10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Resultados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ADFCFC2-34A4-4594-B3ED-DAB345FF87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53225"/>
              </p:ext>
            </p:extLst>
          </p:nvPr>
        </p:nvGraphicFramePr>
        <p:xfrm>
          <a:off x="862885" y="1815920"/>
          <a:ext cx="10069132" cy="4881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E0F342F-EDF5-409B-B9EF-3127606D81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139935"/>
              </p:ext>
            </p:extLst>
          </p:nvPr>
        </p:nvGraphicFramePr>
        <p:xfrm>
          <a:off x="8678214" y="2042522"/>
          <a:ext cx="3646868" cy="173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681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Resultados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0A8F414-DE9A-430C-AB05-59DB80F155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825959"/>
              </p:ext>
            </p:extLst>
          </p:nvPr>
        </p:nvGraphicFramePr>
        <p:xfrm>
          <a:off x="886495" y="1880315"/>
          <a:ext cx="10419009" cy="473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655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Resultados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882" y="2042522"/>
            <a:ext cx="8666236" cy="422165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6641452-1924-41EC-7B3F-69A7176F70AC}"/>
              </a:ext>
            </a:extLst>
          </p:cNvPr>
          <p:cNvSpPr txBox="1"/>
          <p:nvPr/>
        </p:nvSpPr>
        <p:spPr>
          <a:xfrm>
            <a:off x="4994695" y="5124091"/>
            <a:ext cx="1690778" cy="2485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ECFC82-793F-800D-B190-C3C454BE66E2}"/>
              </a:ext>
            </a:extLst>
          </p:cNvPr>
          <p:cNvSpPr txBox="1"/>
          <p:nvPr/>
        </p:nvSpPr>
        <p:spPr>
          <a:xfrm>
            <a:off x="4960191" y="4596902"/>
            <a:ext cx="1690778" cy="2485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B6A1A0-29DB-A7BB-8B9D-F63F2487D8F8}"/>
              </a:ext>
            </a:extLst>
          </p:cNvPr>
          <p:cNvSpPr txBox="1"/>
          <p:nvPr/>
        </p:nvSpPr>
        <p:spPr>
          <a:xfrm>
            <a:off x="10219427" y="4571024"/>
            <a:ext cx="1690778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1.332 itens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68C7DE1-28C0-D7B1-ACB8-302DCA3BE40C}"/>
              </a:ext>
            </a:extLst>
          </p:cNvPr>
          <p:cNvSpPr txBox="1"/>
          <p:nvPr/>
        </p:nvSpPr>
        <p:spPr>
          <a:xfrm>
            <a:off x="10219427" y="5077450"/>
            <a:ext cx="1690778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775 itens</a:t>
            </a:r>
          </a:p>
        </p:txBody>
      </p:sp>
    </p:spTree>
    <p:extLst>
      <p:ext uri="{BB962C8B-B14F-4D97-AF65-F5344CB8AC3E}">
        <p14:creationId xmlns:p14="http://schemas.microsoft.com/office/powerpoint/2010/main" val="15712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6716D-A66E-BD41-AD78-C2A65228CC36}"/>
              </a:ext>
            </a:extLst>
          </p:cNvPr>
          <p:cNvSpPr/>
          <p:nvPr/>
        </p:nvSpPr>
        <p:spPr>
          <a:xfrm>
            <a:off x="358815" y="388404"/>
            <a:ext cx="11424868" cy="6135385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Conclusões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AA719B5-010C-0643-863F-330CF672A98C}"/>
              </a:ext>
            </a:extLst>
          </p:cNvPr>
          <p:cNvSpPr txBox="1">
            <a:spLocks/>
          </p:cNvSpPr>
          <p:nvPr/>
        </p:nvSpPr>
        <p:spPr>
          <a:xfrm>
            <a:off x="710628" y="1825762"/>
            <a:ext cx="10721241" cy="2985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Há demanda pelos itens captados pela Bolsa de Produtos Residuais tanto internamente quanto externamente;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É evidente a redução de custos de aquisição de novos itens </a:t>
            </a:r>
            <a:r>
              <a:rPr lang="pt-BR" sz="2400"/>
              <a:t>e com o </a:t>
            </a:r>
            <a:r>
              <a:rPr lang="pt-BR" sz="2400" dirty="0"/>
              <a:t>não tratamento do resíduos;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A Bolsa de Produtos Residuais é uma importante fonte de recurso material para as instituições de ensino;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Estratégia alinhada à economia circular e Química Verde.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endParaRPr lang="pt-BR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89518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6E0073D-E697-CC4F-A3D0-98837DE41F26}"/>
              </a:ext>
            </a:extLst>
          </p:cNvPr>
          <p:cNvSpPr/>
          <p:nvPr/>
        </p:nvSpPr>
        <p:spPr>
          <a:xfrm>
            <a:off x="-82318" y="878716"/>
            <a:ext cx="12274318" cy="5994274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08F61-37D2-F544-8323-682B7EF3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1BD50BF-4425-504B-BFC0-E5ED00B9554A}"/>
              </a:ext>
            </a:extLst>
          </p:cNvPr>
          <p:cNvSpPr/>
          <p:nvPr/>
        </p:nvSpPr>
        <p:spPr>
          <a:xfrm>
            <a:off x="-82318" y="0"/>
            <a:ext cx="12274318" cy="5435600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404FC5D5-2DD8-F946-8A23-2A73E6D9073E}"/>
              </a:ext>
            </a:extLst>
          </p:cNvPr>
          <p:cNvSpPr txBox="1">
            <a:spLocks/>
          </p:cNvSpPr>
          <p:nvPr/>
        </p:nvSpPr>
        <p:spPr>
          <a:xfrm>
            <a:off x="1010757" y="1772872"/>
            <a:ext cx="5916232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OBRIGADA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03" y="5215514"/>
            <a:ext cx="5595994" cy="1072551"/>
          </a:xfrm>
          <a:prstGeom prst="rect">
            <a:avLst/>
          </a:prstGeom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404FC5D5-2DD8-F946-8A23-2A73E6D9073E}"/>
              </a:ext>
            </a:extLst>
          </p:cNvPr>
          <p:cNvSpPr txBox="1">
            <a:spLocks/>
          </p:cNvSpPr>
          <p:nvPr/>
        </p:nvSpPr>
        <p:spPr>
          <a:xfrm>
            <a:off x="1010757" y="3326365"/>
            <a:ext cx="5916232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Fabiana Barbosa</a:t>
            </a:r>
          </a:p>
          <a:p>
            <a:pPr algn="ctr"/>
            <a:r>
              <a:rPr lang="pt-BR" sz="18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(31) 98813-5737</a:t>
            </a:r>
          </a:p>
          <a:p>
            <a:pPr algn="ctr"/>
            <a:r>
              <a:rPr lang="pt-BR" sz="18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fabiana.barbosa@funed.mg.gov.br</a:t>
            </a:r>
          </a:p>
          <a:p>
            <a:pPr algn="ctr"/>
            <a:r>
              <a:rPr lang="pt-BR" sz="18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flimabarbosa@gmail.com</a:t>
            </a:r>
          </a:p>
          <a:p>
            <a:pPr algn="ctr"/>
            <a:endParaRPr lang="pt-BR" sz="2800" b="1" dirty="0">
              <a:solidFill>
                <a:schemeClr val="bg1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989" y="929824"/>
            <a:ext cx="4197986" cy="405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5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6716D-A66E-BD41-AD78-C2A65228CC36}"/>
              </a:ext>
            </a:extLst>
          </p:cNvPr>
          <p:cNvSpPr/>
          <p:nvPr/>
        </p:nvSpPr>
        <p:spPr>
          <a:xfrm>
            <a:off x="358815" y="388404"/>
            <a:ext cx="11424868" cy="6135385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3730757" y="533390"/>
            <a:ext cx="4081836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 Funed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AA719B5-010C-0643-863F-330CF672A98C}"/>
              </a:ext>
            </a:extLst>
          </p:cNvPr>
          <p:cNvSpPr txBox="1">
            <a:spLocks/>
          </p:cNvSpPr>
          <p:nvPr/>
        </p:nvSpPr>
        <p:spPr>
          <a:xfrm>
            <a:off x="555353" y="1639614"/>
            <a:ext cx="11228330" cy="2985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Fundada em 1097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Ligada à Secretaria de Estado de Saúde de Minas Gerais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Atividades: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dirty="0"/>
              <a:t>Análises laboratoriais de vigilância sanitária, epidemiológica e ambiental;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dirty="0"/>
              <a:t>Pesquisa na área da saúde;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dirty="0"/>
              <a:t>Produção de medicamentos.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Case: Bolsa de Produtos Residuais e a minimização da geração de resíduos</a:t>
            </a:r>
          </a:p>
        </p:txBody>
      </p:sp>
    </p:spTree>
    <p:extLst>
      <p:ext uri="{BB962C8B-B14F-4D97-AF65-F5344CB8AC3E}">
        <p14:creationId xmlns:p14="http://schemas.microsoft.com/office/powerpoint/2010/main" val="19494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6716D-A66E-BD41-AD78-C2A65228CC36}"/>
              </a:ext>
            </a:extLst>
          </p:cNvPr>
          <p:cNvSpPr/>
          <p:nvPr/>
        </p:nvSpPr>
        <p:spPr>
          <a:xfrm>
            <a:off x="358815" y="388404"/>
            <a:ext cx="11424868" cy="6135385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66714" y="558103"/>
            <a:ext cx="7695124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Bolsa de Produtos Residuais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399732"/>
            <a:ext cx="116586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85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6716D-A66E-BD41-AD78-C2A65228CC36}"/>
              </a:ext>
            </a:extLst>
          </p:cNvPr>
          <p:cNvSpPr/>
          <p:nvPr/>
        </p:nvSpPr>
        <p:spPr>
          <a:xfrm>
            <a:off x="358815" y="388404"/>
            <a:ext cx="11424868" cy="6135385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Contextualização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AA719B5-010C-0643-863F-330CF672A98C}"/>
              </a:ext>
            </a:extLst>
          </p:cNvPr>
          <p:cNvSpPr txBox="1">
            <a:spLocks/>
          </p:cNvSpPr>
          <p:nvPr/>
        </p:nvSpPr>
        <p:spPr>
          <a:xfrm>
            <a:off x="710628" y="1704372"/>
            <a:ext cx="10721241" cy="2985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Criada em 2006 – Início do Gerenciamento de RSS da Funed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Captação de materiais de laboratórios: reagentes vencidos ou em desuso, vidrarias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Reuso interno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Doações externas: instituições de ensino (UFV, UFSJ, UFJF, UEMG, CEFET, Colégio Tiradentes)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Portaria Funed nº 026/2018 – Institui a Bolsa de Produtos Residuais na Funed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BR" sz="2400" dirty="0"/>
              <a:t>Procedimento DPGF-DE-SGAMB-GA-004 Rev.8 – Bolsa de Produtos Residuais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endParaRPr lang="pt-BR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9159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6716D-A66E-BD41-AD78-C2A65228CC36}"/>
              </a:ext>
            </a:extLst>
          </p:cNvPr>
          <p:cNvSpPr/>
          <p:nvPr/>
        </p:nvSpPr>
        <p:spPr>
          <a:xfrm>
            <a:off x="358815" y="388404"/>
            <a:ext cx="11424868" cy="6135385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Fluxograma da Bolsa de Produtos Residuais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/>
          <a:stretch/>
        </p:blipFill>
        <p:spPr>
          <a:xfrm>
            <a:off x="120203" y="1843331"/>
            <a:ext cx="11951594" cy="48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8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6716D-A66E-BD41-AD78-C2A65228CC36}"/>
              </a:ext>
            </a:extLst>
          </p:cNvPr>
          <p:cNvSpPr/>
          <p:nvPr/>
        </p:nvSpPr>
        <p:spPr>
          <a:xfrm>
            <a:off x="358815" y="388404"/>
            <a:ext cx="11424868" cy="6135385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Contextualização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96" y="2181879"/>
            <a:ext cx="6758210" cy="3799644"/>
          </a:xfrm>
          <a:prstGeom prst="rect">
            <a:avLst/>
          </a:prstGeom>
        </p:spPr>
      </p:pic>
      <p:cxnSp>
        <p:nvCxnSpPr>
          <p:cNvPr id="3" name="Conector de seta reta 2"/>
          <p:cNvCxnSpPr/>
          <p:nvPr/>
        </p:nvCxnSpPr>
        <p:spPr>
          <a:xfrm flipV="1">
            <a:off x="5807676" y="4143632"/>
            <a:ext cx="2537254" cy="477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071" y="2049329"/>
            <a:ext cx="2949146" cy="393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88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6716D-A66E-BD41-AD78-C2A65228CC36}"/>
              </a:ext>
            </a:extLst>
          </p:cNvPr>
          <p:cNvSpPr/>
          <p:nvPr/>
        </p:nvSpPr>
        <p:spPr>
          <a:xfrm>
            <a:off x="358815" y="388404"/>
            <a:ext cx="11424868" cy="6135385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Rastreabilidade do processo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699" y="1639614"/>
            <a:ext cx="8099160" cy="50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6716D-A66E-BD41-AD78-C2A65228CC36}"/>
              </a:ext>
            </a:extLst>
          </p:cNvPr>
          <p:cNvSpPr/>
          <p:nvPr/>
        </p:nvSpPr>
        <p:spPr>
          <a:xfrm>
            <a:off x="358815" y="388404"/>
            <a:ext cx="11424868" cy="6135385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Rastreabilidade do processo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008" y="1639614"/>
            <a:ext cx="9388700" cy="487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7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6716D-A66E-BD41-AD78-C2A65228CC36}"/>
              </a:ext>
            </a:extLst>
          </p:cNvPr>
          <p:cNvSpPr/>
          <p:nvPr/>
        </p:nvSpPr>
        <p:spPr>
          <a:xfrm>
            <a:off x="358815" y="388404"/>
            <a:ext cx="11424868" cy="6135385"/>
          </a:xfrm>
          <a:prstGeom prst="rect">
            <a:avLst/>
          </a:prstGeom>
          <a:solidFill>
            <a:srgbClr val="ED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38E27-656B-E645-A52F-F06C26FAC5FD}"/>
              </a:ext>
            </a:extLst>
          </p:cNvPr>
          <p:cNvSpPr/>
          <p:nvPr/>
        </p:nvSpPr>
        <p:spPr>
          <a:xfrm>
            <a:off x="0" y="0"/>
            <a:ext cx="12192000" cy="1639614"/>
          </a:xfrm>
          <a:prstGeom prst="rect">
            <a:avLst/>
          </a:prstGeom>
          <a:solidFill>
            <a:srgbClr val="C40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6F0EBDBB-036E-D640-B3B1-DAC13817762F}"/>
              </a:ext>
            </a:extLst>
          </p:cNvPr>
          <p:cNvSpPr txBox="1">
            <a:spLocks/>
          </p:cNvSpPr>
          <p:nvPr/>
        </p:nvSpPr>
        <p:spPr>
          <a:xfrm>
            <a:off x="2048699" y="605164"/>
            <a:ext cx="8274905" cy="83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Rastreabilidade do processo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651" y="1639614"/>
            <a:ext cx="7559899" cy="518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97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277</Words>
  <Application>Microsoft Office PowerPoint</Application>
  <PresentationFormat>Widescreen</PresentationFormat>
  <Paragraphs>59</Paragraphs>
  <Slides>15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Arial</vt:lpstr>
      <vt:lpstr>Bodoni Ornaments</vt:lpstr>
      <vt:lpstr>Calibri</vt:lpstr>
      <vt:lpstr>Calibri Light</vt:lpstr>
      <vt:lpstr>Futura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Aquiles Junio dos Santos</dc:creator>
  <cp:lastModifiedBy>Cássia Torres de Miranda</cp:lastModifiedBy>
  <cp:revision>21</cp:revision>
  <dcterms:modified xsi:type="dcterms:W3CDTF">2026-01-07T11:20:41Z</dcterms:modified>
</cp:coreProperties>
</file>