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2" r:id="rId3"/>
    <p:sldId id="269" r:id="rId4"/>
    <p:sldId id="289" r:id="rId5"/>
    <p:sldId id="287" r:id="rId6"/>
    <p:sldId id="294" r:id="rId7"/>
    <p:sldId id="288" r:id="rId8"/>
    <p:sldId id="292" r:id="rId9"/>
    <p:sldId id="293" r:id="rId10"/>
    <p:sldId id="291" r:id="rId11"/>
    <p:sldId id="274" r:id="rId12"/>
    <p:sldId id="279" r:id="rId13"/>
    <p:sldId id="280" r:id="rId14"/>
    <p:sldId id="281" r:id="rId15"/>
    <p:sldId id="282" r:id="rId16"/>
    <p:sldId id="284" r:id="rId17"/>
    <p:sldId id="283" r:id="rId18"/>
    <p:sldId id="275" r:id="rId19"/>
    <p:sldId id="276" r:id="rId20"/>
    <p:sldId id="277" r:id="rId21"/>
    <p:sldId id="295" r:id="rId22"/>
    <p:sldId id="258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4" userDrawn="1">
          <p15:clr>
            <a:srgbClr val="A4A3A4"/>
          </p15:clr>
        </p15:guide>
        <p15:guide id="3" pos="49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7DC2"/>
    <a:srgbClr val="E31E23"/>
    <a:srgbClr val="F69F30"/>
    <a:srgbClr val="E31E24"/>
    <a:srgbClr val="F59F31"/>
    <a:srgbClr val="207DC1"/>
    <a:srgbClr val="84E98D"/>
    <a:srgbClr val="EC184D"/>
    <a:srgbClr val="D9AFEB"/>
    <a:srgbClr val="1879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49" autoAdjust="0"/>
    <p:restoredTop sz="74818" autoAdjust="0"/>
  </p:normalViewPr>
  <p:slideViewPr>
    <p:cSldViewPr snapToGrid="0">
      <p:cViewPr varScale="1">
        <p:scale>
          <a:sx n="53" d="100"/>
          <a:sy n="53" d="100"/>
        </p:scale>
        <p:origin x="1230" y="78"/>
      </p:cViewPr>
      <p:guideLst>
        <p:guide orient="horz" pos="2614"/>
        <p:guide pos="49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0D415-902F-4EDA-AF42-B80A6D3C9653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62733-F399-4C89-A1EB-88F3D06D66E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670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62733-F399-4C89-A1EB-88F3D06D66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80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Numero</a:t>
            </a:r>
            <a:r>
              <a:rPr lang="pt-BR" baseline="0" dirty="0"/>
              <a:t> de ocorrência 65 notificações (até novembro)</a:t>
            </a:r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tempo médio de resolução:</a:t>
            </a:r>
            <a:r>
              <a:rPr lang="pt-BR" baseline="0" dirty="0"/>
              <a:t> até 48 horas 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62733-F399-4C89-A1EB-88F3D06D66E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45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62733-F399-4C89-A1EB-88F3D06D66E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43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“Observando a série histórica de janeiro a outubro de 2025, percebemos que os resíduos do </a:t>
            </a:r>
            <a:r>
              <a:rPr lang="pt-BR" b="1" dirty="0"/>
              <a:t>Grupo A</a:t>
            </a:r>
            <a:r>
              <a:rPr lang="pt-BR" dirty="0"/>
              <a:t> representam a maior parte da produção mensal, mantendo média acima de 50 toneladas. Os </a:t>
            </a:r>
            <a:r>
              <a:rPr lang="pt-BR" b="1" dirty="0"/>
              <a:t>Grupos B e </a:t>
            </a:r>
            <a:r>
              <a:rPr lang="pt-BR" b="1" dirty="0" err="1"/>
              <a:t>E</a:t>
            </a:r>
            <a:r>
              <a:rPr lang="pt-BR" dirty="0"/>
              <a:t> permanecem estáveis, com pequenas variações ao longo do ano.</a:t>
            </a:r>
          </a:p>
          <a:p>
            <a:r>
              <a:rPr lang="pt-BR" dirty="0"/>
              <a:t>O ponto de maior produção total ocorreu em </a:t>
            </a:r>
            <a:r>
              <a:rPr lang="pt-BR" b="1" dirty="0"/>
              <a:t>julho</a:t>
            </a:r>
            <a:r>
              <a:rPr lang="pt-BR" dirty="0"/>
              <a:t>, ultrapassando 68 toneladas, enquanto o menor volume foi registrado em </a:t>
            </a:r>
            <a:r>
              <a:rPr lang="pt-BR" b="1" dirty="0"/>
              <a:t>outubro</a:t>
            </a:r>
            <a:r>
              <a:rPr lang="pt-BR" dirty="0"/>
              <a:t>, com cerca de 52 toneladas. De forma geral, a geração de resíduos oscila conforme a demanda assistencial, mas mantém um padrão relativamente previsível.</a:t>
            </a:r>
          </a:p>
          <a:p>
            <a:r>
              <a:rPr lang="pt-BR" dirty="0"/>
              <a:t>No acumulado do ano, já somamos cerca de </a:t>
            </a:r>
            <a:r>
              <a:rPr lang="pt-BR" b="1" dirty="0"/>
              <a:t>631 toneladas</a:t>
            </a:r>
            <a:r>
              <a:rPr lang="pt-BR" dirty="0"/>
              <a:t> de resíduos tratados, o que reforça a importância da organização do fluxo, da segregação correta e do acompanhamento contínuo do contrato.”</a:t>
            </a:r>
          </a:p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62733-F399-4C89-A1EB-88F3D06D66E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45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Monitoramento diário do volume e coleta.</a:t>
            </a:r>
            <a:br>
              <a:rPr lang="pt-BR" dirty="0"/>
            </a:br>
            <a:r>
              <a:rPr lang="pt-BR" dirty="0"/>
              <a:t>Importância da comunicação com a empresa.</a:t>
            </a:r>
          </a:p>
          <a:p>
            <a:r>
              <a:rPr lang="en-US" dirty="0" err="1"/>
              <a:t>Verificar</a:t>
            </a:r>
            <a:r>
              <a:rPr lang="en-US" dirty="0"/>
              <a:t> com João?????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62733-F399-4C89-A1EB-88F3D06D66E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579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62733-F399-4C89-A1EB-88F3D06D66E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197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7DAC0-FB00-AEB0-B093-5653FE334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36794FE-2351-ACD6-5B99-C4AE497125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89D5FF3-8075-486B-8716-EC9CBC0E8F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7E968A0-16E7-D5FB-A33E-692962C169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62733-F399-4C89-A1EB-88F3D06D66E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245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Em 2024, foram recolhidos 688,611.28 kg de resíduos, com gasto total de R$ 1.458.423,04.</a:t>
            </a:r>
            <a:br>
              <a:rPr lang="pt-BR" dirty="0"/>
            </a:br>
            <a:r>
              <a:rPr lang="pt-BR" dirty="0"/>
              <a:t>• Em 2025</a:t>
            </a:r>
            <a:br>
              <a:rPr lang="pt-BR" dirty="0"/>
            </a:br>
            <a:r>
              <a:rPr lang="pt-BR" dirty="0"/>
              <a:t>• A média mensal de 2025 segue próxima da média de 2024, indicando estabilidade operacional.</a:t>
            </a:r>
          </a:p>
          <a:p>
            <a:br>
              <a:rPr lang="pt-BR" dirty="0"/>
            </a:br>
            <a:r>
              <a:rPr lang="pt-BR" dirty="0"/>
              <a:t>• Os valores praticados preços contratuais vigentes no antigo contrato (R$ 2,17/kg tipo A e R$ 3,24/kg tipo E).</a:t>
            </a:r>
          </a:p>
          <a:p>
            <a:r>
              <a:rPr lang="pt-BR" dirty="0"/>
              <a:t>Novos valores:</a:t>
            </a:r>
          </a:p>
          <a:p>
            <a:br>
              <a:rPr lang="pt-BR" dirty="0"/>
            </a:br>
            <a:r>
              <a:rPr lang="pt-BR" dirty="0"/>
              <a:t>• Não foram registradas inconsistências no recolhimento ou no faturamento no período analisado.</a:t>
            </a:r>
            <a:br>
              <a:rPr lang="pt-BR" dirty="0"/>
            </a:b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62733-F399-4C89-A1EB-88F3D06D66E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47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62733-F399-4C89-A1EB-88F3D06D66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40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881848-75FA-788B-5938-C6864350C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D7A5222-5593-410D-9A90-E85956BEB8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96F6DBD-EFD1-CCD0-AEC5-48747A38EA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3B96F25-96F7-2796-0C3F-01949E43A5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62733-F399-4C89-A1EB-88F3D06D66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48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ADE72F-D834-2B91-8B8E-BA6A4B52C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C379CB3-9EE0-FD8B-5389-AC02501AF3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97222C0-5C90-8114-61A8-8A1C7A0829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2ACABAB-E5B3-0080-716E-BF3304A8DE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62733-F399-4C89-A1EB-88F3D06D66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63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319D21-25EE-3210-D52C-BC9C6B345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22F7A69-8E7A-FD89-E6A9-4AD0507E3A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CCFF825-94A8-7A04-9B36-555A6186E9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64DF292-A03E-0368-FEAA-10E66B19CE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62733-F399-4C89-A1EB-88F3D06D66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08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82D404-3C34-1A8E-97C8-721C7B8A64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F351FD72-8557-CDA7-5659-63AF16B0A3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89DC7A6-9A8D-E439-8A64-90A2955374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2F2E187-AEDB-E6E8-D477-9C8CA01A10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62733-F399-4C89-A1EB-88F3D06D66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12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E9BE70-C447-E7AD-5BAA-39A65476F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CE01A1B-12EC-CBFF-6804-4250F2BB3D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1FD3033-E5AE-90F6-3127-A118CFE6ED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F537946-0B4F-5949-8B19-B0475DB39E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62733-F399-4C89-A1EB-88F3D06D66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37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2E9B55-108C-6630-B3A4-03D626B50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ECD0CDE-571F-42F3-7912-B61A7CB0A1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EFA9546-B446-6C83-23C1-1597128E8E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3410C4C-7A59-4239-4E80-27779961D7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62733-F399-4C89-A1EB-88F3D06D66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892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4D33D5-9A0B-EDF5-3F7F-97FC67AA6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059BCE0B-B3B7-97C8-B7B3-6C083C7C38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95727BF-BA94-ED8C-177A-073D56BA38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3B7401F-4AF7-09DD-5D7B-A606921B9C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62733-F399-4C89-A1EB-88F3D06D66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32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86;p13">
            <a:extLst>
              <a:ext uri="{FF2B5EF4-FFF2-40B4-BE49-F238E27FC236}">
                <a16:creationId xmlns:a16="http://schemas.microsoft.com/office/drawing/2014/main" id="{94794F7A-A289-1723-B2FB-C8E02A38FD9B}"/>
              </a:ext>
            </a:extLst>
          </p:cNvPr>
          <p:cNvPicPr preferRelativeResize="0"/>
          <p:nvPr userDrawn="1"/>
        </p:nvPicPr>
        <p:blipFill rotWithShape="1">
          <a:blip r:embed="rId2">
            <a:alphaModFix amt="49000"/>
          </a:blip>
          <a:srcRect/>
          <a:stretch/>
        </p:blipFill>
        <p:spPr>
          <a:xfrm>
            <a:off x="8482431" y="143788"/>
            <a:ext cx="5296576" cy="6570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6605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E5EB00-F7F4-4FF9-9713-D37B7F296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A508BAC-DC59-4974-94B1-0683A5A458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2223562-6325-4138-8A6E-7E8688A40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7757-98C7-4702-A98C-4F8B6AEBF902}" type="datetimeFigureOut">
              <a:rPr lang="pt-BR" smtClean="0"/>
              <a:t>07/01/2026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C5FEDD-CC60-497E-A553-B906A6FA1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C73415-71D7-4DB0-8726-82A553AB3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AA89-7DF2-4DD2-B559-D6A07016BC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0171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BE676A6-E66C-48B6-9DE9-4B087AA1EE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53950D2-97F4-4F17-BA1B-D5F62D5D0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A028FD-A615-46D8-A239-61223D8BF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7757-98C7-4702-A98C-4F8B6AEBF902}" type="datetimeFigureOut">
              <a:rPr lang="pt-BR" smtClean="0"/>
              <a:t>07/01/2026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212201-8901-4F9E-B587-4504AED3D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2281B6E-600C-40BF-9D1F-29F2902F0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AA89-7DF2-4DD2-B559-D6A07016BC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9117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19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7810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201469-5F94-4828-833B-6401CC2AE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96D2201-C0FA-4368-A639-599C1C001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E103066-DFB3-4237-993E-E710BA88C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7757-98C7-4702-A98C-4F8B6AEBF902}" type="datetimeFigureOut">
              <a:rPr lang="pt-BR" smtClean="0"/>
              <a:t>07/01/2026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B68A5C4-238B-459C-97E3-6A720DDD2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19B22B3-13D6-4E9E-84B1-7DD9D9210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AA89-7DF2-4DD2-B559-D6A07016BC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3661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49D5ED-1047-48E3-B2CD-0A8156794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F0E6FB-2B64-45E6-82A6-F321DFCF9B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23DEB15-279D-4693-AFED-299F4E7BBB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7D3785-12CC-4B38-8E05-BFBDC09AC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7757-98C7-4702-A98C-4F8B6AEBF902}" type="datetimeFigureOut">
              <a:rPr lang="pt-BR" smtClean="0"/>
              <a:t>07/01/2026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9AC0F05-CE8D-4F2D-BADE-6E4068C48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2F43249-3C1A-46C0-ABCB-790DD5741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AA89-7DF2-4DD2-B559-D6A07016BC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8805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11DB6E-C2C5-4C05-B55E-37625CBF6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2D45E57-7BF0-4B2B-8504-0380D6CDF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CC06C84-8EA3-4BED-94F3-F58B6B9CA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979826E-C6DA-494D-B357-DB5E025E67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CE110F1-77E2-434C-B34E-D95C146199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AE7D6AB-B187-40A4-B037-B89389D11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7757-98C7-4702-A98C-4F8B6AEBF902}" type="datetimeFigureOut">
              <a:rPr lang="pt-BR" smtClean="0"/>
              <a:t>07/01/2026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C16F3BB-88FC-4B78-A07B-395AC5AC8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9229F39-4963-4331-B6E8-F860D1FB7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AA89-7DF2-4DD2-B559-D6A07016BC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3488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81FEA6-7B67-490A-B948-BAEB5532B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90145B9-B2FE-47F8-802F-4DDBCF2C1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7757-98C7-4702-A98C-4F8B6AEBF902}" type="datetimeFigureOut">
              <a:rPr lang="pt-BR" smtClean="0"/>
              <a:t>07/01/2026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E1DEC83-E115-44AA-98EA-90192CE60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3DE59C2-8CC9-4A9E-A9B0-7B35D604F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AA89-7DF2-4DD2-B559-D6A07016BC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7752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62E2550-A4F4-47A1-942F-1F0892C3B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7757-98C7-4702-A98C-4F8B6AEBF902}" type="datetimeFigureOut">
              <a:rPr lang="pt-BR" smtClean="0"/>
              <a:t>07/01/2026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E2B9FAE-9D85-4E51-95AC-C017D6762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D2078B3-61A5-45BC-9435-EB04AA8DE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AA89-7DF2-4DD2-B559-D6A07016BC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4888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7BA9F4-F17C-4F73-AAB3-1BDF30155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89288C0-155B-43F9-82C2-C9FE4BE8C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FC3D631-AC6B-4C45-BFB0-005D443BF9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CA00AEA-7D54-4B0C-B307-B83BD26F7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7757-98C7-4702-A98C-4F8B6AEBF902}" type="datetimeFigureOut">
              <a:rPr lang="pt-BR" smtClean="0"/>
              <a:t>07/01/2026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14ACEC5-43A6-4E2D-BED3-CAA95E640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EB1E432-2453-44D6-B2FE-B6CD1F468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AA89-7DF2-4DD2-B559-D6A07016BC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0995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737E0A-0707-47E8-9BF8-366B8FCDF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4CBF242-4522-48F7-8B0B-CC93A75352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BEFB21A-DC6A-429C-B0A7-C756C2BF1B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C3AF571-76BC-4689-B30C-F93114871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7757-98C7-4702-A98C-4F8B6AEBF902}" type="datetimeFigureOut">
              <a:rPr lang="pt-BR" smtClean="0"/>
              <a:t>07/01/2026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91F32E5-3F47-4674-A9C4-8F907DE0C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1A718A7-21BC-4274-9A1E-042B7ABB8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AA89-7DF2-4DD2-B559-D6A07016BC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396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2C8D43-BA2F-44EB-927B-10260ADB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F373E27-DF21-4EED-AFC1-FF4071DCA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F6F06BA-4530-4B45-91AD-CBB4703092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67757-98C7-4702-A98C-4F8B6AEBF902}" type="datetimeFigureOut">
              <a:rPr lang="pt-BR" smtClean="0"/>
              <a:t>07/01/2026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DE2526-A18B-4C39-A5AD-D5DAE953A6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A76968-7ADE-40AC-AEDC-DC60E1D46F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AAA89-7DF2-4DD2-B559-D6A07016BC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610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3.em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3.emf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2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janete.coimbra@pbh.gov.br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hyperlink" Target="mailto:gates@pbh.gov.br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emf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85;p13">
            <a:extLst>
              <a:ext uri="{FF2B5EF4-FFF2-40B4-BE49-F238E27FC236}">
                <a16:creationId xmlns:a16="http://schemas.microsoft.com/office/drawing/2014/main" id="{F5D1DED6-B6D7-CD57-E3E0-064F925C221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6758550"/>
            <a:ext cx="12195098" cy="9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16FCF5A2-282D-9373-F3BE-6187047591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018" y="2364196"/>
            <a:ext cx="4764415" cy="212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877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9A839-AF11-94A4-4E09-FCC3FE3C8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6C5A2-9A82-B2C3-64E4-D54122584B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11163"/>
            <a:ext cx="10515600" cy="1325562"/>
          </a:xfrm>
        </p:spPr>
        <p:txBody>
          <a:bodyPr/>
          <a:lstStyle/>
          <a:p>
            <a:r>
              <a:rPr lang="pt-BR" sz="2400" b="1" dirty="0">
                <a:solidFill>
                  <a:srgbClr val="207DC2"/>
                </a:solidFill>
                <a:latin typeface="Arial Black" panose="020B0A04020102020204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AE225-E553-5B7E-0901-0EC55E0D953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629569"/>
            <a:ext cx="10515600" cy="5817267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>
                <a:solidFill>
                  <a:srgbClr val="207DC2"/>
                </a:solidFill>
                <a:latin typeface="Arial Black" panose="020B0A04020102020204" pitchFamily="34" charset="0"/>
              </a:rPr>
              <a:t>FLUXO OPERACIONAL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2000" b="1" dirty="0">
              <a:solidFill>
                <a:srgbClr val="207DC2"/>
              </a:solidFill>
              <a:latin typeface="Arial Black" panose="020B0A040201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sz="2000" b="1" dirty="0">
              <a:solidFill>
                <a:srgbClr val="207DC2"/>
              </a:solidFill>
              <a:latin typeface="Arial Black" panose="020B0A040201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sz="2000" b="1" dirty="0">
              <a:solidFill>
                <a:srgbClr val="207DC2"/>
              </a:solidFill>
              <a:latin typeface="Arial Black" panose="020B0A040201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sz="2000" b="1" dirty="0">
              <a:solidFill>
                <a:srgbClr val="207DC2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D37CB50-58BD-97A1-F7E9-7256F306C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2222" y="5404834"/>
            <a:ext cx="2080151" cy="929790"/>
          </a:xfrm>
          <a:prstGeom prst="rect">
            <a:avLst/>
          </a:prstGeom>
        </p:spPr>
      </p:pic>
      <p:pic>
        <p:nvPicPr>
          <p:cNvPr id="5" name="Google Shape;85;p13">
            <a:extLst>
              <a:ext uri="{FF2B5EF4-FFF2-40B4-BE49-F238E27FC236}">
                <a16:creationId xmlns:a16="http://schemas.microsoft.com/office/drawing/2014/main" id="{A3228B21-5433-95FC-FC35-4993CFA1CDF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0" y="6758550"/>
            <a:ext cx="12195098" cy="9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áfico 6" descr="Lixo estrutura de tópicos">
            <a:extLst>
              <a:ext uri="{FF2B5EF4-FFF2-40B4-BE49-F238E27FC236}">
                <a16:creationId xmlns:a16="http://schemas.microsoft.com/office/drawing/2014/main" id="{A74DB412-C956-B07D-B9F8-ED69BBC667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5016" y="1798211"/>
            <a:ext cx="914400" cy="9144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55E00F6-7B8C-2D31-31E8-45B218359A4A}"/>
              </a:ext>
            </a:extLst>
          </p:cNvPr>
          <p:cNvSpPr txBox="1"/>
          <p:nvPr/>
        </p:nvSpPr>
        <p:spPr>
          <a:xfrm>
            <a:off x="2086232" y="2049605"/>
            <a:ext cx="7527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As unidades realizam a segregação  e o acondicionamento dos resíduos e fazem a entrega ao motorista da empresa.</a:t>
            </a:r>
          </a:p>
        </p:txBody>
      </p:sp>
      <p:pic>
        <p:nvPicPr>
          <p:cNvPr id="10" name="Gráfico 9" descr="Documento com preenchimento sólido">
            <a:extLst>
              <a:ext uri="{FF2B5EF4-FFF2-40B4-BE49-F238E27FC236}">
                <a16:creationId xmlns:a16="http://schemas.microsoft.com/office/drawing/2014/main" id="{19FE60ED-4862-4C37-FA6B-1977885062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4739" y="4145389"/>
            <a:ext cx="914400" cy="91440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1EDB4D8E-40D8-BCB5-DAFD-B1EB7DEC6AD7}"/>
              </a:ext>
            </a:extLst>
          </p:cNvPr>
          <p:cNvSpPr txBox="1"/>
          <p:nvPr/>
        </p:nvSpPr>
        <p:spPr>
          <a:xfrm>
            <a:off x="2184897" y="4273022"/>
            <a:ext cx="7527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 O gerente ou profissional administrativo emite o MTR e entrega ao motorista. </a:t>
            </a:r>
          </a:p>
        </p:txBody>
      </p:sp>
      <p:pic>
        <p:nvPicPr>
          <p:cNvPr id="15" name="Gráfico 14" descr="Caminhão com preenchimento sólido">
            <a:extLst>
              <a:ext uri="{FF2B5EF4-FFF2-40B4-BE49-F238E27FC236}">
                <a16:creationId xmlns:a16="http://schemas.microsoft.com/office/drawing/2014/main" id="{89DB08F2-7BE4-667A-FD77-910B1623FB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64739" y="2971800"/>
            <a:ext cx="914400" cy="914400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8418DDC7-6DE9-699F-12FA-DFDA87547014}"/>
              </a:ext>
            </a:extLst>
          </p:cNvPr>
          <p:cNvSpPr txBox="1"/>
          <p:nvPr/>
        </p:nvSpPr>
        <p:spPr>
          <a:xfrm>
            <a:off x="2086232" y="3086977"/>
            <a:ext cx="7527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O motorista pesa os resíduos – operação realizada na presença do responsável na unidade e solicita a emissão do MTR.</a:t>
            </a:r>
          </a:p>
        </p:txBody>
      </p:sp>
      <p:pic>
        <p:nvPicPr>
          <p:cNvPr id="9" name="Imagem 8" descr="Ícone&#10;&#10;O conteúdo gerado por IA pode estar incorreto.">
            <a:extLst>
              <a:ext uri="{FF2B5EF4-FFF2-40B4-BE49-F238E27FC236}">
                <a16:creationId xmlns:a16="http://schemas.microsoft.com/office/drawing/2014/main" id="{1403757D-1177-878A-BADD-A6ACD32E9FD8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25000"/>
          </a:blip>
          <a:stretch>
            <a:fillRect/>
          </a:stretch>
        </p:blipFill>
        <p:spPr>
          <a:xfrm>
            <a:off x="1064739" y="5469369"/>
            <a:ext cx="1120155" cy="914401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0A5CA625-B6A7-7D3A-E77A-C76105176C50}"/>
              </a:ext>
            </a:extLst>
          </p:cNvPr>
          <p:cNvSpPr txBox="1"/>
          <p:nvPr/>
        </p:nvSpPr>
        <p:spPr>
          <a:xfrm>
            <a:off x="2568790" y="5484758"/>
            <a:ext cx="7527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A empresa contratada envia os resíduos para o tratamento e destinação final (aterros sanitários certificados).</a:t>
            </a:r>
          </a:p>
        </p:txBody>
      </p:sp>
    </p:spTree>
    <p:extLst>
      <p:ext uri="{BB962C8B-B14F-4D97-AF65-F5344CB8AC3E}">
        <p14:creationId xmlns:p14="http://schemas.microsoft.com/office/powerpoint/2010/main" val="3022345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75038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sz="2400" b="1" dirty="0">
                <a:solidFill>
                  <a:srgbClr val="207DC2"/>
                </a:solidFill>
                <a:latin typeface="Arial Black" panose="020B0A04020102020204" pitchFamily="34" charset="0"/>
                <a:ea typeface="+mn-ea"/>
                <a:cs typeface="+mn-cs"/>
              </a:rPr>
              <a:t>MONITORAMENTO, COMUNICAÇÃO E OCORRÊNCIAS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54A4946-17BC-4C1A-BD61-25DD393EB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2222" y="5404834"/>
            <a:ext cx="2080151" cy="929790"/>
          </a:xfrm>
          <a:prstGeom prst="rect">
            <a:avLst/>
          </a:prstGeom>
        </p:spPr>
      </p:pic>
      <p:pic>
        <p:nvPicPr>
          <p:cNvPr id="5" name="Google Shape;85;p13">
            <a:extLst>
              <a:ext uri="{FF2B5EF4-FFF2-40B4-BE49-F238E27FC236}">
                <a16:creationId xmlns:a16="http://schemas.microsoft.com/office/drawing/2014/main" id="{217A36F8-49BE-4301-9716-BB65648558A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0" y="6758550"/>
            <a:ext cx="12195098" cy="9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áfico 6" descr="Monitor com preenchimento sólido">
            <a:extLst>
              <a:ext uri="{FF2B5EF4-FFF2-40B4-BE49-F238E27FC236}">
                <a16:creationId xmlns:a16="http://schemas.microsoft.com/office/drawing/2014/main" id="{2DE3941F-23BB-8329-F870-81C84FF26B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7902" y="3095476"/>
            <a:ext cx="914400" cy="9144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8630796E-6B23-3356-1B1F-BB24288706E7}"/>
              </a:ext>
            </a:extLst>
          </p:cNvPr>
          <p:cNvSpPr txBox="1"/>
          <p:nvPr/>
        </p:nvSpPr>
        <p:spPr>
          <a:xfrm>
            <a:off x="2112816" y="2979088"/>
            <a:ext cx="9477822" cy="123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t-BR" sz="2000" dirty="0"/>
              <a:t>Comunicação de atrasos e intercorrências  pelas unidades (telefone, e-mail, aplicativos)   65 notificações 2025- resolução até 48 horas</a:t>
            </a:r>
          </a:p>
        </p:txBody>
      </p:sp>
      <p:pic>
        <p:nvPicPr>
          <p:cNvPr id="13" name="Gráfico 12" descr="Gráfico de barras com tendência ascendente estrutura de tópicos">
            <a:extLst>
              <a:ext uri="{FF2B5EF4-FFF2-40B4-BE49-F238E27FC236}">
                <a16:creationId xmlns:a16="http://schemas.microsoft.com/office/drawing/2014/main" id="{BE92C089-A508-EBFC-CE9C-883E2F590B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7902" y="1841677"/>
            <a:ext cx="914400" cy="91440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169294B-1DAA-D4BD-7A6A-0EFF93E442E7}"/>
              </a:ext>
            </a:extLst>
          </p:cNvPr>
          <p:cNvSpPr txBox="1"/>
          <p:nvPr/>
        </p:nvSpPr>
        <p:spPr>
          <a:xfrm>
            <a:off x="2112816" y="1938340"/>
            <a:ext cx="9477822" cy="62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t-BR" sz="2000" dirty="0"/>
              <a:t>Lançamento de dados de produção em planilha gerando série histórica.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069493A-EDF0-C393-5657-5E8AB1EAE5D8}"/>
              </a:ext>
            </a:extLst>
          </p:cNvPr>
          <p:cNvSpPr txBox="1"/>
          <p:nvPr/>
        </p:nvSpPr>
        <p:spPr>
          <a:xfrm>
            <a:off x="2112816" y="4348445"/>
            <a:ext cx="9477822" cy="62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t-BR" sz="2000" dirty="0"/>
              <a:t>Reuniões periódicas com a empresa sobre os problemas identificados na execução. </a:t>
            </a:r>
          </a:p>
        </p:txBody>
      </p:sp>
      <p:pic>
        <p:nvPicPr>
          <p:cNvPr id="17" name="Gráfico 16" descr="Usuários com preenchimento sólido">
            <a:extLst>
              <a:ext uri="{FF2B5EF4-FFF2-40B4-BE49-F238E27FC236}">
                <a16:creationId xmlns:a16="http://schemas.microsoft.com/office/drawing/2014/main" id="{F901F867-5708-C268-9ABB-36C07D97BF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43232" y="4348445"/>
            <a:ext cx="914400" cy="9144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A6149DCA-91F7-B604-2AD9-E5FB24BE3F25}"/>
              </a:ext>
            </a:extLst>
          </p:cNvPr>
          <p:cNvSpPr txBox="1"/>
          <p:nvPr/>
        </p:nvSpPr>
        <p:spPr>
          <a:xfrm>
            <a:off x="1989438" y="5474062"/>
            <a:ext cx="9477822" cy="62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t-BR" sz="2000" dirty="0"/>
              <a:t>Informes, notas técnicas e orientações para a rede.</a:t>
            </a:r>
          </a:p>
        </p:txBody>
      </p:sp>
      <p:pic>
        <p:nvPicPr>
          <p:cNvPr id="11" name="Gráfico 10" descr="Conexões com preenchimento sólido">
            <a:extLst>
              <a:ext uri="{FF2B5EF4-FFF2-40B4-BE49-F238E27FC236}">
                <a16:creationId xmlns:a16="http://schemas.microsoft.com/office/drawing/2014/main" id="{393ADFE5-F0DA-DC29-6165-C798E641CF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43232" y="550475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4A3B4-AB63-3C63-438C-7DFCB5DA7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85;p13">
            <a:extLst>
              <a:ext uri="{FF2B5EF4-FFF2-40B4-BE49-F238E27FC236}">
                <a16:creationId xmlns:a16="http://schemas.microsoft.com/office/drawing/2014/main" id="{D6EE57A4-D97C-4A00-871A-2DBB3F41C2F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0" y="6758550"/>
            <a:ext cx="12195098" cy="994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BF5C051C-61E4-92CF-4BCD-79D25AF9D2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950765"/>
              </p:ext>
            </p:extLst>
          </p:nvPr>
        </p:nvGraphicFramePr>
        <p:xfrm>
          <a:off x="2001795" y="1185507"/>
          <a:ext cx="9255210" cy="4486986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381375">
                  <a:extLst>
                    <a:ext uri="{9D8B030D-6E8A-4147-A177-3AD203B41FA5}">
                      <a16:colId xmlns:a16="http://schemas.microsoft.com/office/drawing/2014/main" val="525263564"/>
                    </a:ext>
                  </a:extLst>
                </a:gridCol>
                <a:gridCol w="2030621">
                  <a:extLst>
                    <a:ext uri="{9D8B030D-6E8A-4147-A177-3AD203B41FA5}">
                      <a16:colId xmlns:a16="http://schemas.microsoft.com/office/drawing/2014/main" val="3581783989"/>
                    </a:ext>
                  </a:extLst>
                </a:gridCol>
                <a:gridCol w="1947738">
                  <a:extLst>
                    <a:ext uri="{9D8B030D-6E8A-4147-A177-3AD203B41FA5}">
                      <a16:colId xmlns:a16="http://schemas.microsoft.com/office/drawing/2014/main" val="598540534"/>
                    </a:ext>
                  </a:extLst>
                </a:gridCol>
                <a:gridCol w="1699091">
                  <a:extLst>
                    <a:ext uri="{9D8B030D-6E8A-4147-A177-3AD203B41FA5}">
                      <a16:colId xmlns:a16="http://schemas.microsoft.com/office/drawing/2014/main" val="4169565690"/>
                    </a:ext>
                  </a:extLst>
                </a:gridCol>
                <a:gridCol w="2196385">
                  <a:extLst>
                    <a:ext uri="{9D8B030D-6E8A-4147-A177-3AD203B41FA5}">
                      <a16:colId xmlns:a16="http://schemas.microsoft.com/office/drawing/2014/main" val="2684724768"/>
                    </a:ext>
                  </a:extLst>
                </a:gridCol>
              </a:tblGrid>
              <a:tr h="32049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dirty="0">
                          <a:solidFill>
                            <a:schemeClr val="tx1"/>
                          </a:solidFill>
                          <a:effectLst/>
                        </a:rPr>
                        <a:t>Mês</a:t>
                      </a: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dirty="0">
                          <a:solidFill>
                            <a:schemeClr val="tx1"/>
                          </a:solidFill>
                          <a:effectLst/>
                        </a:rPr>
                        <a:t>Quant A/E (Kg)</a:t>
                      </a: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dirty="0">
                          <a:solidFill>
                            <a:schemeClr val="tx1"/>
                          </a:solidFill>
                          <a:effectLst/>
                        </a:rPr>
                        <a:t>Quant B (Kg)</a:t>
                      </a: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dirty="0">
                          <a:solidFill>
                            <a:schemeClr val="tx1"/>
                          </a:solidFill>
                          <a:effectLst/>
                        </a:rPr>
                        <a:t>Total (Kg)</a:t>
                      </a:r>
                    </a:p>
                  </a:txBody>
                  <a:tcPr marL="76200" marR="7620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dirty="0">
                          <a:solidFill>
                            <a:schemeClr val="tx1"/>
                          </a:solidFill>
                          <a:effectLst/>
                        </a:rPr>
                        <a:t>Valor TOTAL</a:t>
                      </a:r>
                    </a:p>
                  </a:txBody>
                  <a:tcPr marL="76200" marR="76200" marT="0" marB="0" anchor="ctr"/>
                </a:tc>
                <a:extLst>
                  <a:ext uri="{0D108BD9-81ED-4DB2-BD59-A6C34878D82A}">
                    <a16:rowId xmlns:a16="http://schemas.microsoft.com/office/drawing/2014/main" val="2935412119"/>
                  </a:ext>
                </a:extLst>
              </a:tr>
              <a:tr h="320499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1" dirty="0">
                          <a:effectLst/>
                        </a:rPr>
                        <a:t>Jan/24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dirty="0">
                          <a:effectLst/>
                        </a:rPr>
                        <a:t>62.827,23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dirty="0">
                          <a:effectLst/>
                        </a:rPr>
                        <a:t>972,74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dirty="0">
                          <a:solidFill>
                            <a:srgbClr val="0070C0"/>
                          </a:solidFill>
                          <a:effectLst/>
                        </a:rPr>
                        <a:t>63.799,97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dirty="0">
                          <a:solidFill>
                            <a:srgbClr val="0070C0"/>
                          </a:solidFill>
                          <a:effectLst/>
                        </a:rPr>
                        <a:t>R$ 134.334,13 </a:t>
                      </a: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791336512"/>
                  </a:ext>
                </a:extLst>
              </a:tr>
              <a:tr h="320499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1" dirty="0">
                          <a:effectLst/>
                        </a:rPr>
                        <a:t>Fev/24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dirty="0">
                          <a:effectLst/>
                        </a:rPr>
                        <a:t>53.943,06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dirty="0">
                          <a:effectLst/>
                        </a:rPr>
                        <a:t>834,33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dirty="0">
                          <a:solidFill>
                            <a:srgbClr val="0070C0"/>
                          </a:solidFill>
                          <a:effectLst/>
                        </a:rPr>
                        <a:t>54.777,38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dirty="0">
                          <a:solidFill>
                            <a:srgbClr val="0070C0"/>
                          </a:solidFill>
                          <a:effectLst/>
                        </a:rPr>
                        <a:t>R$ 115.335,74 </a:t>
                      </a: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2959347679"/>
                  </a:ext>
                </a:extLst>
              </a:tr>
              <a:tr h="320499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1" dirty="0">
                          <a:effectLst/>
                        </a:rPr>
                        <a:t>Mar/24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dirty="0">
                          <a:effectLst/>
                        </a:rPr>
                        <a:t>68.197,99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dirty="0">
                          <a:effectLst/>
                        </a:rPr>
                        <a:t>747,35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dirty="0">
                          <a:solidFill>
                            <a:srgbClr val="0070C0"/>
                          </a:solidFill>
                          <a:effectLst/>
                        </a:rPr>
                        <a:t>68.945,33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dirty="0">
                          <a:solidFill>
                            <a:srgbClr val="0070C0"/>
                          </a:solidFill>
                          <a:effectLst/>
                        </a:rPr>
                        <a:t>R$ 144.858,03 </a:t>
                      </a: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2922835819"/>
                  </a:ext>
                </a:extLst>
              </a:tr>
              <a:tr h="320499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1" dirty="0">
                          <a:effectLst/>
                        </a:rPr>
                        <a:t>Abr/24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dirty="0">
                          <a:effectLst/>
                        </a:rPr>
                        <a:t>73.072,68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dirty="0">
                          <a:effectLst/>
                        </a:rPr>
                        <a:t>1.962,83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dirty="0">
                          <a:solidFill>
                            <a:srgbClr val="0070C0"/>
                          </a:solidFill>
                          <a:effectLst/>
                        </a:rPr>
                        <a:t>75.035,51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dirty="0">
                          <a:solidFill>
                            <a:srgbClr val="0070C0"/>
                          </a:solidFill>
                          <a:effectLst/>
                        </a:rPr>
                        <a:t>R$ 158.826,30 </a:t>
                      </a: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3366853594"/>
                  </a:ext>
                </a:extLst>
              </a:tr>
              <a:tr h="320499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1" dirty="0">
                          <a:effectLst/>
                        </a:rPr>
                        <a:t>Mai/24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dirty="0">
                          <a:effectLst/>
                        </a:rPr>
                        <a:t>59.747,94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dirty="0">
                          <a:effectLst/>
                        </a:rPr>
                        <a:t>1.628,16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dirty="0">
                          <a:solidFill>
                            <a:srgbClr val="0070C0"/>
                          </a:solidFill>
                          <a:effectLst/>
                        </a:rPr>
                        <a:t>61.376,10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dirty="0">
                          <a:solidFill>
                            <a:srgbClr val="0070C0"/>
                          </a:solidFill>
                          <a:effectLst/>
                        </a:rPr>
                        <a:t>R$ 129.936,77 </a:t>
                      </a: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1685833142"/>
                  </a:ext>
                </a:extLst>
              </a:tr>
              <a:tr h="320499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1" dirty="0">
                          <a:effectLst/>
                        </a:rPr>
                        <a:t>Jun/24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dirty="0">
                          <a:effectLst/>
                        </a:rPr>
                        <a:t>54.480,29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dirty="0">
                          <a:effectLst/>
                        </a:rPr>
                        <a:t>697,28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dirty="0">
                          <a:solidFill>
                            <a:srgbClr val="0070C0"/>
                          </a:solidFill>
                          <a:effectLst/>
                        </a:rPr>
                        <a:t>55.177,57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dirty="0">
                          <a:solidFill>
                            <a:srgbClr val="0070C0"/>
                          </a:solidFill>
                          <a:effectLst/>
                        </a:rPr>
                        <a:t>R$ 116.032,35 </a:t>
                      </a: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449315899"/>
                  </a:ext>
                </a:extLst>
              </a:tr>
              <a:tr h="320499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1" dirty="0">
                          <a:effectLst/>
                        </a:rPr>
                        <a:t>Jul/24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dirty="0">
                          <a:effectLst/>
                        </a:rPr>
                        <a:t>59.892,07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dirty="0">
                          <a:effectLst/>
                        </a:rPr>
                        <a:t>801,44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dirty="0">
                          <a:solidFill>
                            <a:srgbClr val="0070C0"/>
                          </a:solidFill>
                          <a:effectLst/>
                        </a:rPr>
                        <a:t>60.693,51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dirty="0">
                          <a:solidFill>
                            <a:srgbClr val="0070C0"/>
                          </a:solidFill>
                          <a:effectLst/>
                        </a:rPr>
                        <a:t>R$ 127.666,90 </a:t>
                      </a: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2424003661"/>
                  </a:ext>
                </a:extLst>
              </a:tr>
              <a:tr h="320499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1" dirty="0">
                          <a:effectLst/>
                        </a:rPr>
                        <a:t>Ago/24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dirty="0">
                          <a:effectLst/>
                        </a:rPr>
                        <a:t>59.382,39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dirty="0">
                          <a:effectLst/>
                        </a:rPr>
                        <a:t>1.728,61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dirty="0">
                          <a:solidFill>
                            <a:srgbClr val="0070C0"/>
                          </a:solidFill>
                          <a:effectLst/>
                        </a:rPr>
                        <a:t>61.111,00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dirty="0">
                          <a:solidFill>
                            <a:srgbClr val="0070C0"/>
                          </a:solidFill>
                          <a:effectLst/>
                        </a:rPr>
                        <a:t>R$ 129.485,17 </a:t>
                      </a: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1101519787"/>
                  </a:ext>
                </a:extLst>
              </a:tr>
              <a:tr h="320499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1" dirty="0">
                          <a:effectLst/>
                        </a:rPr>
                        <a:t>Set/24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dirty="0">
                          <a:effectLst/>
                        </a:rPr>
                        <a:t>60.680,39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dirty="0">
                          <a:effectLst/>
                        </a:rPr>
                        <a:t>1.023,90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dirty="0">
                          <a:solidFill>
                            <a:srgbClr val="0070C0"/>
                          </a:solidFill>
                          <a:effectLst/>
                        </a:rPr>
                        <a:t>61.704,29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dirty="0">
                          <a:solidFill>
                            <a:srgbClr val="0070C0"/>
                          </a:solidFill>
                          <a:effectLst/>
                        </a:rPr>
                        <a:t>R$ 130.006,35 </a:t>
                      </a: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2326800939"/>
                  </a:ext>
                </a:extLst>
              </a:tr>
              <a:tr h="320499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1" dirty="0">
                          <a:effectLst/>
                        </a:rPr>
                        <a:t>Out/24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dirty="0">
                          <a:effectLst/>
                        </a:rPr>
                        <a:t>66.404,81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dirty="0">
                          <a:effectLst/>
                        </a:rPr>
                        <a:t>1.536,16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dirty="0">
                          <a:solidFill>
                            <a:srgbClr val="0070C0"/>
                          </a:solidFill>
                          <a:effectLst/>
                        </a:rPr>
                        <a:t>67.940,97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dirty="0">
                          <a:solidFill>
                            <a:srgbClr val="0070C0"/>
                          </a:solidFill>
                          <a:effectLst/>
                        </a:rPr>
                        <a:t>R$ 144.637,31 </a:t>
                      </a: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386185907"/>
                  </a:ext>
                </a:extLst>
              </a:tr>
              <a:tr h="320499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1" dirty="0">
                          <a:effectLst/>
                        </a:rPr>
                        <a:t>Nov/24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dirty="0">
                          <a:effectLst/>
                        </a:rPr>
                        <a:t>56.163,15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dirty="0">
                          <a:effectLst/>
                        </a:rPr>
                        <a:t>787,61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dirty="0">
                          <a:solidFill>
                            <a:srgbClr val="0070C0"/>
                          </a:solidFill>
                          <a:effectLst/>
                        </a:rPr>
                        <a:t>56.950,76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dirty="0">
                          <a:solidFill>
                            <a:srgbClr val="0070C0"/>
                          </a:solidFill>
                          <a:effectLst/>
                        </a:rPr>
                        <a:t>R$ 124.425,90 </a:t>
                      </a: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3348859026"/>
                  </a:ext>
                </a:extLst>
              </a:tr>
              <a:tr h="320499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1" dirty="0">
                          <a:effectLst/>
                        </a:rPr>
                        <a:t>Dez/24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dirty="0">
                          <a:effectLst/>
                        </a:rPr>
                        <a:t>56.800,82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dirty="0">
                          <a:effectLst/>
                        </a:rPr>
                        <a:t>1.248,83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dirty="0">
                          <a:solidFill>
                            <a:srgbClr val="0070C0"/>
                          </a:solidFill>
                          <a:effectLst/>
                        </a:rPr>
                        <a:t>58.049,65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dirty="0">
                          <a:solidFill>
                            <a:srgbClr val="0070C0"/>
                          </a:solidFill>
                          <a:effectLst/>
                        </a:rPr>
                        <a:t>R$ 127.303,99 </a:t>
                      </a: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3147496685"/>
                  </a:ext>
                </a:extLst>
              </a:tr>
              <a:tr h="320499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1" dirty="0">
                          <a:effectLst/>
                        </a:rPr>
                        <a:t>TOTAL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1" dirty="0">
                          <a:effectLst/>
                        </a:rPr>
                        <a:t>731.592,81 Kg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1" dirty="0">
                          <a:effectLst/>
                        </a:rPr>
                        <a:t>13.969,23 Kg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1" dirty="0">
                          <a:effectLst/>
                        </a:rPr>
                        <a:t>745.562,04 Kg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1" dirty="0">
                          <a:effectLst/>
                        </a:rPr>
                        <a:t>R$ 1.582.848,94 </a:t>
                      </a: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2740972678"/>
                  </a:ext>
                </a:extLst>
              </a:tr>
            </a:tbl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65E421F1-D7FC-3E51-3D78-8DCA80E15198}"/>
              </a:ext>
            </a:extLst>
          </p:cNvPr>
          <p:cNvSpPr txBox="1"/>
          <p:nvPr/>
        </p:nvSpPr>
        <p:spPr>
          <a:xfrm>
            <a:off x="4129464" y="5846189"/>
            <a:ext cx="434671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1400" b="1" dirty="0"/>
              <a:t>📌 Dados consolidados de 2024: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pt-BR" sz="1400" b="1" dirty="0"/>
              <a:t>Volume total recolhido:</a:t>
            </a:r>
            <a:r>
              <a:rPr lang="pt-BR" sz="1400" dirty="0"/>
              <a:t> </a:t>
            </a:r>
            <a:r>
              <a:rPr lang="pt-BR" sz="1400" dirty="0">
                <a:solidFill>
                  <a:srgbClr val="207DC2"/>
                </a:solidFill>
              </a:rPr>
              <a:t>745.562,04 kg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pt-BR" sz="1400" b="1" dirty="0"/>
              <a:t>Gasto total no ano:</a:t>
            </a:r>
            <a:r>
              <a:rPr lang="pt-BR" sz="1400" dirty="0"/>
              <a:t> R$ </a:t>
            </a:r>
            <a:r>
              <a:rPr lang="pt-BR" sz="1400" dirty="0">
                <a:solidFill>
                  <a:srgbClr val="207DC2"/>
                </a:solidFill>
              </a:rPr>
              <a:t>1.582.848,94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8C67239-D548-4CCF-B78A-26264755C2E1}"/>
              </a:ext>
            </a:extLst>
          </p:cNvPr>
          <p:cNvSpPr/>
          <p:nvPr/>
        </p:nvSpPr>
        <p:spPr>
          <a:xfrm>
            <a:off x="1625600" y="380588"/>
            <a:ext cx="6096000" cy="53860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b="1" dirty="0">
                <a:latin typeface="Arial" panose="020B0604020202020204" pitchFamily="34" charset="0"/>
              </a:rPr>
              <a:t>Indicadores e Série Histórica de Resíduos (2024)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100" b="1" dirty="0">
                <a:latin typeface="Arial" panose="020B0604020202020204" pitchFamily="34" charset="0"/>
              </a:rPr>
              <a:t>Produção mensal por grupo (kg):</a:t>
            </a:r>
          </a:p>
        </p:txBody>
      </p:sp>
    </p:spTree>
    <p:extLst>
      <p:ext uri="{BB962C8B-B14F-4D97-AF65-F5344CB8AC3E}">
        <p14:creationId xmlns:p14="http://schemas.microsoft.com/office/powerpoint/2010/main" val="1793205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4A3B4-AB63-3C63-438C-7DFCB5DA7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85;p13">
            <a:extLst>
              <a:ext uri="{FF2B5EF4-FFF2-40B4-BE49-F238E27FC236}">
                <a16:creationId xmlns:a16="http://schemas.microsoft.com/office/drawing/2014/main" id="{D6EE57A4-D97C-4A00-871A-2DBB3F41C2F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0" y="6758550"/>
            <a:ext cx="12195098" cy="994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BF9BBA16-0480-43FD-AB0E-FD3F5B2CA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760" y="543912"/>
            <a:ext cx="5519460" cy="80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Indicadores e Série Histórica de Resíduos (2025)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Produção mensal por grupo (kg):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B2730F49-8340-4DE1-8453-DD63C38165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25962"/>
              </p:ext>
            </p:extLst>
          </p:nvPr>
        </p:nvGraphicFramePr>
        <p:xfrm>
          <a:off x="878610" y="1351826"/>
          <a:ext cx="10434779" cy="4351332"/>
        </p:xfrm>
        <a:graphic>
          <a:graphicData uri="http://schemas.openxmlformats.org/drawingml/2006/table">
            <a:tbl>
              <a:tblPr/>
              <a:tblGrid>
                <a:gridCol w="1747214">
                  <a:extLst>
                    <a:ext uri="{9D8B030D-6E8A-4147-A177-3AD203B41FA5}">
                      <a16:colId xmlns:a16="http://schemas.microsoft.com/office/drawing/2014/main" val="129531737"/>
                    </a:ext>
                  </a:extLst>
                </a:gridCol>
                <a:gridCol w="1737513">
                  <a:extLst>
                    <a:ext uri="{9D8B030D-6E8A-4147-A177-3AD203B41FA5}">
                      <a16:colId xmlns:a16="http://schemas.microsoft.com/office/drawing/2014/main" val="1293336933"/>
                    </a:ext>
                  </a:extLst>
                </a:gridCol>
                <a:gridCol w="1737513">
                  <a:extLst>
                    <a:ext uri="{9D8B030D-6E8A-4147-A177-3AD203B41FA5}">
                      <a16:colId xmlns:a16="http://schemas.microsoft.com/office/drawing/2014/main" val="3412508699"/>
                    </a:ext>
                  </a:extLst>
                </a:gridCol>
                <a:gridCol w="1737513">
                  <a:extLst>
                    <a:ext uri="{9D8B030D-6E8A-4147-A177-3AD203B41FA5}">
                      <a16:colId xmlns:a16="http://schemas.microsoft.com/office/drawing/2014/main" val="3557438469"/>
                    </a:ext>
                  </a:extLst>
                </a:gridCol>
                <a:gridCol w="1737513">
                  <a:extLst>
                    <a:ext uri="{9D8B030D-6E8A-4147-A177-3AD203B41FA5}">
                      <a16:colId xmlns:a16="http://schemas.microsoft.com/office/drawing/2014/main" val="204487146"/>
                    </a:ext>
                  </a:extLst>
                </a:gridCol>
                <a:gridCol w="1737513">
                  <a:extLst>
                    <a:ext uri="{9D8B030D-6E8A-4147-A177-3AD203B41FA5}">
                      <a16:colId xmlns:a16="http://schemas.microsoft.com/office/drawing/2014/main" val="4095522494"/>
                    </a:ext>
                  </a:extLst>
                </a:gridCol>
              </a:tblGrid>
              <a:tr h="36261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Mês/Ano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Grupo A (kg)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Grupo B (kg)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Grupo E (kg)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(kg)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Valor TOTAL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7587819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Janeiro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56.689,1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1.137,6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8.447,8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66.274,59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R$ 145.033,12</a:t>
                      </a:r>
                    </a:p>
                  </a:txBody>
                  <a:tcPr marL="28575" marR="2857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1755098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Fevereiro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51.102,2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1.010,6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7.183,8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59.296,52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R$ 129.758,03</a:t>
                      </a:r>
                    </a:p>
                  </a:txBody>
                  <a:tcPr marL="28575" marR="2857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741273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Março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50.253,0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861,2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6.524,5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57.638,63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R$ 125.997,26</a:t>
                      </a:r>
                    </a:p>
                  </a:txBody>
                  <a:tcPr marL="28575" marR="2857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2353394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Abril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53.595,4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1.014,6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8.819,5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63.429,46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R$ 138.727,51</a:t>
                      </a:r>
                    </a:p>
                  </a:txBody>
                  <a:tcPr marL="28575" marR="2857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4649568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Maio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55.654,9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833,9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10.934,1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67.422,87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R$ 147.199,84</a:t>
                      </a:r>
                    </a:p>
                  </a:txBody>
                  <a:tcPr marL="28575" marR="2857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9545341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Junho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54.013,2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777,5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9.894,4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64.685,09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R$ 141.198,60</a:t>
                      </a:r>
                    </a:p>
                  </a:txBody>
                  <a:tcPr marL="28575" marR="2857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808952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Julho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57.381,1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1.232,6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10.142,4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68.756,10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R$ 150.519,71</a:t>
                      </a:r>
                    </a:p>
                  </a:txBody>
                  <a:tcPr marL="28575" marR="2857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8566089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Agosto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48.105,7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1.077,42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8.858,57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58.041,70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R$ 127.102,92</a:t>
                      </a:r>
                    </a:p>
                  </a:txBody>
                  <a:tcPr marL="28575" marR="2857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8218980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Setembro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54.719,4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1.036,6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9.104,0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64.860,00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R$ 141.855,32</a:t>
                      </a:r>
                    </a:p>
                  </a:txBody>
                  <a:tcPr marL="28575" marR="2857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3055360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Outubro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43.891,1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1.078,5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7.091,8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52.061,40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R$ 114.127,27</a:t>
                      </a:r>
                    </a:p>
                  </a:txBody>
                  <a:tcPr marL="28575" marR="2857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9944013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525.405,1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10.060,92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96.001,87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631.466,36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R$ 1.361.519,57 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9230518"/>
                  </a:ext>
                </a:extLst>
              </a:tr>
            </a:tbl>
          </a:graphicData>
        </a:graphic>
      </p:graphicFrame>
      <p:sp>
        <p:nvSpPr>
          <p:cNvPr id="8" name="Retângulo 7">
            <a:extLst>
              <a:ext uri="{FF2B5EF4-FFF2-40B4-BE49-F238E27FC236}">
                <a16:creationId xmlns:a16="http://schemas.microsoft.com/office/drawing/2014/main" id="{04F9A231-031A-4FA7-BCFB-33F3CB1997AC}"/>
              </a:ext>
            </a:extLst>
          </p:cNvPr>
          <p:cNvSpPr/>
          <p:nvPr/>
        </p:nvSpPr>
        <p:spPr>
          <a:xfrm>
            <a:off x="3682999" y="5903893"/>
            <a:ext cx="482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/>
              <a:t>📌 Dados consolidados de 2025 (Jan–Out)</a:t>
            </a:r>
          </a:p>
          <a:p>
            <a:pPr algn="ctr"/>
            <a:r>
              <a:rPr lang="pt-BR" sz="1400" b="1" dirty="0"/>
              <a:t>-Volume total recolhido: </a:t>
            </a:r>
            <a:r>
              <a:rPr lang="pt-BR" sz="1400" dirty="0"/>
              <a:t>631.466,36 kg</a:t>
            </a:r>
          </a:p>
          <a:p>
            <a:pPr algn="ctr"/>
            <a:r>
              <a:rPr lang="pt-BR" sz="1400" b="1" dirty="0"/>
              <a:t>-Gasto total no período: </a:t>
            </a:r>
            <a:r>
              <a:rPr lang="pt-BR" sz="1400" dirty="0"/>
              <a:t>R$ 1.361.519,57 </a:t>
            </a:r>
          </a:p>
          <a:p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2331306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74321"/>
            <a:ext cx="6197402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>
                <a:latin typeface="Arial"/>
              </a:defRPr>
            </a:pPr>
            <a:r>
              <a:rPr sz="2200" b="1" dirty="0" err="1"/>
              <a:t>Evolução</a:t>
            </a:r>
            <a:r>
              <a:rPr sz="2200" b="1" dirty="0"/>
              <a:t> do Total de </a:t>
            </a:r>
            <a:r>
              <a:rPr sz="2200" b="1" dirty="0" err="1"/>
              <a:t>Resíduos</a:t>
            </a:r>
            <a:r>
              <a:rPr sz="2200" b="1" dirty="0"/>
              <a:t> </a:t>
            </a:r>
            <a:r>
              <a:rPr lang="pt-BR" sz="2200" b="1" dirty="0"/>
              <a:t>em </a:t>
            </a:r>
            <a:r>
              <a:rPr sz="2200" b="1" dirty="0"/>
              <a:t>2025</a:t>
            </a:r>
            <a:r>
              <a:rPr lang="pt-BR" sz="2200" b="1" dirty="0"/>
              <a:t> (Kg)</a:t>
            </a:r>
            <a:endParaRPr sz="2200" b="1" dirty="0"/>
          </a:p>
        </p:txBody>
      </p:sp>
      <p:pic>
        <p:nvPicPr>
          <p:cNvPr id="3" name="Picture 2" descr="total_residuo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097281"/>
            <a:ext cx="8229600" cy="5182297"/>
          </a:xfrm>
          <a:prstGeom prst="rect">
            <a:avLst/>
          </a:prstGeom>
        </p:spPr>
      </p:pic>
      <p:pic>
        <p:nvPicPr>
          <p:cNvPr id="4" name="Google Shape;85;p13">
            <a:extLst>
              <a:ext uri="{FF2B5EF4-FFF2-40B4-BE49-F238E27FC236}">
                <a16:creationId xmlns:a16="http://schemas.microsoft.com/office/drawing/2014/main" id="{7B75D15C-5120-4C3E-9A2D-A21268AA0F1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0" y="6758550"/>
            <a:ext cx="12195098" cy="9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74321"/>
            <a:ext cx="2838534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>
                <a:latin typeface="Arial"/>
              </a:defRPr>
            </a:pPr>
            <a:r>
              <a:rPr sz="2200"/>
              <a:t>Grupo A - Infectantes</a:t>
            </a:r>
          </a:p>
        </p:txBody>
      </p:sp>
      <p:pic>
        <p:nvPicPr>
          <p:cNvPr id="3" name="Picture 2" descr="grupo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097280"/>
            <a:ext cx="8229600" cy="5177594"/>
          </a:xfrm>
          <a:prstGeom prst="rect">
            <a:avLst/>
          </a:prstGeom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921894"/>
              </p:ext>
            </p:extLst>
          </p:nvPr>
        </p:nvGraphicFramePr>
        <p:xfrm>
          <a:off x="10367790" y="1495119"/>
          <a:ext cx="1591013" cy="4123490"/>
        </p:xfrm>
        <a:graphic>
          <a:graphicData uri="http://schemas.openxmlformats.org/drawingml/2006/table">
            <a:tbl>
              <a:tblPr/>
              <a:tblGrid>
                <a:gridCol w="1591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453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dirty="0">
                          <a:effectLst/>
                          <a:latin typeface="Calibri" panose="020F0502020204030204" pitchFamily="34" charset="0"/>
                        </a:rPr>
                        <a:t>SAUDE A</a:t>
                      </a:r>
                    </a:p>
                  </a:txBody>
                  <a:tcPr marL="16188" marR="16188" marT="0" marB="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53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dirty="0">
                          <a:effectLst/>
                          <a:latin typeface="Calibri" panose="020F0502020204030204" pitchFamily="34" charset="0"/>
                        </a:rPr>
                        <a:t>56.689,1</a:t>
                      </a:r>
                    </a:p>
                  </a:txBody>
                  <a:tcPr marL="16188" marR="16188" marT="0" marB="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53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dirty="0">
                          <a:effectLst/>
                          <a:latin typeface="Calibri" panose="020F0502020204030204" pitchFamily="34" charset="0"/>
                        </a:rPr>
                        <a:t>51.102,2</a:t>
                      </a:r>
                    </a:p>
                  </a:txBody>
                  <a:tcPr marL="16188" marR="16188" marT="0" marB="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53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dirty="0">
                          <a:effectLst/>
                          <a:latin typeface="Calibri" panose="020F0502020204030204" pitchFamily="34" charset="0"/>
                        </a:rPr>
                        <a:t>50.253,0</a:t>
                      </a:r>
                    </a:p>
                  </a:txBody>
                  <a:tcPr marL="16188" marR="16188" marT="0" marB="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53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dirty="0">
                          <a:effectLst/>
                          <a:latin typeface="Calibri" panose="020F0502020204030204" pitchFamily="34" charset="0"/>
                        </a:rPr>
                        <a:t>53.595,4</a:t>
                      </a:r>
                    </a:p>
                  </a:txBody>
                  <a:tcPr marL="16188" marR="16188" marT="0" marB="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53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dirty="0">
                          <a:effectLst/>
                          <a:latin typeface="Calibri" panose="020F0502020204030204" pitchFamily="34" charset="0"/>
                        </a:rPr>
                        <a:t>55.654,9</a:t>
                      </a:r>
                    </a:p>
                  </a:txBody>
                  <a:tcPr marL="16188" marR="16188" marT="0" marB="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453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dirty="0">
                          <a:effectLst/>
                          <a:latin typeface="Calibri" panose="020F0502020204030204" pitchFamily="34" charset="0"/>
                        </a:rPr>
                        <a:t>54.013,2</a:t>
                      </a:r>
                    </a:p>
                  </a:txBody>
                  <a:tcPr marL="16188" marR="16188" marT="0" marB="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453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dirty="0">
                          <a:effectLst/>
                          <a:latin typeface="Calibri" panose="020F0502020204030204" pitchFamily="34" charset="0"/>
                        </a:rPr>
                        <a:t>57.381,1</a:t>
                      </a:r>
                    </a:p>
                  </a:txBody>
                  <a:tcPr marL="16188" marR="16188" marT="0" marB="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453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dirty="0">
                          <a:effectLst/>
                          <a:latin typeface="Calibri" panose="020F0502020204030204" pitchFamily="34" charset="0"/>
                        </a:rPr>
                        <a:t>48.105,7</a:t>
                      </a:r>
                    </a:p>
                  </a:txBody>
                  <a:tcPr marL="16188" marR="16188" marT="0" marB="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453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dirty="0">
                          <a:effectLst/>
                          <a:latin typeface="Calibri" panose="020F0502020204030204" pitchFamily="34" charset="0"/>
                        </a:rPr>
                        <a:t>54.719,4</a:t>
                      </a:r>
                    </a:p>
                  </a:txBody>
                  <a:tcPr marL="16188" marR="16188" marT="0" marB="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453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dirty="0">
                          <a:effectLst/>
                          <a:latin typeface="Calibri" panose="020F0502020204030204" pitchFamily="34" charset="0"/>
                        </a:rPr>
                        <a:t>43.891,1</a:t>
                      </a:r>
                    </a:p>
                  </a:txBody>
                  <a:tcPr marL="16188" marR="16188" marT="0" marB="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4535">
                <a:tc>
                  <a:txBody>
                    <a:bodyPr/>
                    <a:lstStyle/>
                    <a:p>
                      <a:pPr algn="ctr" rtl="0" fontAlgn="ctr"/>
                      <a:endParaRPr lang="pt-BR" sz="1800" dirty="0">
                        <a:effectLst/>
                      </a:endParaRPr>
                    </a:p>
                  </a:txBody>
                  <a:tcPr marL="16188" marR="16188" marT="0" marB="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4535">
                <a:tc>
                  <a:txBody>
                    <a:bodyPr/>
                    <a:lstStyle/>
                    <a:p>
                      <a:pPr algn="ctr" rtl="0" fontAlgn="ctr"/>
                      <a:endParaRPr lang="pt-BR" sz="1800" dirty="0">
                        <a:effectLst/>
                      </a:endParaRPr>
                    </a:p>
                  </a:txBody>
                  <a:tcPr marL="16188" marR="16188" marT="0" marB="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453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dirty="0">
                          <a:effectLst/>
                          <a:latin typeface="Calibri" panose="020F0502020204030204" pitchFamily="34" charset="0"/>
                        </a:rPr>
                        <a:t>525.405 kg</a:t>
                      </a:r>
                    </a:p>
                  </a:txBody>
                  <a:tcPr marL="16188" marR="16188" marT="0" marB="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74321"/>
            <a:ext cx="3576620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>
                <a:latin typeface="Arial"/>
              </a:defRPr>
            </a:pPr>
            <a:r>
              <a:rPr sz="2200"/>
              <a:t>Grupo E - Perfurocortantes</a:t>
            </a:r>
          </a:p>
        </p:txBody>
      </p:sp>
      <p:pic>
        <p:nvPicPr>
          <p:cNvPr id="3" name="Picture 2" descr="grupo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097280"/>
            <a:ext cx="8229600" cy="5177594"/>
          </a:xfrm>
          <a:prstGeom prst="rect">
            <a:avLst/>
          </a:prstGeom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727746"/>
              </p:ext>
            </p:extLst>
          </p:nvPr>
        </p:nvGraphicFramePr>
        <p:xfrm>
          <a:off x="10421957" y="1493646"/>
          <a:ext cx="1311006" cy="4596204"/>
        </p:xfrm>
        <a:graphic>
          <a:graphicData uri="http://schemas.openxmlformats.org/drawingml/2006/table">
            <a:tbl>
              <a:tblPr/>
              <a:tblGrid>
                <a:gridCol w="1311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729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SAUDE E</a:t>
                      </a:r>
                    </a:p>
                  </a:txBody>
                  <a:tcPr marL="17433" marR="17433" marT="0" marB="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29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8.447,8</a:t>
                      </a:r>
                    </a:p>
                  </a:txBody>
                  <a:tcPr marL="17433" marR="17433" marT="0" marB="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29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7.183,8</a:t>
                      </a:r>
                    </a:p>
                  </a:txBody>
                  <a:tcPr marL="17433" marR="17433" marT="0" marB="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29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6.524,5</a:t>
                      </a:r>
                    </a:p>
                  </a:txBody>
                  <a:tcPr marL="17433" marR="17433" marT="0" marB="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29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8.819,5</a:t>
                      </a:r>
                    </a:p>
                  </a:txBody>
                  <a:tcPr marL="17433" marR="17433" marT="0" marB="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29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10.934,1</a:t>
                      </a:r>
                    </a:p>
                  </a:txBody>
                  <a:tcPr marL="17433" marR="17433" marT="0" marB="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729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9.894,4</a:t>
                      </a:r>
                    </a:p>
                  </a:txBody>
                  <a:tcPr marL="17433" marR="17433" marT="0" marB="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729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10.142,4</a:t>
                      </a:r>
                    </a:p>
                  </a:txBody>
                  <a:tcPr marL="17433" marR="17433" marT="0" marB="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729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8.858,57</a:t>
                      </a:r>
                    </a:p>
                  </a:txBody>
                  <a:tcPr marL="17433" marR="17433" marT="0" marB="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729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9.104,0</a:t>
                      </a:r>
                    </a:p>
                  </a:txBody>
                  <a:tcPr marL="17433" marR="17433" marT="0" marB="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729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7.091,8</a:t>
                      </a:r>
                    </a:p>
                  </a:txBody>
                  <a:tcPr marL="17433" marR="17433" marT="0" marB="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864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18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7433" marR="17433" marT="0" marB="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864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18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17433" marR="17433" marT="0" marB="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729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87.000kg</a:t>
                      </a:r>
                    </a:p>
                  </a:txBody>
                  <a:tcPr marL="17433" marR="17433" marT="0" marB="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74321"/>
            <a:ext cx="2680542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200">
                <a:latin typeface="Arial"/>
              </a:defRPr>
            </a:pPr>
            <a:r>
              <a:rPr sz="2200"/>
              <a:t>Grupo B - Químicos</a:t>
            </a:r>
          </a:p>
        </p:txBody>
      </p:sp>
      <p:pic>
        <p:nvPicPr>
          <p:cNvPr id="3" name="Picture 2" descr="grupo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097281"/>
            <a:ext cx="8229600" cy="5248275"/>
          </a:xfrm>
          <a:prstGeom prst="rect">
            <a:avLst/>
          </a:prstGeom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353347"/>
              </p:ext>
            </p:extLst>
          </p:nvPr>
        </p:nvGraphicFramePr>
        <p:xfrm>
          <a:off x="10367790" y="1539187"/>
          <a:ext cx="1591013" cy="4123490"/>
        </p:xfrm>
        <a:graphic>
          <a:graphicData uri="http://schemas.openxmlformats.org/drawingml/2006/table">
            <a:tbl>
              <a:tblPr/>
              <a:tblGrid>
                <a:gridCol w="1591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453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dirty="0">
                          <a:effectLst/>
                          <a:latin typeface="Calibri" panose="020F0502020204030204" pitchFamily="34" charset="0"/>
                        </a:rPr>
                        <a:t>SAUDE B</a:t>
                      </a:r>
                    </a:p>
                  </a:txBody>
                  <a:tcPr marL="16188" marR="16188" marT="0" marB="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53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dirty="0">
                          <a:effectLst/>
                          <a:latin typeface="Calibri" panose="020F0502020204030204" pitchFamily="34" charset="0"/>
                        </a:rPr>
                        <a:t>1.137,6</a:t>
                      </a:r>
                    </a:p>
                  </a:txBody>
                  <a:tcPr marL="16188" marR="16188" marT="0" marB="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53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dirty="0">
                          <a:effectLst/>
                          <a:latin typeface="Calibri" panose="020F0502020204030204" pitchFamily="34" charset="0"/>
                        </a:rPr>
                        <a:t>1.010,6</a:t>
                      </a:r>
                    </a:p>
                  </a:txBody>
                  <a:tcPr marL="16188" marR="16188" marT="0" marB="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53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dirty="0">
                          <a:effectLst/>
                          <a:latin typeface="Calibri" panose="020F0502020204030204" pitchFamily="34" charset="0"/>
                        </a:rPr>
                        <a:t>861,2</a:t>
                      </a:r>
                    </a:p>
                  </a:txBody>
                  <a:tcPr marL="16188" marR="16188" marT="0" marB="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53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dirty="0">
                          <a:effectLst/>
                          <a:latin typeface="Calibri" panose="020F0502020204030204" pitchFamily="34" charset="0"/>
                        </a:rPr>
                        <a:t>1.014,6</a:t>
                      </a:r>
                    </a:p>
                  </a:txBody>
                  <a:tcPr marL="16188" marR="16188" marT="0" marB="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53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dirty="0">
                          <a:effectLst/>
                          <a:latin typeface="Calibri" panose="020F0502020204030204" pitchFamily="34" charset="0"/>
                        </a:rPr>
                        <a:t>833,9</a:t>
                      </a:r>
                    </a:p>
                  </a:txBody>
                  <a:tcPr marL="16188" marR="16188" marT="0" marB="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453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dirty="0">
                          <a:effectLst/>
                          <a:latin typeface="Calibri" panose="020F0502020204030204" pitchFamily="34" charset="0"/>
                        </a:rPr>
                        <a:t>777,5</a:t>
                      </a:r>
                    </a:p>
                  </a:txBody>
                  <a:tcPr marL="16188" marR="16188" marT="0" marB="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453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dirty="0">
                          <a:effectLst/>
                          <a:latin typeface="Calibri" panose="020F0502020204030204" pitchFamily="34" charset="0"/>
                        </a:rPr>
                        <a:t>1.232,6</a:t>
                      </a:r>
                    </a:p>
                  </a:txBody>
                  <a:tcPr marL="16188" marR="16188" marT="0" marB="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453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dirty="0">
                          <a:effectLst/>
                          <a:latin typeface="Calibri" panose="020F0502020204030204" pitchFamily="34" charset="0"/>
                        </a:rPr>
                        <a:t>1.077,42</a:t>
                      </a:r>
                    </a:p>
                  </a:txBody>
                  <a:tcPr marL="16188" marR="16188" marT="0" marB="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453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dirty="0">
                          <a:effectLst/>
                          <a:latin typeface="Calibri" panose="020F0502020204030204" pitchFamily="34" charset="0"/>
                        </a:rPr>
                        <a:t>1.036,6</a:t>
                      </a:r>
                    </a:p>
                  </a:txBody>
                  <a:tcPr marL="16188" marR="16188" marT="0" marB="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453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dirty="0">
                          <a:effectLst/>
                          <a:latin typeface="Calibri" panose="020F0502020204030204" pitchFamily="34" charset="0"/>
                        </a:rPr>
                        <a:t>1.078,5</a:t>
                      </a:r>
                    </a:p>
                  </a:txBody>
                  <a:tcPr marL="16188" marR="16188" marT="0" marB="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4535">
                <a:tc>
                  <a:txBody>
                    <a:bodyPr/>
                    <a:lstStyle/>
                    <a:p>
                      <a:pPr algn="ctr" rtl="0" fontAlgn="ctr"/>
                      <a:endParaRPr lang="pt-BR" sz="1800" dirty="0">
                        <a:effectLst/>
                      </a:endParaRPr>
                    </a:p>
                  </a:txBody>
                  <a:tcPr marL="16188" marR="16188" marT="0" marB="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4535">
                <a:tc>
                  <a:txBody>
                    <a:bodyPr/>
                    <a:lstStyle/>
                    <a:p>
                      <a:pPr rtl="0" fontAlgn="ctr"/>
                      <a:endParaRPr lang="pt-BR" sz="1800" dirty="0">
                        <a:effectLst/>
                      </a:endParaRPr>
                    </a:p>
                  </a:txBody>
                  <a:tcPr marL="16188" marR="16188" marT="0" marB="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453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dirty="0">
                          <a:effectLst/>
                          <a:latin typeface="Calibri" panose="020F0502020204030204" pitchFamily="34" charset="0"/>
                        </a:rPr>
                        <a:t>10.060</a:t>
                      </a:r>
                      <a:r>
                        <a:rPr lang="pt-BR" sz="1800" b="1" baseline="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800" b="1" dirty="0">
                          <a:effectLst/>
                          <a:latin typeface="Calibri" panose="020F0502020204030204" pitchFamily="34" charset="0"/>
                        </a:rPr>
                        <a:t>Kg</a:t>
                      </a:r>
                    </a:p>
                  </a:txBody>
                  <a:tcPr marL="16188" marR="16188" marT="0" marB="0" anchor="ctr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0293" y="365125"/>
            <a:ext cx="10515600" cy="1325563"/>
          </a:xfrm>
        </p:spPr>
        <p:txBody>
          <a:bodyPr/>
          <a:lstStyle/>
          <a:p>
            <a:r>
              <a:rPr lang="pt-BR" sz="2400" b="1" dirty="0">
                <a:solidFill>
                  <a:srgbClr val="207DC2"/>
                </a:solidFill>
                <a:latin typeface="Arial Black" panose="020B0A04020102020204" pitchFamily="34" charset="0"/>
                <a:ea typeface="+mn-ea"/>
                <a:cs typeface="+mn-cs"/>
              </a:rPr>
              <a:t>EXPERIÊNCIA DAS UNIDADES DE PRONTO ATENDIMENTO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0293" y="1476756"/>
            <a:ext cx="10515600" cy="4351337"/>
          </a:xfrm>
        </p:spPr>
        <p:txBody>
          <a:bodyPr/>
          <a:lstStyle/>
          <a:p>
            <a:endParaRPr dirty="0"/>
          </a:p>
          <a:p>
            <a:pPr>
              <a:buFont typeface="Wingdings" panose="05000000000000000000" pitchFamily="2" charset="2"/>
              <a:buChar char="Ø"/>
            </a:pPr>
            <a:r>
              <a:rPr sz="2600" dirty="0" err="1"/>
              <a:t>Acompanhamento</a:t>
            </a:r>
            <a:r>
              <a:rPr sz="2600" dirty="0"/>
              <a:t> </a:t>
            </a:r>
            <a:r>
              <a:rPr sz="2600" dirty="0" err="1"/>
              <a:t>próximo</a:t>
            </a:r>
            <a:r>
              <a:rPr sz="2600" dirty="0"/>
              <a:t> </a:t>
            </a:r>
            <a:r>
              <a:rPr lang="pt-BR" sz="2600" dirty="0"/>
              <a:t>das unidades para controle</a:t>
            </a:r>
            <a:r>
              <a:rPr sz="2600" dirty="0"/>
              <a:t> </a:t>
            </a:r>
            <a:r>
              <a:rPr lang="pt-BR" sz="2600" dirty="0"/>
              <a:t>da segregação</a:t>
            </a:r>
          </a:p>
          <a:p>
            <a:pPr marL="0" indent="0">
              <a:buNone/>
            </a:pPr>
            <a:endParaRPr sz="2600" dirty="0"/>
          </a:p>
          <a:p>
            <a:pPr>
              <a:buFont typeface="Wingdings" panose="05000000000000000000" pitchFamily="2" charset="2"/>
              <a:buChar char="Ø"/>
            </a:pPr>
            <a:r>
              <a:rPr sz="2600" dirty="0" err="1"/>
              <a:t>Implementação</a:t>
            </a:r>
            <a:r>
              <a:rPr sz="2600" dirty="0"/>
              <a:t> das </a:t>
            </a:r>
            <a:r>
              <a:rPr sz="2600" dirty="0" err="1"/>
              <a:t>rotinas</a:t>
            </a:r>
            <a:r>
              <a:rPr sz="2600" dirty="0"/>
              <a:t> do PGRSS.</a:t>
            </a:r>
            <a:endParaRPr lang="pt-BR" sz="2600" dirty="0"/>
          </a:p>
          <a:p>
            <a:pPr marL="0" indent="0">
              <a:buNone/>
            </a:pPr>
            <a:endParaRPr sz="2600" dirty="0"/>
          </a:p>
          <a:p>
            <a:pPr>
              <a:buFont typeface="Wingdings" panose="05000000000000000000" pitchFamily="2" charset="2"/>
              <a:buChar char="Ø"/>
            </a:pPr>
            <a:r>
              <a:rPr sz="2600" dirty="0" err="1"/>
              <a:t>Adequações</a:t>
            </a:r>
            <a:r>
              <a:rPr sz="2600" dirty="0"/>
              <a:t> </a:t>
            </a:r>
            <a:r>
              <a:rPr sz="2600" dirty="0" err="1"/>
              <a:t>estruturais</a:t>
            </a:r>
            <a:r>
              <a:rPr lang="pt-BR" sz="2600" dirty="0"/>
              <a:t> </a:t>
            </a:r>
            <a:r>
              <a:rPr sz="2600" dirty="0"/>
              <a:t>e de </a:t>
            </a:r>
            <a:r>
              <a:rPr sz="2600" dirty="0" err="1"/>
              <a:t>processo</a:t>
            </a:r>
            <a:r>
              <a:rPr sz="2600" dirty="0"/>
              <a:t>.</a:t>
            </a:r>
            <a:endParaRPr lang="pt-BR" sz="2600" dirty="0"/>
          </a:p>
          <a:p>
            <a:pPr marL="0" indent="0">
              <a:buNone/>
            </a:pPr>
            <a:endParaRPr lang="pt-BR" sz="2600" dirty="0"/>
          </a:p>
          <a:p>
            <a:pPr marL="0" indent="0">
              <a:buNone/>
            </a:pPr>
            <a:r>
              <a:rPr lang="pt-BR" sz="2600" dirty="0"/>
              <a:t>Resultado: redução da geração de RSS</a:t>
            </a:r>
            <a:endParaRPr sz="26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FA081B9-3F42-4A0D-829D-4E9DAA333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8481" y="5927544"/>
            <a:ext cx="1859148" cy="831006"/>
          </a:xfrm>
          <a:prstGeom prst="rect">
            <a:avLst/>
          </a:prstGeom>
        </p:spPr>
      </p:pic>
      <p:pic>
        <p:nvPicPr>
          <p:cNvPr id="5" name="Google Shape;85;p13">
            <a:extLst>
              <a:ext uri="{FF2B5EF4-FFF2-40B4-BE49-F238E27FC236}">
                <a16:creationId xmlns:a16="http://schemas.microsoft.com/office/drawing/2014/main" id="{493EB218-1FE8-46FB-82D4-C142FE94072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0" y="6758550"/>
            <a:ext cx="12195098" cy="9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CCB0EEF-FF57-FE0F-F01C-3BD2940AAA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2744" y="2648723"/>
            <a:ext cx="4310670" cy="294184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06056" y="296863"/>
            <a:ext cx="10515600" cy="1325562"/>
          </a:xfrm>
        </p:spPr>
        <p:txBody>
          <a:bodyPr/>
          <a:lstStyle/>
          <a:p>
            <a:r>
              <a:rPr lang="pt-BR" sz="2400" b="1" dirty="0">
                <a:solidFill>
                  <a:srgbClr val="207DC2"/>
                </a:solidFill>
                <a:latin typeface="Arial Black" panose="020B0A04020102020204" pitchFamily="34" charset="0"/>
                <a:ea typeface="+mn-ea"/>
                <a:cs typeface="+mn-cs"/>
              </a:rPr>
              <a:t>CONFORMIDADE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06056" y="1518391"/>
            <a:ext cx="9780588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 </a:t>
            </a:r>
            <a:r>
              <a:rPr dirty="0" err="1"/>
              <a:t>Obrigatoriedade</a:t>
            </a:r>
            <a:r>
              <a:rPr dirty="0"/>
              <a:t> </a:t>
            </a:r>
            <a:r>
              <a:rPr lang="pt-BR" dirty="0"/>
              <a:t>da emissão </a:t>
            </a:r>
            <a:r>
              <a:rPr dirty="0"/>
              <a:t>do MTR</a:t>
            </a:r>
            <a:r>
              <a:rPr lang="pt-BR" dirty="0"/>
              <a:t> para todos os serviços</a:t>
            </a:r>
            <a:r>
              <a:rPr dirty="0"/>
              <a:t>.</a:t>
            </a:r>
            <a:endParaRPr lang="pt-BR" dirty="0"/>
          </a:p>
          <a:p>
            <a:pPr marL="0" indent="0">
              <a:buNone/>
            </a:pPr>
            <a:endParaRPr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 Notificações, advertências junto à empresa </a:t>
            </a:r>
            <a:r>
              <a:rPr dirty="0"/>
              <a:t>e </a:t>
            </a:r>
            <a:r>
              <a:rPr lang="pt-BR" dirty="0"/>
              <a:t>exigências de </a:t>
            </a:r>
            <a:r>
              <a:rPr dirty="0" err="1"/>
              <a:t>adequações</a:t>
            </a:r>
            <a:r>
              <a:rPr lang="pt-BR" dirty="0"/>
              <a:t> (possibilidade de multas por descumprimento do contrato)</a:t>
            </a:r>
            <a:r>
              <a:rPr dirty="0"/>
              <a:t>.</a:t>
            </a:r>
            <a:endParaRPr lang="pt-BR" dirty="0"/>
          </a:p>
          <a:p>
            <a:pPr marL="0" indent="0">
              <a:buNone/>
            </a:pPr>
            <a:endParaRPr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Acompanhamento da medição do contrato pelo setor de engenharia</a:t>
            </a:r>
          </a:p>
          <a:p>
            <a:pPr marL="0" indent="0">
              <a:buNone/>
            </a:pPr>
            <a:r>
              <a:rPr lang="pt-BR" dirty="0"/>
              <a:t>da SMSA</a:t>
            </a:r>
            <a:r>
              <a:rPr dirty="0"/>
              <a:t>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215D998-4877-4BE0-ABAE-D21C3A0FD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2222" y="5404834"/>
            <a:ext cx="2080151" cy="929790"/>
          </a:xfrm>
          <a:prstGeom prst="rect">
            <a:avLst/>
          </a:prstGeom>
        </p:spPr>
      </p:pic>
      <p:pic>
        <p:nvPicPr>
          <p:cNvPr id="5" name="Google Shape;85;p13">
            <a:extLst>
              <a:ext uri="{FF2B5EF4-FFF2-40B4-BE49-F238E27FC236}">
                <a16:creationId xmlns:a16="http://schemas.microsoft.com/office/drawing/2014/main" id="{89E65942-DB4F-4FA1-81B3-034C3D83FED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0" y="6758550"/>
            <a:ext cx="12195098" cy="9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B2D96-E90C-34C3-ECDE-94BABA13E2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ixaDeTexto 19">
            <a:extLst>
              <a:ext uri="{FF2B5EF4-FFF2-40B4-BE49-F238E27FC236}">
                <a16:creationId xmlns:a16="http://schemas.microsoft.com/office/drawing/2014/main" id="{E20E7106-33AB-8527-E0F2-AD17068428DF}"/>
              </a:ext>
            </a:extLst>
          </p:cNvPr>
          <p:cNvSpPr txBox="1"/>
          <p:nvPr/>
        </p:nvSpPr>
        <p:spPr>
          <a:xfrm>
            <a:off x="1458096" y="2693774"/>
            <a:ext cx="91810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A experiência da Secretaria Municipal de Saúde na gestão de resíduos gerados nos serviços próprios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878A638A-ABE6-9E67-92F7-A2887B2DF3C4}"/>
              </a:ext>
            </a:extLst>
          </p:cNvPr>
          <p:cNvSpPr/>
          <p:nvPr/>
        </p:nvSpPr>
        <p:spPr>
          <a:xfrm>
            <a:off x="1061281" y="1923579"/>
            <a:ext cx="1886823" cy="418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dirty="0">
                <a:solidFill>
                  <a:srgbClr val="207DC2"/>
                </a:solidFill>
                <a:latin typeface="Arial Black" panose="020B0A04020102020204" pitchFamily="34" charset="0"/>
              </a:rPr>
              <a:t>PBH.GOV.BR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39EBA3B-0985-F7B1-3E1B-AB33A4CE4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928" y="4867835"/>
            <a:ext cx="2080151" cy="929790"/>
          </a:xfrm>
          <a:prstGeom prst="rect">
            <a:avLst/>
          </a:prstGeom>
        </p:spPr>
      </p:pic>
      <p:pic>
        <p:nvPicPr>
          <p:cNvPr id="2" name="Google Shape;85;p13">
            <a:extLst>
              <a:ext uri="{FF2B5EF4-FFF2-40B4-BE49-F238E27FC236}">
                <a16:creationId xmlns:a16="http://schemas.microsoft.com/office/drawing/2014/main" id="{0658B41F-416F-EEB6-2568-EF3909FBC71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0" y="6758550"/>
            <a:ext cx="12195098" cy="99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1495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76400" y="411163"/>
            <a:ext cx="10515600" cy="1325562"/>
          </a:xfrm>
        </p:spPr>
        <p:txBody>
          <a:bodyPr/>
          <a:lstStyle/>
          <a:p>
            <a:r>
              <a:rPr lang="pt-BR" sz="2400" b="1" dirty="0">
                <a:solidFill>
                  <a:srgbClr val="207DC2"/>
                </a:solidFill>
                <a:latin typeface="Arial Black" panose="020B0A04020102020204" pitchFamily="34" charset="0"/>
                <a:ea typeface="+mn-ea"/>
                <a:cs typeface="+mn-cs"/>
              </a:rPr>
              <a:t>DESAFIOS ATUAIS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51367" y="1518391"/>
            <a:ext cx="10515600" cy="4351338"/>
          </a:xfrm>
        </p:spPr>
        <p:txBody>
          <a:bodyPr>
            <a:normAutofit fontScale="92500" lnSpcReduction="20000"/>
          </a:bodyPr>
          <a:lstStyle/>
          <a:p>
            <a:endParaRPr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 </a:t>
            </a:r>
            <a:r>
              <a:rPr dirty="0" err="1"/>
              <a:t>Emissão</a:t>
            </a:r>
            <a:r>
              <a:rPr dirty="0"/>
              <a:t> do MTR no </a:t>
            </a:r>
            <a:r>
              <a:rPr lang="pt-BR" dirty="0"/>
              <a:t>tempo adequado</a:t>
            </a:r>
            <a:r>
              <a:rPr dirty="0"/>
              <a:t>.</a:t>
            </a:r>
            <a:endParaRPr lang="pt-BR" dirty="0"/>
          </a:p>
          <a:p>
            <a:pPr marL="0" indent="0">
              <a:buNone/>
            </a:pPr>
            <a:endParaRPr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 Adesão às rotinas pelas unidades. </a:t>
            </a:r>
          </a:p>
          <a:p>
            <a:pPr marL="0" indent="0">
              <a:buNone/>
            </a:pPr>
            <a:endParaRPr lang="pt-BR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 </a:t>
            </a:r>
            <a:r>
              <a:rPr dirty="0" err="1"/>
              <a:t>Segregação</a:t>
            </a:r>
            <a:r>
              <a:rPr dirty="0"/>
              <a:t> in</a:t>
            </a:r>
            <a:r>
              <a:rPr lang="pt-BR" dirty="0"/>
              <a:t>correta com constante necessidade de orientação à rede</a:t>
            </a:r>
            <a:r>
              <a:rPr dirty="0"/>
              <a:t>.</a:t>
            </a:r>
            <a:endParaRPr lang="pt-BR" dirty="0"/>
          </a:p>
          <a:p>
            <a:pPr marL="0" indent="0">
              <a:buNone/>
            </a:pPr>
            <a:endParaRPr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 </a:t>
            </a:r>
            <a:r>
              <a:rPr dirty="0" err="1"/>
              <a:t>Custo</a:t>
            </a:r>
            <a:r>
              <a:rPr dirty="0"/>
              <a:t> </a:t>
            </a:r>
            <a:r>
              <a:rPr dirty="0" err="1"/>
              <a:t>crescente</a:t>
            </a:r>
            <a:r>
              <a:rPr lang="pt-BR" dirty="0"/>
              <a:t> na contratação dos serviços</a:t>
            </a:r>
            <a:r>
              <a:rPr dirty="0"/>
              <a:t>.</a:t>
            </a:r>
            <a:endParaRPr lang="pt-BR" dirty="0"/>
          </a:p>
          <a:p>
            <a:pPr marL="0" indent="0">
              <a:buNone/>
            </a:pPr>
            <a:endParaRPr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 </a:t>
            </a:r>
            <a:r>
              <a:rPr dirty="0" err="1"/>
              <a:t>Limitações</a:t>
            </a:r>
            <a:r>
              <a:rPr dirty="0"/>
              <a:t> </a:t>
            </a:r>
            <a:r>
              <a:rPr dirty="0" err="1"/>
              <a:t>contratuais</a:t>
            </a:r>
            <a:r>
              <a:rPr lang="pt-BR" dirty="0"/>
              <a:t> diante de novas necessidades</a:t>
            </a:r>
            <a:r>
              <a:rPr dirty="0"/>
              <a:t>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413EF96-7948-4E11-966D-373549517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2222" y="5404834"/>
            <a:ext cx="2080151" cy="929790"/>
          </a:xfrm>
          <a:prstGeom prst="rect">
            <a:avLst/>
          </a:prstGeom>
        </p:spPr>
      </p:pic>
      <p:pic>
        <p:nvPicPr>
          <p:cNvPr id="5" name="Google Shape;85;p13">
            <a:extLst>
              <a:ext uri="{FF2B5EF4-FFF2-40B4-BE49-F238E27FC236}">
                <a16:creationId xmlns:a16="http://schemas.microsoft.com/office/drawing/2014/main" id="{A71E57B4-5A1A-491D-BAC2-F0D249F9896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0" y="6758550"/>
            <a:ext cx="12195098" cy="9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E6D6C1-146E-FE17-1633-E4C2276C4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7F7A1-C3A3-CF56-FBE4-B7972DC14B6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5961" y="1264156"/>
            <a:ext cx="10515600" cy="2902730"/>
          </a:xfrm>
        </p:spPr>
        <p:txBody>
          <a:bodyPr>
            <a:normAutofit fontScale="90000"/>
          </a:bodyPr>
          <a:lstStyle/>
          <a:p>
            <a:r>
              <a:rPr lang="pt-BR" sz="2400" b="1" dirty="0">
                <a:solidFill>
                  <a:srgbClr val="207DC2"/>
                </a:solidFill>
                <a:latin typeface="Arial Black" panose="020B0A04020102020204" pitchFamily="34" charset="0"/>
                <a:ea typeface="+mn-ea"/>
                <a:cs typeface="+mn-cs"/>
              </a:rPr>
              <a:t>GRATIDÃO!</a:t>
            </a:r>
            <a:br>
              <a:rPr lang="pt-BR" sz="2400" b="1" dirty="0">
                <a:solidFill>
                  <a:srgbClr val="207DC2"/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br>
              <a:rPr lang="pt-BR" sz="2400" b="1" dirty="0">
                <a:solidFill>
                  <a:srgbClr val="207DC2"/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br>
              <a:rPr lang="pt-BR" sz="2400" b="1" dirty="0">
                <a:solidFill>
                  <a:srgbClr val="207DC2"/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r>
              <a:rPr lang="pt-BR" sz="2400" b="1" dirty="0">
                <a:solidFill>
                  <a:srgbClr val="207DC2"/>
                </a:solidFill>
                <a:latin typeface="Arial Black" panose="020B0A04020102020204" pitchFamily="34" charset="0"/>
                <a:ea typeface="+mn-ea"/>
                <a:cs typeface="+mn-cs"/>
              </a:rPr>
              <a:t>Janete Coimbra- SMSA- Gerência de Apoio Técnico à Saúde</a:t>
            </a:r>
            <a:br>
              <a:rPr lang="pt-BR" sz="2400" b="1" dirty="0">
                <a:solidFill>
                  <a:srgbClr val="207DC2"/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br>
              <a:rPr lang="pt-BR" sz="2400" b="1" dirty="0">
                <a:solidFill>
                  <a:srgbClr val="207DC2"/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br>
              <a:rPr lang="pt-BR" sz="2400" dirty="0">
                <a:solidFill>
                  <a:srgbClr val="207DC2"/>
                </a:solidFill>
                <a:latin typeface="+mn-lt"/>
                <a:ea typeface="+mn-ea"/>
                <a:cs typeface="+mn-cs"/>
              </a:rPr>
            </a:br>
            <a:r>
              <a:rPr lang="pt-BR" sz="2400" dirty="0">
                <a:solidFill>
                  <a:srgbClr val="207DC2"/>
                </a:solidFill>
                <a:latin typeface="+mn-lt"/>
                <a:ea typeface="+mn-ea"/>
                <a:cs typeface="+mn-cs"/>
                <a:hlinkClick r:id="rId3"/>
              </a:rPr>
              <a:t>janete.coimbra@pbh.gov.br</a:t>
            </a:r>
            <a:br>
              <a:rPr lang="pt-BR" sz="2400" dirty="0">
                <a:solidFill>
                  <a:srgbClr val="207DC2"/>
                </a:solidFill>
                <a:latin typeface="+mn-lt"/>
                <a:ea typeface="+mn-ea"/>
                <a:cs typeface="+mn-cs"/>
              </a:rPr>
            </a:br>
            <a:br>
              <a:rPr lang="pt-BR" sz="2400" dirty="0">
                <a:solidFill>
                  <a:srgbClr val="207DC2"/>
                </a:solidFill>
                <a:latin typeface="+mn-lt"/>
                <a:ea typeface="+mn-ea"/>
                <a:cs typeface="+mn-cs"/>
              </a:rPr>
            </a:br>
            <a:r>
              <a:rPr lang="pt-BR" sz="2400" dirty="0">
                <a:solidFill>
                  <a:srgbClr val="207DC2"/>
                </a:solidFill>
                <a:latin typeface="+mn-lt"/>
                <a:ea typeface="+mn-ea"/>
                <a:cs typeface="+mn-cs"/>
                <a:hlinkClick r:id="rId4"/>
              </a:rPr>
              <a:t>gates@pbh.gov.br</a:t>
            </a:r>
            <a:br>
              <a:rPr lang="pt-BR" sz="2400" b="1" dirty="0">
                <a:solidFill>
                  <a:srgbClr val="207DC2"/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br>
              <a:rPr lang="pt-BR" sz="2400" b="1" dirty="0">
                <a:solidFill>
                  <a:srgbClr val="207DC2"/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r>
              <a:rPr lang="pt-BR" sz="2400" dirty="0">
                <a:solidFill>
                  <a:srgbClr val="207DC2"/>
                </a:solidFill>
                <a:latin typeface="+mn-lt"/>
                <a:ea typeface="+mn-ea"/>
                <a:cs typeface="+mn-cs"/>
              </a:rPr>
              <a:t>(31) 3246-5013</a:t>
            </a:r>
            <a:br>
              <a:rPr lang="pt-BR" sz="2400" b="1" dirty="0">
                <a:solidFill>
                  <a:srgbClr val="207DC2"/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endParaRPr lang="pt-BR" sz="2400" b="1" dirty="0">
              <a:solidFill>
                <a:srgbClr val="207DC2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E3ADD96-150C-9C34-41E9-BBDD34A4CD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2222" y="5404834"/>
            <a:ext cx="2080151" cy="929790"/>
          </a:xfrm>
          <a:prstGeom prst="rect">
            <a:avLst/>
          </a:prstGeom>
        </p:spPr>
      </p:pic>
      <p:pic>
        <p:nvPicPr>
          <p:cNvPr id="5" name="Google Shape;85;p13">
            <a:extLst>
              <a:ext uri="{FF2B5EF4-FFF2-40B4-BE49-F238E27FC236}">
                <a16:creationId xmlns:a16="http://schemas.microsoft.com/office/drawing/2014/main" id="{2C3D47CA-8916-2C00-1D21-FD4D7F4935C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 flipH="1">
            <a:off x="0" y="6758550"/>
            <a:ext cx="12195098" cy="99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5729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9D57BF4E-7463-77A6-5508-D6AD5425B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8340" y="2647827"/>
            <a:ext cx="3495319" cy="1562345"/>
          </a:xfrm>
          <a:prstGeom prst="rect">
            <a:avLst/>
          </a:prstGeom>
        </p:spPr>
      </p:pic>
      <p:pic>
        <p:nvPicPr>
          <p:cNvPr id="2" name="Google Shape;85;p13">
            <a:extLst>
              <a:ext uri="{FF2B5EF4-FFF2-40B4-BE49-F238E27FC236}">
                <a16:creationId xmlns:a16="http://schemas.microsoft.com/office/drawing/2014/main" id="{7DBE9F8D-CF9A-1EE4-BC39-6AB96EA965B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0" y="6758550"/>
            <a:ext cx="12195098" cy="99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9639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11163"/>
            <a:ext cx="10515600" cy="1325562"/>
          </a:xfrm>
        </p:spPr>
        <p:txBody>
          <a:bodyPr/>
          <a:lstStyle/>
          <a:p>
            <a:r>
              <a:rPr lang="pt-BR" sz="2400" b="1" dirty="0">
                <a:solidFill>
                  <a:srgbClr val="207DC2"/>
                </a:solidFill>
                <a:latin typeface="Arial Black" panose="020B0A04020102020204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56055" y="629570"/>
            <a:ext cx="10985156" cy="509160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>
                <a:solidFill>
                  <a:srgbClr val="207DC2"/>
                </a:solidFill>
                <a:latin typeface="Arial Black" panose="020B0A04020102020204" pitchFamily="34" charset="0"/>
              </a:rPr>
              <a:t>RESPONSABILIDADE DA SMSA NA GESTÃO DOS RSS</a:t>
            </a:r>
            <a:endParaRPr lang="pt-BR" sz="2000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400" dirty="0"/>
              <a:t>A SMSA/PBH é responsável por garantir que todos os resíduos gerados nos serviços de saúde da sua rede própria sejam corretamente segregados, coletados, tratados e destinados de forma ambientalmente adequada.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/>
              <a:t> Contratação de empresa especializada para execução dos serviços.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/>
              <a:t> Gestão e fiscalização na execução do contrato.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/>
              <a:t> Orientação às unidades de saúde.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/>
              <a:t> Orientação da rede para a elaboração do PGRSS.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/>
              <a:t>Aquisição de lixeiras, suportes para perfurocortantes  e outros equipamentos relacionados.</a:t>
            </a:r>
            <a:endParaRPr sz="20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536920B-A2FA-4CFD-B459-EBCAA0B80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1671" y="5517047"/>
            <a:ext cx="2080151" cy="929790"/>
          </a:xfrm>
          <a:prstGeom prst="rect">
            <a:avLst/>
          </a:prstGeom>
        </p:spPr>
      </p:pic>
      <p:pic>
        <p:nvPicPr>
          <p:cNvPr id="5" name="Google Shape;85;p13">
            <a:extLst>
              <a:ext uri="{FF2B5EF4-FFF2-40B4-BE49-F238E27FC236}">
                <a16:creationId xmlns:a16="http://schemas.microsoft.com/office/drawing/2014/main" id="{3D48E1C0-E32D-4C15-8C0C-FD1EF2264B9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0" y="6758550"/>
            <a:ext cx="12195098" cy="9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824E47-2B0F-EACE-483E-06A285BCF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0BD73-E3E7-A132-860E-FBF2ABA6B02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11163"/>
            <a:ext cx="10515600" cy="1325562"/>
          </a:xfrm>
        </p:spPr>
        <p:txBody>
          <a:bodyPr/>
          <a:lstStyle/>
          <a:p>
            <a:r>
              <a:rPr lang="pt-BR" sz="2400" b="1" dirty="0">
                <a:solidFill>
                  <a:srgbClr val="207DC2"/>
                </a:solidFill>
                <a:latin typeface="Arial Black" panose="020B0A04020102020204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41DB5-81F9-DAB7-8274-1B6162B179E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54908" y="629570"/>
            <a:ext cx="10898660" cy="502982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>
                <a:solidFill>
                  <a:srgbClr val="207DC2"/>
                </a:solidFill>
                <a:latin typeface="Arial Black" panose="020B0A04020102020204" pitchFamily="34" charset="0"/>
              </a:rPr>
              <a:t>BASE NORMATIVA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400" dirty="0"/>
              <a:t>Normas Federais, Estaduais e Municipais, tais como: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/>
              <a:t> Resolução RDC ANVISA nº 222 de 28 de março de 2018, que regulamenta as boas práticas de gerenciamento dos resíduos de serviços de saúde e dá outras providências.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/>
              <a:t> Resolução CONAMA nº. 358/2005.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/>
              <a:t> Lei nº. 10.534 de 10 de setembro de 2012.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/>
              <a:t> Deliberação Normativa COPAM n° 232/2019.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/>
              <a:t> Normas Técnicas emitidas pela SLU/PBH, Decretos da PBH e observando as demais legislações e normas vigentes aplicáveis.</a:t>
            </a:r>
            <a:endParaRPr lang="pt-BR" sz="2400" b="1" dirty="0">
              <a:solidFill>
                <a:srgbClr val="207DC2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C5369A3-9257-F66F-3581-9CE0A55C5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2222" y="5404834"/>
            <a:ext cx="2080151" cy="929790"/>
          </a:xfrm>
          <a:prstGeom prst="rect">
            <a:avLst/>
          </a:prstGeom>
        </p:spPr>
      </p:pic>
      <p:pic>
        <p:nvPicPr>
          <p:cNvPr id="5" name="Google Shape;85;p13">
            <a:extLst>
              <a:ext uri="{FF2B5EF4-FFF2-40B4-BE49-F238E27FC236}">
                <a16:creationId xmlns:a16="http://schemas.microsoft.com/office/drawing/2014/main" id="{559C8C78-64C5-CBF0-FE37-A73C0227233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0" y="6758550"/>
            <a:ext cx="12195098" cy="99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3962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63257E-6D98-3B07-8985-22228B2A5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A65B2-456C-C398-7A8B-926F94C958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11163"/>
            <a:ext cx="10515600" cy="1325562"/>
          </a:xfrm>
        </p:spPr>
        <p:txBody>
          <a:bodyPr/>
          <a:lstStyle/>
          <a:p>
            <a:r>
              <a:rPr lang="pt-BR" sz="2400" b="1">
                <a:solidFill>
                  <a:srgbClr val="207DC2"/>
                </a:solidFill>
                <a:latin typeface="Arial Black" panose="020B0A04020102020204" pitchFamily="34" charset="0"/>
                <a:ea typeface="+mn-ea"/>
                <a:cs typeface="+mn-cs"/>
              </a:rPr>
              <a:t>  </a:t>
            </a:r>
            <a:endParaRPr lang="pt-BR" sz="2400" b="1" dirty="0">
              <a:solidFill>
                <a:srgbClr val="207DC2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0FF34-5898-992C-4CF1-32BBF4BE664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8280" y="630238"/>
            <a:ext cx="10367319" cy="5091112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>
                <a:solidFill>
                  <a:srgbClr val="207DC2"/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CONTRATO COM EMPRESA PRESTADORA DE SERVIÇO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2000" b="1" dirty="0">
              <a:solidFill>
                <a:srgbClr val="207DC2"/>
              </a:solidFill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000" b="1" dirty="0">
              <a:solidFill>
                <a:srgbClr val="207DC2"/>
              </a:solidFill>
              <a:latin typeface="Arial Black" panose="020B0A040201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sz="2000" b="1" dirty="0">
              <a:solidFill>
                <a:srgbClr val="207DC2"/>
              </a:solidFill>
              <a:latin typeface="Arial Black" panose="020B0A040201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>
                <a:solidFill>
                  <a:srgbClr val="207DC2"/>
                </a:solidFill>
                <a:latin typeface="Arial Black" panose="020B0A04020102020204" pitchFamily="34" charset="0"/>
              </a:rPr>
              <a:t> </a:t>
            </a:r>
            <a:endParaRPr lang="pt-BR" sz="20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C0DF254-16EC-7D04-43F4-18A47F810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2222" y="5404834"/>
            <a:ext cx="2080151" cy="929790"/>
          </a:xfrm>
          <a:prstGeom prst="rect">
            <a:avLst/>
          </a:prstGeom>
        </p:spPr>
      </p:pic>
      <p:pic>
        <p:nvPicPr>
          <p:cNvPr id="5" name="Google Shape;85;p13">
            <a:extLst>
              <a:ext uri="{FF2B5EF4-FFF2-40B4-BE49-F238E27FC236}">
                <a16:creationId xmlns:a16="http://schemas.microsoft.com/office/drawing/2014/main" id="{CE0785FA-14DE-2123-BA0A-0875CA2F1F1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0" y="6758550"/>
            <a:ext cx="12195098" cy="9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 descr="Texto&#10;&#10;O conteúdo gerado por IA pode estar incorreto.">
            <a:extLst>
              <a:ext uri="{FF2B5EF4-FFF2-40B4-BE49-F238E27FC236}">
                <a16:creationId xmlns:a16="http://schemas.microsoft.com/office/drawing/2014/main" id="{BB691847-0EAD-B2B6-979C-2947A0E8BD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183" y="1527749"/>
            <a:ext cx="9864903" cy="2216348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101D12A2-F863-DB54-C8BE-DD8AFF636DC8}"/>
              </a:ext>
            </a:extLst>
          </p:cNvPr>
          <p:cNvSpPr txBox="1"/>
          <p:nvPr/>
        </p:nvSpPr>
        <p:spPr>
          <a:xfrm>
            <a:off x="740608" y="5266470"/>
            <a:ext cx="27563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1" dirty="0">
              <a:solidFill>
                <a:srgbClr val="207DC2"/>
              </a:solidFill>
              <a:latin typeface="+mj-lt"/>
            </a:endParaRPr>
          </a:p>
          <a:p>
            <a:endParaRPr lang="pt-BR" b="1" dirty="0">
              <a:solidFill>
                <a:srgbClr val="207DC2"/>
              </a:solidFill>
              <a:latin typeface="+mj-lt"/>
            </a:endParaRPr>
          </a:p>
          <a:p>
            <a:endParaRPr lang="pt-BR" b="1" dirty="0">
              <a:solidFill>
                <a:srgbClr val="207DC2"/>
              </a:solidFill>
              <a:latin typeface="+mj-lt"/>
            </a:endParaRPr>
          </a:p>
          <a:p>
            <a:endParaRPr lang="pt-BR" b="1" dirty="0">
              <a:solidFill>
                <a:srgbClr val="207DC2"/>
              </a:solidFill>
              <a:latin typeface="+mj-lt"/>
            </a:endParaRPr>
          </a:p>
          <a:p>
            <a:endParaRPr lang="pt-BR" b="1" dirty="0">
              <a:solidFill>
                <a:srgbClr val="207DC2"/>
              </a:solidFill>
              <a:latin typeface="+mj-lt"/>
            </a:endParaRPr>
          </a:p>
          <a:p>
            <a:endParaRPr lang="pt-BR" b="1" dirty="0">
              <a:solidFill>
                <a:srgbClr val="207DC2"/>
              </a:solidFill>
              <a:latin typeface="+mj-lt"/>
            </a:endParaRPr>
          </a:p>
          <a:p>
            <a:endParaRPr lang="pt-BR" b="1" dirty="0">
              <a:solidFill>
                <a:srgbClr val="207DC2"/>
              </a:solidFill>
              <a:latin typeface="+mj-lt"/>
            </a:endParaRPr>
          </a:p>
          <a:p>
            <a:endParaRPr lang="pt-BR" dirty="0"/>
          </a:p>
        </p:txBody>
      </p:sp>
      <p:pic>
        <p:nvPicPr>
          <p:cNvPr id="1026" name="Picture 2" descr="Os coletores para resíduos de serviços de saúde perfurantes ou cortantes |  qualidadeonline's Blog">
            <a:extLst>
              <a:ext uri="{FF2B5EF4-FFF2-40B4-BE49-F238E27FC236}">
                <a16:creationId xmlns:a16="http://schemas.microsoft.com/office/drawing/2014/main" id="{22242E1A-67DA-EF90-AE00-83389933C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570" y="3871144"/>
            <a:ext cx="2257812" cy="261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letor para Resíduos Químicos e Líquidos Tam 5L BIOBRASIL">
            <a:extLst>
              <a:ext uri="{FF2B5EF4-FFF2-40B4-BE49-F238E27FC236}">
                <a16:creationId xmlns:a16="http://schemas.microsoft.com/office/drawing/2014/main" id="{18FC38A9-A6BB-6CBD-4504-D96BD957C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711" y="3871144"/>
            <a:ext cx="2257812" cy="261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ixeira hospitalar | coletor de lixo com tampa| Plastcomp">
            <a:extLst>
              <a:ext uri="{FF2B5EF4-FFF2-40B4-BE49-F238E27FC236}">
                <a16:creationId xmlns:a16="http://schemas.microsoft.com/office/drawing/2014/main" id="{F26C8F44-6F58-FEED-BC5E-513118E22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012" y="3836432"/>
            <a:ext cx="2795071" cy="279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301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F8FADE-3A46-7860-81F2-1032A5ED7C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DA8DD-2CEE-351F-4D48-0879411B073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11163"/>
            <a:ext cx="10515600" cy="1325562"/>
          </a:xfrm>
        </p:spPr>
        <p:txBody>
          <a:bodyPr/>
          <a:lstStyle/>
          <a:p>
            <a:r>
              <a:rPr lang="pt-BR" sz="2400" b="1">
                <a:solidFill>
                  <a:srgbClr val="207DC2"/>
                </a:solidFill>
                <a:latin typeface="Arial Black" panose="020B0A04020102020204" pitchFamily="34" charset="0"/>
                <a:ea typeface="+mn-ea"/>
                <a:cs typeface="+mn-cs"/>
              </a:rPr>
              <a:t>  </a:t>
            </a:r>
            <a:endParaRPr lang="pt-BR" sz="2400" b="1" dirty="0">
              <a:solidFill>
                <a:srgbClr val="207DC2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A09FD-8863-8A9F-3CF9-561773781C1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8280" y="630238"/>
            <a:ext cx="10367319" cy="5091112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>
                <a:solidFill>
                  <a:srgbClr val="207DC2"/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CONTRATO COM EMPRESA PRESTADORA DE SERVIÇO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2000" b="1" dirty="0">
              <a:solidFill>
                <a:srgbClr val="207DC2"/>
              </a:solidFill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000" b="1" dirty="0">
              <a:solidFill>
                <a:srgbClr val="207DC2"/>
              </a:solidFill>
              <a:latin typeface="Arial Black" panose="020B0A040201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sz="2000" b="1" dirty="0">
              <a:solidFill>
                <a:srgbClr val="207DC2"/>
              </a:solidFill>
              <a:latin typeface="Arial Black" panose="020B0A040201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>
                <a:solidFill>
                  <a:srgbClr val="207DC2"/>
                </a:solidFill>
                <a:latin typeface="Arial Black" panose="020B0A04020102020204" pitchFamily="34" charset="0"/>
              </a:rPr>
              <a:t> </a:t>
            </a:r>
            <a:endParaRPr lang="pt-BR" sz="20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D86098D-95FA-387C-8CC6-6FF81F0C1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2222" y="5404834"/>
            <a:ext cx="2080151" cy="929790"/>
          </a:xfrm>
          <a:prstGeom prst="rect">
            <a:avLst/>
          </a:prstGeom>
        </p:spPr>
      </p:pic>
      <p:pic>
        <p:nvPicPr>
          <p:cNvPr id="5" name="Google Shape;85;p13">
            <a:extLst>
              <a:ext uri="{FF2B5EF4-FFF2-40B4-BE49-F238E27FC236}">
                <a16:creationId xmlns:a16="http://schemas.microsoft.com/office/drawing/2014/main" id="{43EC7209-4A6B-019D-6112-645AF456CE7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0" y="6758550"/>
            <a:ext cx="12195098" cy="99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E3AB969C-7A6D-F5E8-E6A8-7DBAF17B2D83}"/>
              </a:ext>
            </a:extLst>
          </p:cNvPr>
          <p:cNvSpPr txBox="1"/>
          <p:nvPr/>
        </p:nvSpPr>
        <p:spPr>
          <a:xfrm>
            <a:off x="1079249" y="4026300"/>
            <a:ext cx="89420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1" dirty="0">
              <a:solidFill>
                <a:srgbClr val="207DC2"/>
              </a:solidFill>
              <a:latin typeface="+mj-lt"/>
            </a:endParaRPr>
          </a:p>
          <a:p>
            <a:endParaRPr lang="pt-BR" b="1" dirty="0">
              <a:solidFill>
                <a:srgbClr val="207DC2"/>
              </a:solidFill>
              <a:latin typeface="+mj-lt"/>
            </a:endParaRPr>
          </a:p>
          <a:p>
            <a:endParaRPr lang="pt-BR" b="1" dirty="0">
              <a:solidFill>
                <a:srgbClr val="207DC2"/>
              </a:solidFill>
              <a:latin typeface="+mj-lt"/>
            </a:endParaRPr>
          </a:p>
          <a:p>
            <a:endParaRPr lang="pt-BR" b="1" dirty="0">
              <a:solidFill>
                <a:srgbClr val="207DC2"/>
              </a:solidFill>
              <a:latin typeface="+mj-lt"/>
            </a:endParaRPr>
          </a:p>
          <a:p>
            <a:endParaRPr lang="pt-BR" b="1" dirty="0">
              <a:solidFill>
                <a:srgbClr val="207DC2"/>
              </a:solidFill>
              <a:latin typeface="+mj-lt"/>
            </a:endParaRPr>
          </a:p>
          <a:p>
            <a:endParaRPr lang="pt-BR" b="1" dirty="0">
              <a:solidFill>
                <a:srgbClr val="207DC2"/>
              </a:solidFill>
              <a:latin typeface="+mj-lt"/>
            </a:endParaRPr>
          </a:p>
          <a:p>
            <a:endParaRPr lang="pt-BR" b="1" dirty="0">
              <a:solidFill>
                <a:srgbClr val="207DC2"/>
              </a:solidFill>
              <a:latin typeface="+mj-lt"/>
            </a:endParaRPr>
          </a:p>
          <a:p>
            <a:endParaRPr lang="pt-BR" dirty="0"/>
          </a:p>
        </p:txBody>
      </p:sp>
      <p:pic>
        <p:nvPicPr>
          <p:cNvPr id="16" name="Imagem 15" descr="Tabela&#10;&#10;O conteúdo gerado por IA pode estar incorreto.">
            <a:extLst>
              <a:ext uri="{FF2B5EF4-FFF2-40B4-BE49-F238E27FC236}">
                <a16:creationId xmlns:a16="http://schemas.microsoft.com/office/drawing/2014/main" id="{0015311D-A134-56A8-C5D6-0E23C85124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1671" y="1955800"/>
            <a:ext cx="9371192" cy="3025108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62821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8DC1E3-FCB4-E3EB-9B98-43D05A10B7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0CE71-47B1-D4E1-91D5-6B9913FB26A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11163"/>
            <a:ext cx="10515600" cy="1325562"/>
          </a:xfrm>
        </p:spPr>
        <p:txBody>
          <a:bodyPr/>
          <a:lstStyle/>
          <a:p>
            <a:r>
              <a:rPr lang="pt-BR" sz="2400" b="1" dirty="0">
                <a:solidFill>
                  <a:srgbClr val="207DC2"/>
                </a:solidFill>
                <a:latin typeface="Arial Black" panose="020B0A04020102020204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C57C9-4FB5-0E20-D0DC-8E21C80D46A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1979" y="629570"/>
            <a:ext cx="10762736" cy="593186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3200" b="1" dirty="0">
                <a:solidFill>
                  <a:srgbClr val="207DC2"/>
                </a:solidFill>
                <a:latin typeface="Arial Black" panose="020B0A04020102020204" pitchFamily="34" charset="0"/>
              </a:rPr>
              <a:t>CONTRATO COM EMPRESA PRESTADORA DE SERVIÇO </a:t>
            </a:r>
          </a:p>
          <a:p>
            <a:pPr marL="0" indent="0">
              <a:buNone/>
            </a:pPr>
            <a:endParaRPr lang="pt-BR" sz="2000" b="1" dirty="0">
              <a:solidFill>
                <a:srgbClr val="207DC2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pt-BR" sz="3800" b="1" dirty="0">
                <a:solidFill>
                  <a:srgbClr val="207DC2"/>
                </a:solidFill>
              </a:rPr>
              <a:t>Coleta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3200" dirty="0"/>
              <a:t>Frequência e horários definidos , segundo o funcionamento das unidades: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pt-BR" sz="3200" dirty="0"/>
              <a:t>UPA : diária.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pt-BR" sz="3200" dirty="0"/>
              <a:t>Centros de saúde, URS, CEM, CEO e Laboratórios : dias alternados (2 a 3 vezes por semana).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pt-BR" sz="3200" dirty="0"/>
              <a:t>Estão previstas coletas extraordinárias  em situações atípicas (campanhas, carnaval).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3200" dirty="0"/>
              <a:t>Em todas as unidades onde ocorrer o recolhimento de RSS deverá ser emitido o Manifesto para Transporte de Resíduos (MTR), contendo os dados da unidade geradora, da transportadora e do local de tratamento</a:t>
            </a:r>
            <a:r>
              <a:rPr lang="pt-BR" dirty="0"/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/>
              <a:t> A empresa fornecerá bombonas para armazenamento e coleta dos resíduos.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b="1" dirty="0">
              <a:solidFill>
                <a:srgbClr val="207DC2"/>
              </a:solidFill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b="1" dirty="0">
              <a:solidFill>
                <a:srgbClr val="207DC2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sz="2000" b="1" dirty="0">
              <a:solidFill>
                <a:srgbClr val="207DC2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84D7219-14C5-D73E-DABB-A738DFE63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2222" y="5404834"/>
            <a:ext cx="2080151" cy="929790"/>
          </a:xfrm>
          <a:prstGeom prst="rect">
            <a:avLst/>
          </a:prstGeom>
        </p:spPr>
      </p:pic>
      <p:pic>
        <p:nvPicPr>
          <p:cNvPr id="5" name="Google Shape;85;p13">
            <a:extLst>
              <a:ext uri="{FF2B5EF4-FFF2-40B4-BE49-F238E27FC236}">
                <a16:creationId xmlns:a16="http://schemas.microsoft.com/office/drawing/2014/main" id="{A386A4A4-96A3-3E40-DCFF-98B6A92ACEA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0" y="6758550"/>
            <a:ext cx="12195098" cy="99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923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978B3F-B471-14AA-ED4A-429AD9966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77249-1BC5-7848-3FF9-002066A8DB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11163"/>
            <a:ext cx="10515600" cy="1325562"/>
          </a:xfrm>
        </p:spPr>
        <p:txBody>
          <a:bodyPr/>
          <a:lstStyle/>
          <a:p>
            <a:r>
              <a:rPr lang="pt-BR" sz="2400" b="1" dirty="0">
                <a:solidFill>
                  <a:srgbClr val="207DC2"/>
                </a:solidFill>
                <a:latin typeface="Arial Black" panose="020B0A04020102020204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3ED3B-FAB6-B8FE-F4A6-34E1A5DF0B5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199" y="629570"/>
            <a:ext cx="10740081" cy="509160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600" b="1" dirty="0">
                <a:solidFill>
                  <a:srgbClr val="207DC2"/>
                </a:solidFill>
                <a:latin typeface="Arial Black" panose="020B0A04020102020204" pitchFamily="34" charset="0"/>
              </a:rPr>
              <a:t>CONTRATO COM EMPRESA PRESTADORA DE SERVIÇO </a:t>
            </a:r>
            <a:endParaRPr lang="pt-BR" sz="2600" b="1" dirty="0">
              <a:solidFill>
                <a:srgbClr val="207DC2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600" b="1" dirty="0">
                <a:solidFill>
                  <a:srgbClr val="207DC2"/>
                </a:solidFill>
              </a:rPr>
              <a:t>Transporte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</a:t>
            </a:r>
            <a:r>
              <a:rPr lang="pt-BR" sz="2200" dirty="0"/>
              <a:t>A CONTRATADA deve utilizar veículos apropriados e compatíveis com os grupos e subgrupos a serem recolhidos. Todos os motoristas são treinados e habilitados para tal função.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/>
              <a:t> Os veículos são dotados de balanças, licenciados e com idade inferior a 10 anos.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/>
              <a:t>Os veículos não podem transportar os resíduos sem a emissão do documento Movimentação de Transporte de Resíduos (MTR).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b="1" dirty="0">
              <a:solidFill>
                <a:srgbClr val="207DC2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sz="2000" b="1" dirty="0">
              <a:solidFill>
                <a:srgbClr val="207DC2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FAFC4DF-9FD0-08CC-287B-792BF6971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2222" y="5404834"/>
            <a:ext cx="2080151" cy="929790"/>
          </a:xfrm>
          <a:prstGeom prst="rect">
            <a:avLst/>
          </a:prstGeom>
        </p:spPr>
      </p:pic>
      <p:pic>
        <p:nvPicPr>
          <p:cNvPr id="5" name="Google Shape;85;p13">
            <a:extLst>
              <a:ext uri="{FF2B5EF4-FFF2-40B4-BE49-F238E27FC236}">
                <a16:creationId xmlns:a16="http://schemas.microsoft.com/office/drawing/2014/main" id="{B13364C2-7EED-10E3-8390-2478E2B4BC7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0" y="6758550"/>
            <a:ext cx="12195098" cy="99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4528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2DFE49-1F53-2BC7-28AD-D9365AFE5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F90B8-9F7F-E731-F530-526E034AA7A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11163"/>
            <a:ext cx="10515600" cy="1325562"/>
          </a:xfrm>
        </p:spPr>
        <p:txBody>
          <a:bodyPr/>
          <a:lstStyle/>
          <a:p>
            <a:r>
              <a:rPr lang="pt-BR" sz="2400" b="1" dirty="0">
                <a:solidFill>
                  <a:srgbClr val="207DC2"/>
                </a:solidFill>
                <a:latin typeface="Arial Black" panose="020B0A04020102020204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F04FC-0F34-C6D5-531C-2C937688CEB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199" y="629570"/>
            <a:ext cx="10740081" cy="509160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600" b="1" dirty="0">
                <a:solidFill>
                  <a:srgbClr val="207DC2"/>
                </a:solidFill>
                <a:latin typeface="Arial Black" panose="020B0A04020102020204" pitchFamily="34" charset="0"/>
              </a:rPr>
              <a:t>CONTRATO COM EMPRESA PRESTADORA DE SERVIÇO </a:t>
            </a:r>
            <a:endParaRPr lang="pt-BR" sz="2600" b="1" dirty="0">
              <a:solidFill>
                <a:srgbClr val="207DC2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600" b="1" dirty="0">
                <a:solidFill>
                  <a:srgbClr val="207DC2"/>
                </a:solidFill>
              </a:rPr>
              <a:t>Tratamento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/>
              <a:t> São utilizados principalmente dois tipos de tratamento: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Autoclavagem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Incineração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400" b="1" dirty="0">
                <a:solidFill>
                  <a:srgbClr val="207DC2"/>
                </a:solidFill>
              </a:rPr>
              <a:t>Destinação final ambientalmente adequada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b="1" dirty="0"/>
              <a:t> </a:t>
            </a:r>
            <a:r>
              <a:rPr lang="pt-BR" sz="2200" dirty="0"/>
              <a:t>Após o tratamento, os resíduos são encaminhados para aterros sanitários devidamente licenciados ou outros locais de disposição final controlada, minimizando riscos. A empresa emite certificação de destinação final.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b="1" dirty="0">
              <a:solidFill>
                <a:srgbClr val="207DC2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sz="2000" b="1" dirty="0">
              <a:solidFill>
                <a:srgbClr val="207DC2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5FD4155-E511-C793-8F34-99E8C0533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6363" y="5721178"/>
            <a:ext cx="2080151" cy="929790"/>
          </a:xfrm>
          <a:prstGeom prst="rect">
            <a:avLst/>
          </a:prstGeom>
        </p:spPr>
      </p:pic>
      <p:pic>
        <p:nvPicPr>
          <p:cNvPr id="5" name="Google Shape;85;p13">
            <a:extLst>
              <a:ext uri="{FF2B5EF4-FFF2-40B4-BE49-F238E27FC236}">
                <a16:creationId xmlns:a16="http://schemas.microsoft.com/office/drawing/2014/main" id="{7E824D73-9B80-C9A1-BE2B-AB50EC039E9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0" y="6758550"/>
            <a:ext cx="12195098" cy="99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89733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1418</Words>
  <Application>Microsoft Office PowerPoint</Application>
  <PresentationFormat>Widescreen</PresentationFormat>
  <Paragraphs>329</Paragraphs>
  <Slides>22</Slides>
  <Notes>16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Wingdings</vt:lpstr>
      <vt:lpstr>Tema do Office</vt:lpstr>
      <vt:lpstr>Apresentação do PowerPoint</vt:lpstr>
      <vt:lpstr>Apresentação do PowerPoint</vt:lpstr>
      <vt:lpstr>  </vt:lpstr>
      <vt:lpstr>  </vt:lpstr>
      <vt:lpstr>  </vt:lpstr>
      <vt:lpstr>  </vt:lpstr>
      <vt:lpstr>  </vt:lpstr>
      <vt:lpstr>  </vt:lpstr>
      <vt:lpstr>  </vt:lpstr>
      <vt:lpstr>  </vt:lpstr>
      <vt:lpstr>MONITORAMENTO, COMUNICAÇÃO E OCORRÊNCIAS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EXPERIÊNCIA DAS UNIDADES DE PRONTO ATENDIMENTO</vt:lpstr>
      <vt:lpstr>CONFORMIDADE</vt:lpstr>
      <vt:lpstr>DESAFIOS ATUAIS</vt:lpstr>
      <vt:lpstr>GRATIDÃO!   Janete Coimbra- SMSA- Gerência de Apoio Técnico à Saúde   janete.coimbra@pbh.gov.br  gates@pbh.gov.br  (31) 3246-5013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RAFAEL GUIMARAES PROTZNER PR00312140</dc:creator>
  <cp:lastModifiedBy>Cássia Torres de Miranda</cp:lastModifiedBy>
  <cp:revision>62</cp:revision>
  <dcterms:created xsi:type="dcterms:W3CDTF">2023-09-05T17:43:33Z</dcterms:created>
  <dcterms:modified xsi:type="dcterms:W3CDTF">2026-01-07T10:53:47Z</dcterms:modified>
</cp:coreProperties>
</file>